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2192000" cy="6858000"/>
  <p:notesSz cx="7103110" cy="10233660"/>
  <p:embeddedFontLst>
    <p:embeddedFont>
      <p:font typeface="Arial Black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202"/>
        <p:guide pos="387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SimSun" panose="02010600030101010101" pitchFamily="2" charset="-122"/>
              </a:rPr>
            </a:fld>
            <a:endParaRPr sz="1200" b="0" i="0" u="none" strike="noStrike" cap="none">
              <a:solidFill>
                <a:schemeClr val="dk1"/>
              </a:solidFill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  <a:sym typeface="SimSun" panose="02010600030101010101" pitchFamily="2" charset="-122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type="body" idx="1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:notes"/>
          <p:cNvSpPr/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2521f0759_0_0:notes"/>
          <p:cNvSpPr/>
          <p:nvPr>
            <p:ph type="sldImg" idx="2"/>
          </p:nvPr>
        </p:nvSpPr>
        <p:spPr>
          <a:xfrm>
            <a:off x="482600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2521f0759_0_0:notes"/>
          <p:cNvSpPr txBox="1"/>
          <p:nvPr>
            <p:ph type="body" idx="1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g292521f0759_0_0:notes"/>
          <p:cNvSpPr txBox="1"/>
          <p:nvPr>
            <p:ph type="sldNum" idx="12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2daac611c_0_0:notes"/>
          <p:cNvSpPr/>
          <p:nvPr>
            <p:ph type="sldImg" idx="2"/>
          </p:nvPr>
        </p:nvSpPr>
        <p:spPr>
          <a:xfrm>
            <a:off x="482600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2daac611c_0_0:notes"/>
          <p:cNvSpPr txBox="1"/>
          <p:nvPr>
            <p:ph type="body" idx="1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g292daac611c_0_0:notes"/>
          <p:cNvSpPr txBox="1"/>
          <p:nvPr>
            <p:ph type="sldNum" idx="12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346f027e2_0_6:notes"/>
          <p:cNvSpPr/>
          <p:nvPr>
            <p:ph type="sldImg" idx="2"/>
          </p:nvPr>
        </p:nvSpPr>
        <p:spPr>
          <a:xfrm>
            <a:off x="482600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346f027e2_0_6:notes"/>
          <p:cNvSpPr txBox="1"/>
          <p:nvPr>
            <p:ph type="body" idx="1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g29346f027e2_0_6:notes"/>
          <p:cNvSpPr txBox="1"/>
          <p:nvPr>
            <p:ph type="sldNum" idx="12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 panose="020B0A0402010202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" name="Google Shape;20;p3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5" name="Google Shape;75;p12"/>
          <p:cNvSpPr txBox="1"/>
          <p:nvPr>
            <p:ph type="body" idx="1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 panose="020B0A04020102020204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3750945"/>
            <a:ext cx="9848088" cy="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 panose="020B0A04020102020204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831850" y="4610028"/>
            <a:ext cx="7321550" cy="64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 panose="020B0A04020102020204"/>
              <a:buNone/>
              <a:defRPr sz="2400" b="1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body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type="body" idx="2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body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7"/>
          <p:cNvSpPr txBox="1"/>
          <p:nvPr>
            <p:ph type="body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 panose="020B0A04020102020204"/>
              <a:buNone/>
              <a:defRPr sz="4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 panose="020B0A04020102020204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/>
          <p:nvPr>
            <p:ph type="pic" idx="2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type="body" idx="1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 rot="5400000">
            <a:off x="7683223" y="2506386"/>
            <a:ext cx="5811838" cy="152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 panose="020B0A040201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type="body" idx="1"/>
          </p:nvPr>
        </p:nvSpPr>
        <p:spPr>
          <a:xfrm rot="5400000">
            <a:off x="2372260" y="-1168935"/>
            <a:ext cx="5811838" cy="887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 panose="020B0A04020102020204"/>
              <a:buNone/>
              <a:defRPr sz="4000" b="0" i="0" u="none" strike="noStrike" cap="none">
                <a:solidFill>
                  <a:schemeClr val="dk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972820" y="721995"/>
            <a:ext cx="2524125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1, 2, 3, 3, 4 </a:t>
            </a:r>
            <a:endParaRPr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1" name="Google Shape;81;p1"/>
          <p:cNvCxnSpPr>
            <a:endCxn id="82" idx="1"/>
          </p:cNvCxnSpPr>
          <p:nvPr/>
        </p:nvCxnSpPr>
        <p:spPr>
          <a:xfrm>
            <a:off x="3497055" y="1005378"/>
            <a:ext cx="2581800" cy="8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3" name="Google Shape;83;p1"/>
          <p:cNvSpPr txBox="1"/>
          <p:nvPr/>
        </p:nvSpPr>
        <p:spPr>
          <a:xfrm>
            <a:off x="4433570" y="699135"/>
            <a:ext cx="136842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E4E7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TUPLAS</a:t>
            </a:r>
            <a:endParaRPr sz="1800" b="1">
              <a:solidFill>
                <a:srgbClr val="1E4E7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078855" y="783590"/>
            <a:ext cx="209042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(1, 2, 3, 3, 4) 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4" name="Google Shape;84;p1"/>
          <p:cNvCxnSpPr>
            <a:stCxn id="80" idx="3"/>
            <a:endCxn id="85" idx="1"/>
          </p:cNvCxnSpPr>
          <p:nvPr/>
        </p:nvCxnSpPr>
        <p:spPr>
          <a:xfrm>
            <a:off x="3496945" y="1013778"/>
            <a:ext cx="2648100" cy="18300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6" name="Google Shape;86;p1"/>
          <p:cNvSpPr txBox="1"/>
          <p:nvPr/>
        </p:nvSpPr>
        <p:spPr>
          <a:xfrm>
            <a:off x="5001895" y="1827530"/>
            <a:ext cx="120332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E4E7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LISTAS</a:t>
            </a:r>
            <a:endParaRPr sz="1800" b="1">
              <a:solidFill>
                <a:srgbClr val="1E4E7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144895" y="2613660"/>
            <a:ext cx="198056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[1, 2, 3, 3, 4] 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427480" y="4251960"/>
            <a:ext cx="339725" cy="3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767205" y="4251960"/>
            <a:ext cx="339725" cy="3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106930" y="4251960"/>
            <a:ext cx="339725" cy="3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446655" y="4251960"/>
            <a:ext cx="339725" cy="3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786380" y="4251960"/>
            <a:ext cx="339725" cy="368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2" name="Google Shape;92;p1"/>
          <p:cNvCxnSpPr/>
          <p:nvPr/>
        </p:nvCxnSpPr>
        <p:spPr>
          <a:xfrm rot="10800000" flipH="1">
            <a:off x="1379220" y="4090035"/>
            <a:ext cx="1858010" cy="762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3" name="Google Shape;93;p1"/>
          <p:cNvSpPr txBox="1"/>
          <p:nvPr/>
        </p:nvSpPr>
        <p:spPr>
          <a:xfrm>
            <a:off x="1469526" y="3692650"/>
            <a:ext cx="198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0   1   2    3   4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"/>
          <p:cNvCxnSpPr/>
          <p:nvPr/>
        </p:nvCxnSpPr>
        <p:spPr>
          <a:xfrm rot="10800000">
            <a:off x="1386840" y="4828540"/>
            <a:ext cx="169672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5" name="Google Shape;95;p1"/>
          <p:cNvSpPr txBox="1"/>
          <p:nvPr/>
        </p:nvSpPr>
        <p:spPr>
          <a:xfrm>
            <a:off x="1260475" y="4876165"/>
            <a:ext cx="203327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-5   -4   -3    -2   -1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9711690" y="582930"/>
            <a:ext cx="1016000" cy="830580"/>
          </a:xfrm>
          <a:prstGeom prst="mathMultiply">
            <a:avLst>
              <a:gd name="adj1" fmla="val 23520"/>
            </a:avLst>
          </a:prstGeom>
          <a:solidFill>
            <a:srgbClr val="FF3300">
              <a:alpha val="28627"/>
            </a:srgb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7" name="Google Shape;97;p1"/>
          <p:cNvCxnSpPr>
            <a:stCxn id="82" idx="3"/>
            <a:endCxn id="98" idx="1"/>
          </p:cNvCxnSpPr>
          <p:nvPr/>
        </p:nvCxnSpPr>
        <p:spPr>
          <a:xfrm rot="10800000" flipH="1">
            <a:off x="8169275" y="982878"/>
            <a:ext cx="1181700" cy="30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9" name="Google Shape;99;p1"/>
          <p:cNvSpPr txBox="1"/>
          <p:nvPr/>
        </p:nvSpPr>
        <p:spPr>
          <a:xfrm>
            <a:off x="7919720" y="439420"/>
            <a:ext cx="157607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+ 8 (apendizar)</a:t>
            </a:r>
            <a:endParaRPr sz="14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9351010" y="783590"/>
            <a:ext cx="309118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(1, 2, 3, 3, 4, 8) 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9420860" y="1649730"/>
            <a:ext cx="180911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(8, 2, 3, 3, 4) 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1" name="Google Shape;101;p1"/>
          <p:cNvCxnSpPr>
            <a:stCxn id="82" idx="3"/>
            <a:endCxn id="100" idx="1"/>
          </p:cNvCxnSpPr>
          <p:nvPr/>
        </p:nvCxnSpPr>
        <p:spPr>
          <a:xfrm>
            <a:off x="8169275" y="1013777"/>
            <a:ext cx="1251600" cy="835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2" name="Google Shape;102;p1"/>
          <p:cNvSpPr txBox="1"/>
          <p:nvPr/>
        </p:nvSpPr>
        <p:spPr>
          <a:xfrm>
            <a:off x="7211060" y="1443990"/>
            <a:ext cx="1838325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Modificar el 1 x 8</a:t>
            </a:r>
            <a:endParaRPr sz="14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201795" y="2967990"/>
            <a:ext cx="1033145" cy="92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E4E7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NUMPY ARRAY</a:t>
            </a:r>
            <a:endParaRPr sz="1800" b="1">
              <a:solidFill>
                <a:srgbClr val="1E4E7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3524885" y="1016635"/>
            <a:ext cx="2386330" cy="345567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5" name="Google Shape;105;p1"/>
          <p:cNvSpPr txBox="1"/>
          <p:nvPr/>
        </p:nvSpPr>
        <p:spPr>
          <a:xfrm>
            <a:off x="6034405" y="4036695"/>
            <a:ext cx="281368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array([1, 2, 3, 3, 4])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9341485" y="4313555"/>
            <a:ext cx="212217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+ 8 (apendizar)</a:t>
            </a:r>
            <a:endParaRPr sz="14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7" name="Google Shape;107;p1"/>
          <p:cNvCxnSpPr>
            <a:stCxn id="105" idx="3"/>
            <a:endCxn id="108" idx="0"/>
          </p:cNvCxnSpPr>
          <p:nvPr/>
        </p:nvCxnSpPr>
        <p:spPr>
          <a:xfrm>
            <a:off x="8848090" y="4266883"/>
            <a:ext cx="1982100" cy="973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8" name="Google Shape;108;p1"/>
          <p:cNvSpPr txBox="1"/>
          <p:nvPr/>
        </p:nvSpPr>
        <p:spPr>
          <a:xfrm>
            <a:off x="9495790" y="5240020"/>
            <a:ext cx="266890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array([1, 2, 3, 3, 4, 8]) 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6205220" y="4828540"/>
            <a:ext cx="212217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Modificar el 1 x 8</a:t>
            </a:r>
            <a:endParaRPr sz="14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0" name="Google Shape;110;p1"/>
          <p:cNvCxnSpPr/>
          <p:nvPr/>
        </p:nvCxnSpPr>
        <p:spPr>
          <a:xfrm flipH="1">
            <a:off x="7724775" y="4620260"/>
            <a:ext cx="106680" cy="89217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1" name="Google Shape;111;p1"/>
          <p:cNvSpPr txBox="1"/>
          <p:nvPr/>
        </p:nvSpPr>
        <p:spPr>
          <a:xfrm>
            <a:off x="6485890" y="5512435"/>
            <a:ext cx="252412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array([8, 2, 3, 3, 4]) 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8208645" y="2458720"/>
            <a:ext cx="212217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+ 8 (apendizar)</a:t>
            </a:r>
            <a:endParaRPr sz="14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3" name="Google Shape;113;p1"/>
          <p:cNvCxnSpPr>
            <a:stCxn id="85" idx="3"/>
            <a:endCxn id="114" idx="1"/>
          </p:cNvCxnSpPr>
          <p:nvPr/>
        </p:nvCxnSpPr>
        <p:spPr>
          <a:xfrm>
            <a:off x="8125460" y="2843848"/>
            <a:ext cx="1745100" cy="61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4" name="Google Shape;114;p1"/>
          <p:cNvSpPr txBox="1"/>
          <p:nvPr/>
        </p:nvSpPr>
        <p:spPr>
          <a:xfrm>
            <a:off x="9870440" y="2705735"/>
            <a:ext cx="216725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[1, 2, 3, 3, 4, 8] 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7491095" y="3104515"/>
            <a:ext cx="212217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Modificar el 1 x 8</a:t>
            </a:r>
            <a:endParaRPr sz="14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>
            <a:off x="8124825" y="2835910"/>
            <a:ext cx="1673860" cy="62103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7" name="Google Shape;117;p1"/>
          <p:cNvSpPr txBox="1"/>
          <p:nvPr/>
        </p:nvSpPr>
        <p:spPr>
          <a:xfrm>
            <a:off x="9799320" y="3265805"/>
            <a:ext cx="252412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[8, 2, 3, 3, 4] </a:t>
            </a:r>
            <a:endParaRPr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9870440" y="1501775"/>
            <a:ext cx="857250" cy="694055"/>
          </a:xfrm>
          <a:prstGeom prst="mathMultiply">
            <a:avLst>
              <a:gd name="adj1" fmla="val 23520"/>
            </a:avLst>
          </a:prstGeom>
          <a:solidFill>
            <a:srgbClr val="FF3300">
              <a:alpha val="28627"/>
            </a:srgb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96575" y="3363223"/>
            <a:ext cx="34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Posiciones que ocupan:</a:t>
            </a:r>
            <a:endParaRPr sz="1800" b="1" i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97815" y="269240"/>
            <a:ext cx="533209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Dado un conjunto de datos, estos pueden ser:</a:t>
            </a:r>
            <a:endParaRPr sz="1800" b="1" i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2521f0759_0_0"/>
          <p:cNvSpPr txBox="1"/>
          <p:nvPr/>
        </p:nvSpPr>
        <p:spPr>
          <a:xfrm>
            <a:off x="1455055" y="1172310"/>
            <a:ext cx="3396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g292521f0759_0_0"/>
          <p:cNvSpPr txBox="1"/>
          <p:nvPr/>
        </p:nvSpPr>
        <p:spPr>
          <a:xfrm>
            <a:off x="1794780" y="1172310"/>
            <a:ext cx="3396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g292521f0759_0_0"/>
          <p:cNvSpPr txBox="1"/>
          <p:nvPr/>
        </p:nvSpPr>
        <p:spPr>
          <a:xfrm>
            <a:off x="2134505" y="1172310"/>
            <a:ext cx="3396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g292521f0759_0_0"/>
          <p:cNvSpPr txBox="1"/>
          <p:nvPr/>
        </p:nvSpPr>
        <p:spPr>
          <a:xfrm>
            <a:off x="2474230" y="1172310"/>
            <a:ext cx="3396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g292521f0759_0_0"/>
          <p:cNvSpPr txBox="1"/>
          <p:nvPr/>
        </p:nvSpPr>
        <p:spPr>
          <a:xfrm>
            <a:off x="2813955" y="1172310"/>
            <a:ext cx="339600" cy="369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31" name="Google Shape;131;g292521f0759_0_0"/>
          <p:cNvCxnSpPr/>
          <p:nvPr/>
        </p:nvCxnSpPr>
        <p:spPr>
          <a:xfrm rot="10800000" flipH="1">
            <a:off x="1406795" y="1010505"/>
            <a:ext cx="1857900" cy="75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32" name="Google Shape;132;g292521f0759_0_0"/>
          <p:cNvSpPr txBox="1"/>
          <p:nvPr/>
        </p:nvSpPr>
        <p:spPr>
          <a:xfrm>
            <a:off x="1497101" y="613000"/>
            <a:ext cx="198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0   1   2    3   4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3" name="Google Shape;133;g292521f0759_0_0"/>
          <p:cNvSpPr/>
          <p:nvPr/>
        </p:nvSpPr>
        <p:spPr>
          <a:xfrm>
            <a:off x="1430900" y="2607075"/>
            <a:ext cx="727500" cy="708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g292521f0759_0_0"/>
          <p:cNvSpPr txBox="1"/>
          <p:nvPr/>
        </p:nvSpPr>
        <p:spPr>
          <a:xfrm>
            <a:off x="1550300" y="2753325"/>
            <a:ext cx="488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0:2</a:t>
            </a:r>
            <a:endParaRPr sz="1500"/>
          </a:p>
        </p:txBody>
      </p:sp>
      <p:sp>
        <p:nvSpPr>
          <p:cNvPr id="135" name="Google Shape;135;g292521f0759_0_0"/>
          <p:cNvSpPr/>
          <p:nvPr/>
        </p:nvSpPr>
        <p:spPr>
          <a:xfrm>
            <a:off x="1770625" y="1899075"/>
            <a:ext cx="387900" cy="708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g292521f0759_0_0"/>
          <p:cNvSpPr txBox="1"/>
          <p:nvPr/>
        </p:nvSpPr>
        <p:spPr>
          <a:xfrm>
            <a:off x="1789150" y="2060625"/>
            <a:ext cx="437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1:2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2daac611c_0_0"/>
          <p:cNvSpPr txBox="1"/>
          <p:nvPr/>
        </p:nvSpPr>
        <p:spPr>
          <a:xfrm>
            <a:off x="799775" y="781425"/>
            <a:ext cx="11307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AND (&amp;)</a:t>
            </a:r>
            <a:endParaRPr b="1"/>
          </a:p>
        </p:txBody>
      </p:sp>
      <p:sp>
        <p:nvSpPr>
          <p:cNvPr id="143" name="Google Shape;143;g292daac611c_0_0"/>
          <p:cNvSpPr txBox="1"/>
          <p:nvPr/>
        </p:nvSpPr>
        <p:spPr>
          <a:xfrm>
            <a:off x="4188760" y="781473"/>
            <a:ext cx="8457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OR (|)</a:t>
            </a:r>
            <a:endParaRPr b="1"/>
          </a:p>
        </p:txBody>
      </p:sp>
      <p:sp>
        <p:nvSpPr>
          <p:cNvPr id="144" name="Google Shape;144;g292daac611c_0_0"/>
          <p:cNvSpPr txBox="1"/>
          <p:nvPr/>
        </p:nvSpPr>
        <p:spPr>
          <a:xfrm>
            <a:off x="7650025" y="781425"/>
            <a:ext cx="8457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XOR (^)</a:t>
            </a:r>
            <a:endParaRPr b="1"/>
          </a:p>
        </p:txBody>
      </p:sp>
      <p:sp>
        <p:nvSpPr>
          <p:cNvPr id="145" name="Google Shape;145;g292daac611c_0_0"/>
          <p:cNvSpPr txBox="1"/>
          <p:nvPr/>
        </p:nvSpPr>
        <p:spPr>
          <a:xfrm>
            <a:off x="680130" y="1268625"/>
            <a:ext cx="2495100" cy="23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and True = True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 and True = False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and False = False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 and False = False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and 1 = 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and 1 = 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and 0 = 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and 0 = 0</a:t>
            </a:r>
            <a:endParaRPr lang="en-US"/>
          </a:p>
        </p:txBody>
      </p:sp>
      <p:sp>
        <p:nvSpPr>
          <p:cNvPr id="146" name="Google Shape;146;g292daac611c_0_0"/>
          <p:cNvSpPr txBox="1"/>
          <p:nvPr/>
        </p:nvSpPr>
        <p:spPr>
          <a:xfrm>
            <a:off x="2592425" y="312575"/>
            <a:ext cx="24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True = 1 False = 0</a:t>
            </a:r>
            <a:endParaRPr b="1"/>
          </a:p>
        </p:txBody>
      </p:sp>
      <p:sp>
        <p:nvSpPr>
          <p:cNvPr id="147" name="Google Shape;147;g292daac611c_0_0"/>
          <p:cNvSpPr txBox="1"/>
          <p:nvPr/>
        </p:nvSpPr>
        <p:spPr>
          <a:xfrm>
            <a:off x="3743920" y="1324035"/>
            <a:ext cx="2495100" cy="23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or True = True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 or True = True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or False = True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 or False = False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or 1 = 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or 1 = 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or 0 = 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or 0 = 0</a:t>
            </a:r>
            <a:endParaRPr lang="en-US"/>
          </a:p>
        </p:txBody>
      </p:sp>
      <p:sp>
        <p:nvSpPr>
          <p:cNvPr id="148" name="Google Shape;148;g292daac611c_0_0"/>
          <p:cNvSpPr txBox="1"/>
          <p:nvPr/>
        </p:nvSpPr>
        <p:spPr>
          <a:xfrm>
            <a:off x="7177300" y="1268625"/>
            <a:ext cx="2495100" cy="23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^ True = False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 ^ True = True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^ False = True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False ^False =  False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^ 1 = 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</a:t>
            </a:r>
            <a:r>
              <a:rPr lang="en-US">
                <a:solidFill>
                  <a:schemeClr val="dk1"/>
                </a:solidFill>
              </a:rPr>
              <a:t>^ </a:t>
            </a:r>
            <a:r>
              <a:rPr lang="en-US"/>
              <a:t> 1 = 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</a:t>
            </a:r>
            <a:r>
              <a:rPr lang="en-US">
                <a:solidFill>
                  <a:schemeClr val="dk1"/>
                </a:solidFill>
              </a:rPr>
              <a:t>^ </a:t>
            </a:r>
            <a:r>
              <a:rPr lang="en-US"/>
              <a:t> 0 = 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</a:t>
            </a:r>
            <a:r>
              <a:rPr lang="en-US">
                <a:solidFill>
                  <a:schemeClr val="dk1"/>
                </a:solidFill>
              </a:rPr>
              <a:t>^ </a:t>
            </a:r>
            <a:r>
              <a:rPr lang="en-US"/>
              <a:t> 0 = 0</a:t>
            </a:r>
            <a:endParaRPr lang="en-US"/>
          </a:p>
        </p:txBody>
      </p:sp>
      <p:sp>
        <p:nvSpPr>
          <p:cNvPr id="149" name="Google Shape;149;g292daac611c_0_0"/>
          <p:cNvSpPr txBox="1"/>
          <p:nvPr/>
        </p:nvSpPr>
        <p:spPr>
          <a:xfrm>
            <a:off x="680275" y="3677200"/>
            <a:ext cx="3272700" cy="2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Bitwise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—&gt; 0000                      6 —&gt; 0110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—&gt; 0001                      7 —&gt; 0111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—&gt; 0010                      8 —&gt; 1000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—&gt; 0011                      9 —&gt; 1001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—&gt; 0100                     10 —&gt;1010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—&gt; 0101                     11 —&gt;1011</a:t>
            </a:r>
            <a:endParaRPr lang="en-US"/>
          </a:p>
        </p:txBody>
      </p:sp>
      <p:sp>
        <p:nvSpPr>
          <p:cNvPr id="150" name="Google Shape;150;g292daac611c_0_0"/>
          <p:cNvSpPr txBox="1"/>
          <p:nvPr/>
        </p:nvSpPr>
        <p:spPr>
          <a:xfrm>
            <a:off x="4459425" y="3511830"/>
            <a:ext cx="65361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chemeClr val="dk1"/>
                </a:solidFill>
                <a:highlight>
                  <a:srgbClr val="FFFFFF"/>
                </a:highlight>
              </a:rPr>
              <a:t>Bitwise right shift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b = a &gt;&gt; 1   a= 2        </a:t>
            </a:r>
            <a:r>
              <a:rPr lang="en-US" b="1">
                <a:solidFill>
                  <a:srgbClr val="1155CC"/>
                </a:solidFill>
                <a:highlight>
                  <a:srgbClr val="FFFFFF"/>
                </a:highlight>
              </a:rPr>
              <a:t>  a / 2^n</a:t>
            </a:r>
            <a:endParaRPr b="1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= 0010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 = 0001 = 1</a:t>
            </a:r>
            <a:endParaRPr lang="en-US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  <a:highlight>
                  <a:srgbClr val="FFFFFF"/>
                </a:highlight>
              </a:rPr>
              <a:t>Bitwise left shift</a:t>
            </a:r>
            <a:endParaRPr sz="17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b = a &lt;&lt; 1    a =2      </a:t>
            </a:r>
            <a:r>
              <a:rPr lang="en-US" b="1">
                <a:solidFill>
                  <a:srgbClr val="1155CC"/>
                </a:solidFill>
                <a:highlight>
                  <a:srgbClr val="FFFFFF"/>
                </a:highlight>
              </a:rPr>
              <a:t>  a * 2^n</a:t>
            </a:r>
            <a:endParaRPr b="1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a= 0010</a:t>
            </a:r>
            <a:endParaRPr lang="en-US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 = 0100 =4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346f027e2_0_6"/>
          <p:cNvSpPr txBox="1"/>
          <p:nvPr/>
        </p:nvSpPr>
        <p:spPr>
          <a:xfrm>
            <a:off x="1075575" y="542400"/>
            <a:ext cx="3502500" cy="60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 b="1"/>
              <a:t>  Minúscula    Mayúscula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      97                 65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       98                 66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      99                 67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      100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      101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      102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     103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 ….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…..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     122                  90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   48           espacio      32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   49                 !           33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</a:t>
            </a:r>
            <a:r>
              <a:rPr lang="en-US">
                <a:solidFill>
                  <a:schemeClr val="dk1"/>
                </a:solidFill>
              </a:rPr>
              <a:t>   50                 “           34</a:t>
            </a:r>
            <a:endParaRPr lang="en-US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</a:t>
            </a:r>
            <a:r>
              <a:rPr lang="en-US">
                <a:solidFill>
                  <a:schemeClr val="dk1"/>
                </a:solidFill>
              </a:rPr>
              <a:t>   51                 #          35</a:t>
            </a:r>
            <a:endParaRPr lang="en-US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   .                   $           36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   .                   %          37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                       &amp;           38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                       *            42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9   57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1747</Words>
  <Application>WPS Presentation</Application>
  <PresentationFormat/>
  <Paragraphs>157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</vt:lpstr>
      <vt:lpstr>Arial Black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isabelmaniega</dc:creator>
  <cp:lastModifiedBy>isabelmaniega</cp:lastModifiedBy>
  <cp:revision>1</cp:revision>
  <dcterms:created xsi:type="dcterms:W3CDTF">2024-05-09T17:35:09Z</dcterms:created>
  <dcterms:modified xsi:type="dcterms:W3CDTF">2024-05-09T17:35:09Z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