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81" r:id="rId5"/>
    <p:sldId id="270" r:id="rId6"/>
    <p:sldId id="273" r:id="rId7"/>
    <p:sldId id="267" r:id="rId8"/>
    <p:sldId id="277" r:id="rId9"/>
    <p:sldId id="263" r:id="rId10"/>
    <p:sldId id="269" r:id="rId11"/>
    <p:sldId id="268" r:id="rId12"/>
    <p:sldId id="259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B41"/>
    <a:srgbClr val="8FC942"/>
    <a:srgbClr val="192E3F"/>
    <a:srgbClr val="EB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/>
    <p:restoredTop sz="95878"/>
  </p:normalViewPr>
  <p:slideViewPr>
    <p:cSldViewPr snapToGrid="0" snapToObjects="1" showGuides="1">
      <p:cViewPr varScale="1">
        <p:scale>
          <a:sx n="104" d="100"/>
          <a:sy n="104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23022-0C6B-5F41-8EA1-A140AD9F76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2F66CF-5AE3-2F4E-8120-16E2E4C2F26E}">
      <dgm:prSet/>
      <dgm:spPr/>
      <dgm:t>
        <a:bodyPr/>
        <a:lstStyle/>
        <a:p>
          <a:r>
            <a:rPr lang="en-GB" baseline="0" dirty="0"/>
            <a:t>Not all wet lab biologists know how to use SBOL </a:t>
          </a:r>
          <a:endParaRPr lang="de-DE" dirty="0"/>
        </a:p>
      </dgm:t>
    </dgm:pt>
    <dgm:pt modelId="{E6C7ACA1-F174-9141-B6CD-FF71B8F2EF53}" type="parTrans" cxnId="{DC493E09-2521-1443-B505-D4F4DBEE1BB8}">
      <dgm:prSet/>
      <dgm:spPr/>
      <dgm:t>
        <a:bodyPr/>
        <a:lstStyle/>
        <a:p>
          <a:endParaRPr lang="de-DE"/>
        </a:p>
      </dgm:t>
    </dgm:pt>
    <dgm:pt modelId="{E0123D5E-0D49-E34C-9526-5EEE9889991F}" type="sibTrans" cxnId="{DC493E09-2521-1443-B505-D4F4DBEE1BB8}">
      <dgm:prSet/>
      <dgm:spPr/>
      <dgm:t>
        <a:bodyPr/>
        <a:lstStyle/>
        <a:p>
          <a:endParaRPr lang="de-DE"/>
        </a:p>
      </dgm:t>
    </dgm:pt>
    <dgm:pt modelId="{37C4D183-665D-2C48-B3F2-17EA55A765CC}">
      <dgm:prSet/>
      <dgm:spPr/>
      <dgm:t>
        <a:bodyPr/>
        <a:lstStyle/>
        <a:p>
          <a:r>
            <a:rPr lang="en-GB" baseline="0" dirty="0"/>
            <a:t>Simplify workflows</a:t>
          </a:r>
          <a:endParaRPr lang="de-DE" dirty="0"/>
        </a:p>
      </dgm:t>
    </dgm:pt>
    <dgm:pt modelId="{8BF17FD1-106B-DD4A-BE33-CDD67B0BCF20}" type="parTrans" cxnId="{B2D6F9F3-5CDE-1B4A-B8A4-EFDBDA50B572}">
      <dgm:prSet/>
      <dgm:spPr/>
      <dgm:t>
        <a:bodyPr/>
        <a:lstStyle/>
        <a:p>
          <a:endParaRPr lang="de-DE"/>
        </a:p>
      </dgm:t>
    </dgm:pt>
    <dgm:pt modelId="{8FAA97AB-5CEF-9F4E-9C4D-E45E4A10619D}" type="sibTrans" cxnId="{B2D6F9F3-5CDE-1B4A-B8A4-EFDBDA50B572}">
      <dgm:prSet/>
      <dgm:spPr/>
      <dgm:t>
        <a:bodyPr/>
        <a:lstStyle/>
        <a:p>
          <a:endParaRPr lang="de-DE"/>
        </a:p>
      </dgm:t>
    </dgm:pt>
    <dgm:pt modelId="{B2B8496F-34D3-7E47-8506-D5F1BB264DD0}">
      <dgm:prSet/>
      <dgm:spPr/>
      <dgm:t>
        <a:bodyPr/>
        <a:lstStyle/>
        <a:p>
          <a:r>
            <a:rPr lang="en-GB" baseline="0"/>
            <a:t>Increase the user friendliness of SynBioHub</a:t>
          </a:r>
          <a:endParaRPr lang="de-DE"/>
        </a:p>
      </dgm:t>
    </dgm:pt>
    <dgm:pt modelId="{B0E79216-7276-064E-8651-159D296CC217}" type="parTrans" cxnId="{73BF46D5-F53F-AC47-AC5A-2CD6BCB3C6FC}">
      <dgm:prSet/>
      <dgm:spPr/>
      <dgm:t>
        <a:bodyPr/>
        <a:lstStyle/>
        <a:p>
          <a:endParaRPr lang="de-DE"/>
        </a:p>
      </dgm:t>
    </dgm:pt>
    <dgm:pt modelId="{17BA7F77-366D-A141-B85B-90F9516D2D17}" type="sibTrans" cxnId="{73BF46D5-F53F-AC47-AC5A-2CD6BCB3C6FC}">
      <dgm:prSet/>
      <dgm:spPr/>
      <dgm:t>
        <a:bodyPr/>
        <a:lstStyle/>
        <a:p>
          <a:endParaRPr lang="de-DE"/>
        </a:p>
      </dgm:t>
    </dgm:pt>
    <dgm:pt modelId="{760DAECC-0059-554B-AA87-F516F0DA9583}" type="pres">
      <dgm:prSet presAssocID="{98623022-0C6B-5F41-8EA1-A140AD9F7643}" presName="diagram" presStyleCnt="0">
        <dgm:presLayoutVars>
          <dgm:dir/>
          <dgm:resizeHandles val="exact"/>
        </dgm:presLayoutVars>
      </dgm:prSet>
      <dgm:spPr/>
    </dgm:pt>
    <dgm:pt modelId="{D86B0FF7-5D65-E649-ACD9-C4E9883FE6F8}" type="pres">
      <dgm:prSet presAssocID="{AD2F66CF-5AE3-2F4E-8120-16E2E4C2F26E}" presName="node" presStyleLbl="node1" presStyleIdx="0" presStyleCnt="3">
        <dgm:presLayoutVars>
          <dgm:bulletEnabled val="1"/>
        </dgm:presLayoutVars>
      </dgm:prSet>
      <dgm:spPr/>
    </dgm:pt>
    <dgm:pt modelId="{482328B6-ECA3-204D-A3B7-49F2B79D6EEE}" type="pres">
      <dgm:prSet presAssocID="{E0123D5E-0D49-E34C-9526-5EEE9889991F}" presName="sibTrans" presStyleCnt="0"/>
      <dgm:spPr/>
    </dgm:pt>
    <dgm:pt modelId="{2CECCFA6-4132-D646-B266-B2A72E13654A}" type="pres">
      <dgm:prSet presAssocID="{37C4D183-665D-2C48-B3F2-17EA55A765CC}" presName="node" presStyleLbl="node1" presStyleIdx="1" presStyleCnt="3">
        <dgm:presLayoutVars>
          <dgm:bulletEnabled val="1"/>
        </dgm:presLayoutVars>
      </dgm:prSet>
      <dgm:spPr/>
    </dgm:pt>
    <dgm:pt modelId="{06DFBF64-4F15-C346-8765-57840DDF9E3D}" type="pres">
      <dgm:prSet presAssocID="{8FAA97AB-5CEF-9F4E-9C4D-E45E4A10619D}" presName="sibTrans" presStyleCnt="0"/>
      <dgm:spPr/>
    </dgm:pt>
    <dgm:pt modelId="{75BA9672-05D7-664C-A412-15A430949A58}" type="pres">
      <dgm:prSet presAssocID="{B2B8496F-34D3-7E47-8506-D5F1BB264DD0}" presName="node" presStyleLbl="node1" presStyleIdx="2" presStyleCnt="3">
        <dgm:presLayoutVars>
          <dgm:bulletEnabled val="1"/>
        </dgm:presLayoutVars>
      </dgm:prSet>
      <dgm:spPr/>
    </dgm:pt>
  </dgm:ptLst>
  <dgm:cxnLst>
    <dgm:cxn modelId="{DC493E09-2521-1443-B505-D4F4DBEE1BB8}" srcId="{98623022-0C6B-5F41-8EA1-A140AD9F7643}" destId="{AD2F66CF-5AE3-2F4E-8120-16E2E4C2F26E}" srcOrd="0" destOrd="0" parTransId="{E6C7ACA1-F174-9141-B6CD-FF71B8F2EF53}" sibTransId="{E0123D5E-0D49-E34C-9526-5EEE9889991F}"/>
    <dgm:cxn modelId="{AA749A1F-98B8-4545-87DB-66DD3741D52C}" type="presOf" srcId="{98623022-0C6B-5F41-8EA1-A140AD9F7643}" destId="{760DAECC-0059-554B-AA87-F516F0DA9583}" srcOrd="0" destOrd="0" presId="urn:microsoft.com/office/officeart/2005/8/layout/default"/>
    <dgm:cxn modelId="{7099F743-A5E5-2B44-B248-36AD7985D563}" type="presOf" srcId="{AD2F66CF-5AE3-2F4E-8120-16E2E4C2F26E}" destId="{D86B0FF7-5D65-E649-ACD9-C4E9883FE6F8}" srcOrd="0" destOrd="0" presId="urn:microsoft.com/office/officeart/2005/8/layout/default"/>
    <dgm:cxn modelId="{24530A98-D107-0B4B-B805-9A3A81F2EC02}" type="presOf" srcId="{37C4D183-665D-2C48-B3F2-17EA55A765CC}" destId="{2CECCFA6-4132-D646-B266-B2A72E13654A}" srcOrd="0" destOrd="0" presId="urn:microsoft.com/office/officeart/2005/8/layout/default"/>
    <dgm:cxn modelId="{61C0D8AC-8C47-244A-BEA5-1F4C3882A4B0}" type="presOf" srcId="{B2B8496F-34D3-7E47-8506-D5F1BB264DD0}" destId="{75BA9672-05D7-664C-A412-15A430949A58}" srcOrd="0" destOrd="0" presId="urn:microsoft.com/office/officeart/2005/8/layout/default"/>
    <dgm:cxn modelId="{73BF46D5-F53F-AC47-AC5A-2CD6BCB3C6FC}" srcId="{98623022-0C6B-5F41-8EA1-A140AD9F7643}" destId="{B2B8496F-34D3-7E47-8506-D5F1BB264DD0}" srcOrd="2" destOrd="0" parTransId="{B0E79216-7276-064E-8651-159D296CC217}" sibTransId="{17BA7F77-366D-A141-B85B-90F9516D2D17}"/>
    <dgm:cxn modelId="{B2D6F9F3-5CDE-1B4A-B8A4-EFDBDA50B572}" srcId="{98623022-0C6B-5F41-8EA1-A140AD9F7643}" destId="{37C4D183-665D-2C48-B3F2-17EA55A765CC}" srcOrd="1" destOrd="0" parTransId="{8BF17FD1-106B-DD4A-BE33-CDD67B0BCF20}" sibTransId="{8FAA97AB-5CEF-9F4E-9C4D-E45E4A10619D}"/>
    <dgm:cxn modelId="{57508A10-5E09-8948-9CE7-969229BC81B0}" type="presParOf" srcId="{760DAECC-0059-554B-AA87-F516F0DA9583}" destId="{D86B0FF7-5D65-E649-ACD9-C4E9883FE6F8}" srcOrd="0" destOrd="0" presId="urn:microsoft.com/office/officeart/2005/8/layout/default"/>
    <dgm:cxn modelId="{12C3C979-EFC9-D843-8906-5B55DA0246DC}" type="presParOf" srcId="{760DAECC-0059-554B-AA87-F516F0DA9583}" destId="{482328B6-ECA3-204D-A3B7-49F2B79D6EEE}" srcOrd="1" destOrd="0" presId="urn:microsoft.com/office/officeart/2005/8/layout/default"/>
    <dgm:cxn modelId="{6B2BDE64-C874-A142-AEAE-DB3C8790061E}" type="presParOf" srcId="{760DAECC-0059-554B-AA87-F516F0DA9583}" destId="{2CECCFA6-4132-D646-B266-B2A72E13654A}" srcOrd="2" destOrd="0" presId="urn:microsoft.com/office/officeart/2005/8/layout/default"/>
    <dgm:cxn modelId="{70049AAF-E619-E644-9B09-EFD1E1ACD7EF}" type="presParOf" srcId="{760DAECC-0059-554B-AA87-F516F0DA9583}" destId="{06DFBF64-4F15-C346-8765-57840DDF9E3D}" srcOrd="3" destOrd="0" presId="urn:microsoft.com/office/officeart/2005/8/layout/default"/>
    <dgm:cxn modelId="{127EBA9D-5747-D84E-BCB3-CA97129844B8}" type="presParOf" srcId="{760DAECC-0059-554B-AA87-F516F0DA9583}" destId="{75BA9672-05D7-664C-A412-15A430949A5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70EDBD-9778-4341-B286-9BD76FD12C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EDE33FB-2C94-C245-806C-B933172F64E7}">
      <dgm:prSet/>
      <dgm:spPr/>
      <dgm:t>
        <a:bodyPr/>
        <a:lstStyle/>
        <a:p>
          <a:r>
            <a:rPr lang="en-GB" baseline="0" dirty="0"/>
            <a:t>Reading in of template and filled spreadsheet</a:t>
          </a:r>
          <a:endParaRPr lang="de-DE" dirty="0"/>
        </a:p>
      </dgm:t>
    </dgm:pt>
    <dgm:pt modelId="{28650FB6-45A3-E648-B4D4-3BD98B184AA7}" type="parTrans" cxnId="{257F3C46-718F-3B45-A7F7-1881EC6A7F55}">
      <dgm:prSet/>
      <dgm:spPr/>
      <dgm:t>
        <a:bodyPr/>
        <a:lstStyle/>
        <a:p>
          <a:endParaRPr lang="de-DE"/>
        </a:p>
      </dgm:t>
    </dgm:pt>
    <dgm:pt modelId="{F451051F-3601-FC4F-8339-F297BD27A642}" type="sibTrans" cxnId="{257F3C46-718F-3B45-A7F7-1881EC6A7F55}">
      <dgm:prSet/>
      <dgm:spPr/>
      <dgm:t>
        <a:bodyPr/>
        <a:lstStyle/>
        <a:p>
          <a:endParaRPr lang="de-DE"/>
        </a:p>
      </dgm:t>
    </dgm:pt>
    <dgm:pt modelId="{AA91C2CE-30EB-A44F-AE3C-3894FBA002EB}">
      <dgm:prSet/>
      <dgm:spPr/>
      <dgm:t>
        <a:bodyPr/>
        <a:lstStyle/>
        <a:p>
          <a:r>
            <a:rPr lang="en-GB" baseline="0" dirty="0"/>
            <a:t>Extensive quality checking and comparing</a:t>
          </a:r>
          <a:endParaRPr lang="de-DE" dirty="0"/>
        </a:p>
      </dgm:t>
    </dgm:pt>
    <dgm:pt modelId="{B500BA9A-2A61-2641-B40C-4B85A671BF9C}" type="parTrans" cxnId="{A314835E-3DF0-1E46-AD17-047BEAC9B61F}">
      <dgm:prSet/>
      <dgm:spPr/>
      <dgm:t>
        <a:bodyPr/>
        <a:lstStyle/>
        <a:p>
          <a:endParaRPr lang="de-DE"/>
        </a:p>
      </dgm:t>
    </dgm:pt>
    <dgm:pt modelId="{71652952-A074-C44F-9821-146C04B0853A}" type="sibTrans" cxnId="{A314835E-3DF0-1E46-AD17-047BEAC9B61F}">
      <dgm:prSet/>
      <dgm:spPr/>
      <dgm:t>
        <a:bodyPr/>
        <a:lstStyle/>
        <a:p>
          <a:endParaRPr lang="de-DE"/>
        </a:p>
      </dgm:t>
    </dgm:pt>
    <dgm:pt modelId="{A4E7C838-4C4D-6044-BEC6-DB572BE63280}">
      <dgm:prSet/>
      <dgm:spPr/>
      <dgm:t>
        <a:bodyPr/>
        <a:lstStyle/>
        <a:p>
          <a:r>
            <a:rPr lang="en-GB" baseline="0"/>
            <a:t>Extracting information from filled spreadsheet</a:t>
          </a:r>
          <a:endParaRPr lang="de-DE"/>
        </a:p>
      </dgm:t>
    </dgm:pt>
    <dgm:pt modelId="{05ECD6CE-C96D-4B48-AC40-CDF33EF26950}" type="parTrans" cxnId="{B5CA7FCE-9089-0241-95E3-4C0AA4902BBF}">
      <dgm:prSet/>
      <dgm:spPr/>
      <dgm:t>
        <a:bodyPr/>
        <a:lstStyle/>
        <a:p>
          <a:endParaRPr lang="de-DE"/>
        </a:p>
      </dgm:t>
    </dgm:pt>
    <dgm:pt modelId="{84060BDA-C35F-104F-A636-083D2597F40E}" type="sibTrans" cxnId="{B5CA7FCE-9089-0241-95E3-4C0AA4902BBF}">
      <dgm:prSet/>
      <dgm:spPr/>
      <dgm:t>
        <a:bodyPr/>
        <a:lstStyle/>
        <a:p>
          <a:endParaRPr lang="de-DE"/>
        </a:p>
      </dgm:t>
    </dgm:pt>
    <dgm:pt modelId="{7A5DC0F0-794A-CC42-B4EE-0A91522777DB}">
      <dgm:prSet/>
      <dgm:spPr/>
      <dgm:t>
        <a:bodyPr/>
        <a:lstStyle/>
        <a:p>
          <a:r>
            <a:rPr lang="en-GB" baseline="0"/>
            <a:t>Compiling sbol</a:t>
          </a:r>
          <a:endParaRPr lang="de-DE"/>
        </a:p>
      </dgm:t>
    </dgm:pt>
    <dgm:pt modelId="{18DAC49A-0279-394A-ABBA-407DC5CFD48D}" type="parTrans" cxnId="{8D09770D-582F-CF4F-9E09-B51D98AFAF5A}">
      <dgm:prSet/>
      <dgm:spPr/>
      <dgm:t>
        <a:bodyPr/>
        <a:lstStyle/>
        <a:p>
          <a:endParaRPr lang="de-DE"/>
        </a:p>
      </dgm:t>
    </dgm:pt>
    <dgm:pt modelId="{07E0CD0B-9CB8-3040-8252-80C3D4C97FAA}" type="sibTrans" cxnId="{8D09770D-582F-CF4F-9E09-B51D98AFAF5A}">
      <dgm:prSet/>
      <dgm:spPr/>
      <dgm:t>
        <a:bodyPr/>
        <a:lstStyle/>
        <a:p>
          <a:endParaRPr lang="de-DE"/>
        </a:p>
      </dgm:t>
    </dgm:pt>
    <dgm:pt modelId="{34C38F27-2C99-D247-A732-82ABA3484994}" type="pres">
      <dgm:prSet presAssocID="{BD70EDBD-9778-4341-B286-9BD76FD12C6D}" presName="linear" presStyleCnt="0">
        <dgm:presLayoutVars>
          <dgm:animLvl val="lvl"/>
          <dgm:resizeHandles val="exact"/>
        </dgm:presLayoutVars>
      </dgm:prSet>
      <dgm:spPr/>
    </dgm:pt>
    <dgm:pt modelId="{9BCA44F0-71AF-5E40-9C73-D61CC69599D8}" type="pres">
      <dgm:prSet presAssocID="{6EDE33FB-2C94-C245-806C-B933172F64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75FE77-C6EF-B345-A241-8274F91582F9}" type="pres">
      <dgm:prSet presAssocID="{F451051F-3601-FC4F-8339-F297BD27A642}" presName="spacer" presStyleCnt="0"/>
      <dgm:spPr/>
    </dgm:pt>
    <dgm:pt modelId="{62B19E31-994D-5240-9068-DF623B9A2A69}" type="pres">
      <dgm:prSet presAssocID="{AA91C2CE-30EB-A44F-AE3C-3894FBA002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4912A7-DF83-CB40-87FB-95E698C69FA2}" type="pres">
      <dgm:prSet presAssocID="{71652952-A074-C44F-9821-146C04B0853A}" presName="spacer" presStyleCnt="0"/>
      <dgm:spPr/>
    </dgm:pt>
    <dgm:pt modelId="{5DE33407-1EF1-C74B-8A7F-20FB69FB5624}" type="pres">
      <dgm:prSet presAssocID="{A4E7C838-4C4D-6044-BEC6-DB572BE632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11E360-6374-7E48-8C8B-C64D8668E8A3}" type="pres">
      <dgm:prSet presAssocID="{84060BDA-C35F-104F-A636-083D2597F40E}" presName="spacer" presStyleCnt="0"/>
      <dgm:spPr/>
    </dgm:pt>
    <dgm:pt modelId="{FF2CA7DD-0D6B-1449-B493-25F2A0A4D951}" type="pres">
      <dgm:prSet presAssocID="{7A5DC0F0-794A-CC42-B4EE-0A91522777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09770D-582F-CF4F-9E09-B51D98AFAF5A}" srcId="{BD70EDBD-9778-4341-B286-9BD76FD12C6D}" destId="{7A5DC0F0-794A-CC42-B4EE-0A91522777DB}" srcOrd="3" destOrd="0" parTransId="{18DAC49A-0279-394A-ABBA-407DC5CFD48D}" sibTransId="{07E0CD0B-9CB8-3040-8252-80C3D4C97FAA}"/>
    <dgm:cxn modelId="{BD153119-C25F-664D-B5A6-D8CB6EA40893}" type="presOf" srcId="{BD70EDBD-9778-4341-B286-9BD76FD12C6D}" destId="{34C38F27-2C99-D247-A732-82ABA3484994}" srcOrd="0" destOrd="0" presId="urn:microsoft.com/office/officeart/2005/8/layout/vList2"/>
    <dgm:cxn modelId="{257F3C46-718F-3B45-A7F7-1881EC6A7F55}" srcId="{BD70EDBD-9778-4341-B286-9BD76FD12C6D}" destId="{6EDE33FB-2C94-C245-806C-B933172F64E7}" srcOrd="0" destOrd="0" parTransId="{28650FB6-45A3-E648-B4D4-3BD98B184AA7}" sibTransId="{F451051F-3601-FC4F-8339-F297BD27A642}"/>
    <dgm:cxn modelId="{A314835E-3DF0-1E46-AD17-047BEAC9B61F}" srcId="{BD70EDBD-9778-4341-B286-9BD76FD12C6D}" destId="{AA91C2CE-30EB-A44F-AE3C-3894FBA002EB}" srcOrd="1" destOrd="0" parTransId="{B500BA9A-2A61-2641-B40C-4B85A671BF9C}" sibTransId="{71652952-A074-C44F-9821-146C04B0853A}"/>
    <dgm:cxn modelId="{AAC2965E-D4D4-1A4F-B382-CE9C10E09616}" type="presOf" srcId="{7A5DC0F0-794A-CC42-B4EE-0A91522777DB}" destId="{FF2CA7DD-0D6B-1449-B493-25F2A0A4D951}" srcOrd="0" destOrd="0" presId="urn:microsoft.com/office/officeart/2005/8/layout/vList2"/>
    <dgm:cxn modelId="{152EF887-F125-7342-A63E-7F474519C986}" type="presOf" srcId="{AA91C2CE-30EB-A44F-AE3C-3894FBA002EB}" destId="{62B19E31-994D-5240-9068-DF623B9A2A69}" srcOrd="0" destOrd="0" presId="urn:microsoft.com/office/officeart/2005/8/layout/vList2"/>
    <dgm:cxn modelId="{875F2B92-B4BA-2A46-B468-0361FE47BD4D}" type="presOf" srcId="{6EDE33FB-2C94-C245-806C-B933172F64E7}" destId="{9BCA44F0-71AF-5E40-9C73-D61CC69599D8}" srcOrd="0" destOrd="0" presId="urn:microsoft.com/office/officeart/2005/8/layout/vList2"/>
    <dgm:cxn modelId="{B5CA7FCE-9089-0241-95E3-4C0AA4902BBF}" srcId="{BD70EDBD-9778-4341-B286-9BD76FD12C6D}" destId="{A4E7C838-4C4D-6044-BEC6-DB572BE63280}" srcOrd="2" destOrd="0" parTransId="{05ECD6CE-C96D-4B48-AC40-CDF33EF26950}" sibTransId="{84060BDA-C35F-104F-A636-083D2597F40E}"/>
    <dgm:cxn modelId="{30A761F3-6789-5241-B199-57685CFD5C57}" type="presOf" srcId="{A4E7C838-4C4D-6044-BEC6-DB572BE63280}" destId="{5DE33407-1EF1-C74B-8A7F-20FB69FB5624}" srcOrd="0" destOrd="0" presId="urn:microsoft.com/office/officeart/2005/8/layout/vList2"/>
    <dgm:cxn modelId="{E0085DCC-2ACA-074F-8967-544C8D994187}" type="presParOf" srcId="{34C38F27-2C99-D247-A732-82ABA3484994}" destId="{9BCA44F0-71AF-5E40-9C73-D61CC69599D8}" srcOrd="0" destOrd="0" presId="urn:microsoft.com/office/officeart/2005/8/layout/vList2"/>
    <dgm:cxn modelId="{6AD97684-3FA2-004E-A56D-60A29CCE26A1}" type="presParOf" srcId="{34C38F27-2C99-D247-A732-82ABA3484994}" destId="{1775FE77-C6EF-B345-A241-8274F91582F9}" srcOrd="1" destOrd="0" presId="urn:microsoft.com/office/officeart/2005/8/layout/vList2"/>
    <dgm:cxn modelId="{04EBAF6D-51AB-C441-B7CE-EBFA4BA803A0}" type="presParOf" srcId="{34C38F27-2C99-D247-A732-82ABA3484994}" destId="{62B19E31-994D-5240-9068-DF623B9A2A69}" srcOrd="2" destOrd="0" presId="urn:microsoft.com/office/officeart/2005/8/layout/vList2"/>
    <dgm:cxn modelId="{ACC190B8-762A-6E47-90AE-D217803CB748}" type="presParOf" srcId="{34C38F27-2C99-D247-A732-82ABA3484994}" destId="{8F4912A7-DF83-CB40-87FB-95E698C69FA2}" srcOrd="3" destOrd="0" presId="urn:microsoft.com/office/officeart/2005/8/layout/vList2"/>
    <dgm:cxn modelId="{5E37782B-69F6-2C43-BA5B-F20B217E56A1}" type="presParOf" srcId="{34C38F27-2C99-D247-A732-82ABA3484994}" destId="{5DE33407-1EF1-C74B-8A7F-20FB69FB5624}" srcOrd="4" destOrd="0" presId="urn:microsoft.com/office/officeart/2005/8/layout/vList2"/>
    <dgm:cxn modelId="{5A43856B-AAB9-174B-973E-10F35F3376D3}" type="presParOf" srcId="{34C38F27-2C99-D247-A732-82ABA3484994}" destId="{3F11E360-6374-7E48-8C8B-C64D8668E8A3}" srcOrd="5" destOrd="0" presId="urn:microsoft.com/office/officeart/2005/8/layout/vList2"/>
    <dgm:cxn modelId="{829297A2-CFFF-9A49-992F-484D48103AE5}" type="presParOf" srcId="{34C38F27-2C99-D247-A732-82ABA3484994}" destId="{FF2CA7DD-0D6B-1449-B493-25F2A0A4D9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B0FF7-5D65-E649-ACD9-C4E9883FE6F8}">
      <dsp:nvSpPr>
        <dsp:cNvPr id="0" name=""/>
        <dsp:cNvSpPr/>
      </dsp:nvSpPr>
      <dsp:spPr>
        <a:xfrm>
          <a:off x="0" y="300037"/>
          <a:ext cx="3000374" cy="1800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baseline="0" dirty="0"/>
            <a:t>Not all wet lab biologists know how to use SBOL </a:t>
          </a:r>
          <a:endParaRPr lang="de-DE" sz="3000" kern="1200" dirty="0"/>
        </a:p>
      </dsp:txBody>
      <dsp:txXfrm>
        <a:off x="0" y="300037"/>
        <a:ext cx="3000374" cy="1800225"/>
      </dsp:txXfrm>
    </dsp:sp>
    <dsp:sp modelId="{2CECCFA6-4132-D646-B266-B2A72E13654A}">
      <dsp:nvSpPr>
        <dsp:cNvPr id="0" name=""/>
        <dsp:cNvSpPr/>
      </dsp:nvSpPr>
      <dsp:spPr>
        <a:xfrm>
          <a:off x="3300412" y="300037"/>
          <a:ext cx="3000374" cy="1800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baseline="0" dirty="0"/>
            <a:t>Simplify workflows</a:t>
          </a:r>
          <a:endParaRPr lang="de-DE" sz="3000" kern="1200" dirty="0"/>
        </a:p>
      </dsp:txBody>
      <dsp:txXfrm>
        <a:off x="3300412" y="300037"/>
        <a:ext cx="3000374" cy="1800225"/>
      </dsp:txXfrm>
    </dsp:sp>
    <dsp:sp modelId="{75BA9672-05D7-664C-A412-15A430949A58}">
      <dsp:nvSpPr>
        <dsp:cNvPr id="0" name=""/>
        <dsp:cNvSpPr/>
      </dsp:nvSpPr>
      <dsp:spPr>
        <a:xfrm>
          <a:off x="6600824" y="300037"/>
          <a:ext cx="3000374" cy="1800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baseline="0"/>
            <a:t>Increase the user friendliness of SynBioHub</a:t>
          </a:r>
          <a:endParaRPr lang="de-DE" sz="3000" kern="1200"/>
        </a:p>
      </dsp:txBody>
      <dsp:txXfrm>
        <a:off x="6600824" y="300037"/>
        <a:ext cx="3000374" cy="1800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A44F0-71AF-5E40-9C73-D61CC69599D8}">
      <dsp:nvSpPr>
        <dsp:cNvPr id="0" name=""/>
        <dsp:cNvSpPr/>
      </dsp:nvSpPr>
      <dsp:spPr>
        <a:xfrm>
          <a:off x="0" y="42450"/>
          <a:ext cx="9601200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baseline="0" dirty="0"/>
            <a:t>Reading in of template and filled spreadsheet</a:t>
          </a:r>
          <a:endParaRPr lang="de-DE" sz="3500" kern="1200" dirty="0"/>
        </a:p>
      </dsp:txBody>
      <dsp:txXfrm>
        <a:off x="38981" y="81431"/>
        <a:ext cx="9523238" cy="720562"/>
      </dsp:txXfrm>
    </dsp:sp>
    <dsp:sp modelId="{62B19E31-994D-5240-9068-DF623B9A2A69}">
      <dsp:nvSpPr>
        <dsp:cNvPr id="0" name=""/>
        <dsp:cNvSpPr/>
      </dsp:nvSpPr>
      <dsp:spPr>
        <a:xfrm>
          <a:off x="0" y="941775"/>
          <a:ext cx="9601200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baseline="0" dirty="0"/>
            <a:t>Extensive quality checking and comparing</a:t>
          </a:r>
          <a:endParaRPr lang="de-DE" sz="3500" kern="1200" dirty="0"/>
        </a:p>
      </dsp:txBody>
      <dsp:txXfrm>
        <a:off x="38981" y="980756"/>
        <a:ext cx="9523238" cy="720562"/>
      </dsp:txXfrm>
    </dsp:sp>
    <dsp:sp modelId="{5DE33407-1EF1-C74B-8A7F-20FB69FB5624}">
      <dsp:nvSpPr>
        <dsp:cNvPr id="0" name=""/>
        <dsp:cNvSpPr/>
      </dsp:nvSpPr>
      <dsp:spPr>
        <a:xfrm>
          <a:off x="0" y="1841100"/>
          <a:ext cx="9601200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baseline="0"/>
            <a:t>Extracting information from filled spreadsheet</a:t>
          </a:r>
          <a:endParaRPr lang="de-DE" sz="3500" kern="1200"/>
        </a:p>
      </dsp:txBody>
      <dsp:txXfrm>
        <a:off x="38981" y="1880081"/>
        <a:ext cx="9523238" cy="720562"/>
      </dsp:txXfrm>
    </dsp:sp>
    <dsp:sp modelId="{FF2CA7DD-0D6B-1449-B493-25F2A0A4D951}">
      <dsp:nvSpPr>
        <dsp:cNvPr id="0" name=""/>
        <dsp:cNvSpPr/>
      </dsp:nvSpPr>
      <dsp:spPr>
        <a:xfrm>
          <a:off x="0" y="2740425"/>
          <a:ext cx="9601200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baseline="0"/>
            <a:t>Compiling sbol</a:t>
          </a:r>
          <a:endParaRPr lang="de-DE" sz="3500" kern="1200"/>
        </a:p>
      </dsp:txBody>
      <dsp:txXfrm>
        <a:off x="38981" y="2779406"/>
        <a:ext cx="9523238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1E85-8C7C-0F4D-9AFB-D84BE23573DD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F9C4-A5E5-1F43-B2B9-471617FF6B0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9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endpoints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2F9C4-A5E5-1F43-B2B9-471617FF6B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2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also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/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synbiohub</a:t>
            </a:r>
            <a:r>
              <a:rPr lang="de-DE" dirty="0"/>
              <a:t> 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spreadsheet</a:t>
            </a:r>
            <a:r>
              <a:rPr lang="de-DE" dirty="0"/>
              <a:t>).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2F9C4-A5E5-1F43-B2B9-471617FF6B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2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talk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variable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lengths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in,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, multiple </a:t>
            </a:r>
            <a:r>
              <a:rPr lang="de-DE" dirty="0" err="1"/>
              <a:t>collections</a:t>
            </a:r>
            <a:r>
              <a:rPr lang="de-DE" dirty="0"/>
              <a:t>, etc.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2F9C4-A5E5-1F43-B2B9-471617FF6B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0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unclearness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spacers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tackle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2F9C4-A5E5-1F43-B2B9-471617FF6B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1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38061-DED4-924E-BD58-6BBB2337FCD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715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0C3-ECFA-E249-98FB-9A4A595DED56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2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40F0-1839-A141-B2DF-B88A9DABFFFE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F22B-D20B-9644-8251-B86AF8D7DB6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42E02-AA3F-9F4A-ABBD-EC25D06AB811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720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A984-C29F-7F42-888B-DC26BB537E3A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DFC0-08DB-DF43-9BF2-9B9C860DAAB0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3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5837-DF15-B242-8520-BA571E65FE69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D764-0E9B-F24F-BDAF-B4F659B00C3B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5B8C4-715F-2544-9738-EC612A4B0036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93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6CBF0-A380-7E48-860A-CCF448335AE6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136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7B4E0B2-DD60-2F4C-A533-8AAB3BAF2E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78602" y="6442559"/>
            <a:ext cx="415441" cy="41544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5706DD-6A75-2D4A-ADF7-70966ABFD07A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95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23291-6863-8C48-9DF4-9FAAB9D3E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Spreadsheet Submit Plugin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21DC07-A901-9D48-9E27-530752033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Isabel M. Pötzsch</a:t>
            </a:r>
          </a:p>
        </p:txBody>
      </p:sp>
    </p:spTree>
    <p:extLst>
      <p:ext uri="{BB962C8B-B14F-4D97-AF65-F5344CB8AC3E}">
        <p14:creationId xmlns:p14="http://schemas.microsoft.com/office/powerpoint/2010/main" val="184201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C0C0-E27C-2B40-A6BA-D1CC2806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Submission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2323F-F3F8-8B41-877E-899C0811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0E07D-9E34-7B40-A6CC-87FD4B30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F22B-D20B-9644-8251-B86AF8D7DB6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3AFEC-0E4C-A04E-B3BE-807F9FC8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EC1A6-CE56-BE44-B41C-9EA3670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655579-EE6C-AB4B-8236-BA6E4F4B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66" y="1357599"/>
            <a:ext cx="8331625" cy="50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4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C0C0-E27C-2B40-A6BA-D1CC2806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Submission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2323F-F3F8-8B41-877E-899C0811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0E07D-9E34-7B40-A6CC-87FD4B30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F22B-D20B-9644-8251-B86AF8D7DB6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3AFEC-0E4C-A04E-B3BE-807F9FC8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EC1A6-CE56-BE44-B41C-9EA3670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EBD6D6B-326A-EA41-B1D1-2BF916E9E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" r="6814"/>
          <a:stretch/>
        </p:blipFill>
        <p:spPr>
          <a:xfrm>
            <a:off x="5453743" y="1328367"/>
            <a:ext cx="5944173" cy="49329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6D39F8E-76A0-EC4C-A67D-D51C3B770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541" b="55348"/>
          <a:stretch/>
        </p:blipFill>
        <p:spPr>
          <a:xfrm>
            <a:off x="794084" y="2475628"/>
            <a:ext cx="3846811" cy="26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4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FB816-FC54-8D45-85F8-C9D67E50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E9787-9197-4447-88B1-D9E1ACA60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plugins </a:t>
            </a:r>
          </a:p>
          <a:p>
            <a:r>
              <a:rPr lang="en-GB" dirty="0"/>
              <a:t>Many functions involved in parsing excel and writing </a:t>
            </a:r>
            <a:r>
              <a:rPr lang="en-GB" dirty="0" err="1"/>
              <a:t>sbol</a:t>
            </a:r>
            <a:endParaRPr lang="en-GB" dirty="0"/>
          </a:p>
          <a:p>
            <a:r>
              <a:rPr lang="en-GB" dirty="0"/>
              <a:t>Filing of several issues related to the new pysbol2 release</a:t>
            </a:r>
          </a:p>
          <a:p>
            <a:pPr lvl="1"/>
            <a:r>
              <a:rPr lang="en-GB" dirty="0"/>
              <a:t>Date Time error using </a:t>
            </a:r>
            <a:r>
              <a:rPr lang="en-GB" dirty="0" err="1"/>
              <a:t>iGEM</a:t>
            </a:r>
            <a:r>
              <a:rPr lang="en-GB" dirty="0"/>
              <a:t> parts</a:t>
            </a:r>
          </a:p>
          <a:p>
            <a:pPr lvl="1"/>
            <a:r>
              <a:rPr lang="en-GB" dirty="0"/>
              <a:t>Implementation of advanced query methods</a:t>
            </a:r>
          </a:p>
          <a:p>
            <a:pPr lvl="1"/>
            <a:r>
              <a:rPr lang="en-GB" dirty="0"/>
              <a:t>Better tutorial on building composite parts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E2E84-7F4A-EA4D-B9AB-4FCD775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1587-915D-CA40-B8C2-5BFE29D249A8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A6338-1056-6A43-BE77-8E6C3E91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3108B-338C-6E49-B244-0109C16C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B32BA1B-A807-6541-B304-AFBCBAE14D24}"/>
              </a:ext>
            </a:extLst>
          </p:cNvPr>
          <p:cNvGrpSpPr>
            <a:grpSpLocks noChangeAspect="1"/>
          </p:cNvGrpSpPr>
          <p:nvPr/>
        </p:nvGrpSpPr>
        <p:grpSpPr>
          <a:xfrm>
            <a:off x="3886193" y="1579147"/>
            <a:ext cx="960140" cy="875828"/>
            <a:chOff x="4543410" y="2458016"/>
            <a:chExt cx="2226089" cy="2030609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44B2EFB-AF64-CF41-B4E7-D4CABDE1FC02}"/>
                </a:ext>
              </a:extLst>
            </p:cNvPr>
            <p:cNvGrpSpPr/>
            <p:nvPr/>
          </p:nvGrpSpPr>
          <p:grpSpPr>
            <a:xfrm>
              <a:off x="4543410" y="2489897"/>
              <a:ext cx="2226089" cy="1998728"/>
              <a:chOff x="4543410" y="2489897"/>
              <a:chExt cx="2226089" cy="1998728"/>
            </a:xfrm>
          </p:grpSpPr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38C9C709-207C-074E-A044-826EDC7B2E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855" t="29939" b="24043"/>
              <a:stretch/>
            </p:blipFill>
            <p:spPr>
              <a:xfrm>
                <a:off x="4543410" y="2489897"/>
                <a:ext cx="2226089" cy="199872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66E6233D-C5EB-934F-A216-4A6F0C9D8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1265" y="2823783"/>
                <a:ext cx="1020591" cy="1020591"/>
              </a:xfrm>
              <a:prstGeom prst="rect">
                <a:avLst/>
              </a:prstGeom>
            </p:spPr>
          </p:pic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51A3A41-3644-1F4E-BCE0-600A4089AB5B}"/>
                </a:ext>
              </a:extLst>
            </p:cNvPr>
            <p:cNvSpPr/>
            <p:nvPr/>
          </p:nvSpPr>
          <p:spPr>
            <a:xfrm>
              <a:off x="4707801" y="2458016"/>
              <a:ext cx="443621" cy="190123"/>
            </a:xfrm>
            <a:prstGeom prst="rect">
              <a:avLst/>
            </a:prstGeom>
            <a:solidFill>
              <a:srgbClr val="EBE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E8551B8B-45FD-754F-BC4A-5526537D4310}"/>
              </a:ext>
            </a:extLst>
          </p:cNvPr>
          <p:cNvSpPr txBox="1"/>
          <p:nvPr/>
        </p:nvSpPr>
        <p:spPr>
          <a:xfrm>
            <a:off x="3816737" y="2433895"/>
            <a:ext cx="1099052" cy="17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192E3F"/>
                </a:solidFill>
              </a:rPr>
              <a:t>for Libraries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22074C1-9B1C-4246-9447-F61D3FDB3FFD}"/>
              </a:ext>
            </a:extLst>
          </p:cNvPr>
          <p:cNvGrpSpPr>
            <a:grpSpLocks noChangeAspect="1"/>
          </p:cNvGrpSpPr>
          <p:nvPr/>
        </p:nvGrpSpPr>
        <p:grpSpPr>
          <a:xfrm>
            <a:off x="4930397" y="1592898"/>
            <a:ext cx="948806" cy="865488"/>
            <a:chOff x="4543410" y="2458016"/>
            <a:chExt cx="2226089" cy="2030609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61BD9A4-0F19-5449-A75A-0DF0C2B6DFDE}"/>
                </a:ext>
              </a:extLst>
            </p:cNvPr>
            <p:cNvGrpSpPr/>
            <p:nvPr/>
          </p:nvGrpSpPr>
          <p:grpSpPr>
            <a:xfrm>
              <a:off x="4543410" y="2489897"/>
              <a:ext cx="2226089" cy="1998728"/>
              <a:chOff x="4543410" y="2489897"/>
              <a:chExt cx="2226089" cy="1998728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DE9BE456-90AD-9A46-9A85-64FCC137DF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855" t="29939" b="24043"/>
              <a:stretch/>
            </p:blipFill>
            <p:spPr>
              <a:xfrm>
                <a:off x="4543410" y="2489897"/>
                <a:ext cx="2226089" cy="1998728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7B6CECDE-74D8-7E4C-B7D4-4BE77E5A9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1265" y="2823783"/>
                <a:ext cx="1020591" cy="1020591"/>
              </a:xfrm>
              <a:prstGeom prst="rect">
                <a:avLst/>
              </a:prstGeom>
            </p:spPr>
          </p:pic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B05790F-E995-BB40-BADD-9A472AE7462F}"/>
                </a:ext>
              </a:extLst>
            </p:cNvPr>
            <p:cNvSpPr/>
            <p:nvPr/>
          </p:nvSpPr>
          <p:spPr>
            <a:xfrm>
              <a:off x="4707801" y="2458016"/>
              <a:ext cx="443621" cy="190123"/>
            </a:xfrm>
            <a:prstGeom prst="rect">
              <a:avLst/>
            </a:prstGeom>
            <a:solidFill>
              <a:srgbClr val="EBE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A719B0C2-ADDE-1E4B-8771-B16E38AA4EE2}"/>
              </a:ext>
            </a:extLst>
          </p:cNvPr>
          <p:cNvSpPr txBox="1"/>
          <p:nvPr/>
        </p:nvSpPr>
        <p:spPr>
          <a:xfrm>
            <a:off x="4773134" y="2431650"/>
            <a:ext cx="132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192E3F"/>
                </a:solidFill>
              </a:rPr>
              <a:t>for Composites</a:t>
            </a:r>
          </a:p>
        </p:txBody>
      </p:sp>
    </p:spTree>
    <p:extLst>
      <p:ext uri="{BB962C8B-B14F-4D97-AF65-F5344CB8AC3E}">
        <p14:creationId xmlns:p14="http://schemas.microsoft.com/office/powerpoint/2010/main" val="253880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FE7F-FAB1-D04F-AF80-C10BCD25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BA86C-7929-D84B-A870-99F8E747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Dockerise</a:t>
            </a:r>
            <a:r>
              <a:rPr lang="en-GB" dirty="0"/>
              <a:t> plugins</a:t>
            </a:r>
          </a:p>
          <a:p>
            <a:r>
              <a:rPr lang="en-GB" dirty="0"/>
              <a:t>Plugin functionality</a:t>
            </a:r>
          </a:p>
          <a:p>
            <a:pPr lvl="1"/>
            <a:r>
              <a:rPr lang="en-GB" dirty="0"/>
              <a:t>Metadata</a:t>
            </a:r>
          </a:p>
          <a:p>
            <a:pPr lvl="1"/>
            <a:r>
              <a:rPr lang="en-GB" dirty="0"/>
              <a:t>Incorporate more columns</a:t>
            </a:r>
          </a:p>
          <a:p>
            <a:pPr lvl="1"/>
            <a:r>
              <a:rPr lang="en-GB" dirty="0"/>
              <a:t>Subcollections</a:t>
            </a:r>
          </a:p>
          <a:p>
            <a:pPr lvl="1"/>
            <a:r>
              <a:rPr lang="en-GB" dirty="0"/>
              <a:t>Greater number of assembly methods (spacers or join regions)</a:t>
            </a:r>
          </a:p>
          <a:p>
            <a:r>
              <a:rPr lang="en-GB" dirty="0"/>
              <a:t>Download Plugin to enable an editing workflow</a:t>
            </a:r>
          </a:p>
          <a:p>
            <a:r>
              <a:rPr lang="en-GB" dirty="0"/>
              <a:t>More templates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32FD9A-542A-7E49-8EF0-C68197FF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C36A-5C00-BF44-9C71-DE1A7AA23442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9C627-876C-E54C-BC19-95F5AAF7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D4017-9720-CC4C-87A8-A33F6AC6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0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C63D4-5A7B-5D40-9223-B6143381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20563-F281-EC44-9256-D4245717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My mentors</a:t>
            </a:r>
          </a:p>
          <a:p>
            <a:pPr lvl="1"/>
            <a:r>
              <a:rPr lang="en-GB" sz="3200" dirty="0"/>
              <a:t>Jake Beal, Chris Myers and especially Jet </a:t>
            </a:r>
            <a:r>
              <a:rPr lang="en-GB" sz="3200" dirty="0" err="1"/>
              <a:t>Mante</a:t>
            </a:r>
            <a:endParaRPr lang="en-GB" sz="3200" dirty="0"/>
          </a:p>
          <a:p>
            <a:r>
              <a:rPr lang="en-GB" sz="3200" dirty="0"/>
              <a:t>Tom Mitchell from pySBOL2</a:t>
            </a:r>
          </a:p>
          <a:p>
            <a:r>
              <a:rPr lang="en-GB" sz="3200" dirty="0"/>
              <a:t>Google Summer of Code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E1EE9-5619-E74D-8B52-B82D59C1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F22B-D20B-9644-8251-B86AF8D7DB6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55510-B356-F840-9E41-4201D451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54CEC-0EA4-6A4E-9F96-BBBC1DF8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D2CE4B3-B5F3-664A-A89B-E9B55D1D1F9E}"/>
              </a:ext>
            </a:extLst>
          </p:cNvPr>
          <p:cNvGrpSpPr>
            <a:grpSpLocks noChangeAspect="1"/>
          </p:cNvGrpSpPr>
          <p:nvPr/>
        </p:nvGrpSpPr>
        <p:grpSpPr>
          <a:xfrm>
            <a:off x="8888034" y="4076700"/>
            <a:ext cx="2765695" cy="1960267"/>
            <a:chOff x="7584112" y="3063073"/>
            <a:chExt cx="4278435" cy="303246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C3E50E41-2BEA-154B-9E7F-F664CB26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3860" y="3063073"/>
              <a:ext cx="2498940" cy="249894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57B02A1-2C44-1C42-96C9-265F3376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4112" y="5639261"/>
              <a:ext cx="4278435" cy="456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6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03BA8-9D76-B243-A142-94F11FEE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8127AEB-0755-6B49-B8AD-05AFCD374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12329"/>
              </p:ext>
            </p:extLst>
          </p:nvPr>
        </p:nvGraphicFramePr>
        <p:xfrm>
          <a:off x="1371600" y="1898311"/>
          <a:ext cx="9601200" cy="240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DF62F-3AEE-5E46-B07B-2BFA06E2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3C61-5C94-294E-86AC-7FBEC246EF0A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68392-5517-0147-855A-FD7558D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Isabel M. Pötzsch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11AC3-A914-364F-9E43-4C130FB9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96EA707-F11F-0D4F-A804-8C425D96F385}"/>
              </a:ext>
            </a:extLst>
          </p:cNvPr>
          <p:cNvGrpSpPr/>
          <p:nvPr/>
        </p:nvGrpSpPr>
        <p:grpSpPr>
          <a:xfrm>
            <a:off x="1371599" y="4613706"/>
            <a:ext cx="9601201" cy="1223319"/>
            <a:chOff x="3300412" y="300037"/>
            <a:chExt cx="3000374" cy="180022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198A400-7924-6745-95DE-0F65EA8756E3}"/>
                </a:ext>
              </a:extLst>
            </p:cNvPr>
            <p:cNvSpPr/>
            <p:nvPr/>
          </p:nvSpPr>
          <p:spPr>
            <a:xfrm>
              <a:off x="3300412" y="300037"/>
              <a:ext cx="3000374" cy="180022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74E4D47-EA68-A74D-A9A1-7767DBE2D9C2}"/>
                </a:ext>
              </a:extLst>
            </p:cNvPr>
            <p:cNvSpPr txBox="1"/>
            <p:nvPr/>
          </p:nvSpPr>
          <p:spPr>
            <a:xfrm>
              <a:off x="3300412" y="300037"/>
              <a:ext cx="3000374" cy="18002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/>
              <a:r>
                <a:rPr lang="en-GB" sz="3000" dirty="0"/>
                <a:t>Spreadsheets are easy to use and already part of the workflow in many labs</a:t>
              </a:r>
              <a:endParaRPr lang="de-DE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937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ußzeilenplatzhalter 4">
            <a:extLst>
              <a:ext uri="{FF2B5EF4-FFF2-40B4-BE49-F238E27FC236}">
                <a16:creationId xmlns:a16="http://schemas.microsoft.com/office/drawing/2014/main" id="{75AC0D5B-C7D8-E44B-AF25-3ABD62EEFD06}"/>
              </a:ext>
            </a:extLst>
          </p:cNvPr>
          <p:cNvSpPr txBox="1">
            <a:spLocks/>
          </p:cNvSpPr>
          <p:nvPr/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Isabel M. Pötzsch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862D7F-A8E1-844D-B9D6-F2DCCE89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2B8609-2F53-FD4E-905C-5AEB6DF9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18B-F94D-174D-83A0-1ADF782CDC23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B5FFD-75EA-2443-9289-5559904F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B225A97-8C81-694F-A83F-49B1AD96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2628" y="3628381"/>
            <a:ext cx="1497060" cy="1392577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475080F-7796-B740-BDE4-E49C3C2FD67B}"/>
              </a:ext>
            </a:extLst>
          </p:cNvPr>
          <p:cNvSpPr/>
          <p:nvPr/>
        </p:nvSpPr>
        <p:spPr>
          <a:xfrm>
            <a:off x="721117" y="6227342"/>
            <a:ext cx="17225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www.office.com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0ED44B1-77AB-B046-9AB1-96921CF5806F}"/>
              </a:ext>
            </a:extLst>
          </p:cNvPr>
          <p:cNvSpPr/>
          <p:nvPr/>
        </p:nvSpPr>
        <p:spPr>
          <a:xfrm>
            <a:off x="2388344" y="6227341"/>
            <a:ext cx="1722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www.python.org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A47CBA-73B8-5F4A-8A63-72B744D6FB94}"/>
              </a:ext>
            </a:extLst>
          </p:cNvPr>
          <p:cNvSpPr/>
          <p:nvPr/>
        </p:nvSpPr>
        <p:spPr>
          <a:xfrm>
            <a:off x="4108174" y="6236986"/>
            <a:ext cx="28918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synbiohub.org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logo_uploaded.svg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8F967DF-E726-F242-A349-E22C0B1F86AC}"/>
              </a:ext>
            </a:extLst>
          </p:cNvPr>
          <p:cNvGrpSpPr>
            <a:grpSpLocks noChangeAspect="1"/>
          </p:cNvGrpSpPr>
          <p:nvPr/>
        </p:nvGrpSpPr>
        <p:grpSpPr>
          <a:xfrm>
            <a:off x="4458090" y="1004764"/>
            <a:ext cx="3275819" cy="1991213"/>
            <a:chOff x="4703364" y="2304676"/>
            <a:chExt cx="3746659" cy="2277414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93EDC4E-0485-9D4D-AF5B-1AB4E04EE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793" t="68365"/>
            <a:stretch/>
          </p:blipFill>
          <p:spPr>
            <a:xfrm>
              <a:off x="4703365" y="3871484"/>
              <a:ext cx="3746658" cy="710606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2E7C62C3-B019-D84C-BBAC-0746D6AD1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6478" r="67576" b="-2543"/>
            <a:stretch/>
          </p:blipFill>
          <p:spPr>
            <a:xfrm>
              <a:off x="4703364" y="2304676"/>
              <a:ext cx="3746658" cy="1654212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F0AF36B-574E-C140-B9AF-BC949A4CD13D}"/>
              </a:ext>
            </a:extLst>
          </p:cNvPr>
          <p:cNvGrpSpPr>
            <a:grpSpLocks noChangeAspect="1"/>
          </p:cNvGrpSpPr>
          <p:nvPr/>
        </p:nvGrpSpPr>
        <p:grpSpPr>
          <a:xfrm>
            <a:off x="8746412" y="3503455"/>
            <a:ext cx="2016692" cy="1839600"/>
            <a:chOff x="4543410" y="2458016"/>
            <a:chExt cx="2226089" cy="2030609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D53AB5F-E28C-1343-B203-2C5D37FFD97B}"/>
                </a:ext>
              </a:extLst>
            </p:cNvPr>
            <p:cNvGrpSpPr/>
            <p:nvPr/>
          </p:nvGrpSpPr>
          <p:grpSpPr>
            <a:xfrm>
              <a:off x="4543410" y="2489897"/>
              <a:ext cx="2226089" cy="1998728"/>
              <a:chOff x="4543410" y="2489897"/>
              <a:chExt cx="2226089" cy="1998728"/>
            </a:xfrm>
          </p:grpSpPr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F334946-8207-B341-9544-C7944EE1A4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855" t="29939" b="24043"/>
              <a:stretch/>
            </p:blipFill>
            <p:spPr>
              <a:xfrm>
                <a:off x="4543410" y="2489897"/>
                <a:ext cx="2226089" cy="1998728"/>
              </a:xfrm>
              <a:prstGeom prst="rect">
                <a:avLst/>
              </a:prstGeom>
            </p:spPr>
          </p:pic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4B0BAF53-3D18-1848-ABB2-40F4A27C2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1265" y="2823783"/>
                <a:ext cx="1020591" cy="1020591"/>
              </a:xfrm>
              <a:prstGeom prst="rect">
                <a:avLst/>
              </a:prstGeom>
            </p:spPr>
          </p:pic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607787E-C8C8-E94F-87F2-A1B8247B7B74}"/>
                </a:ext>
              </a:extLst>
            </p:cNvPr>
            <p:cNvSpPr/>
            <p:nvPr/>
          </p:nvSpPr>
          <p:spPr>
            <a:xfrm>
              <a:off x="4707801" y="2458016"/>
              <a:ext cx="443621" cy="190123"/>
            </a:xfrm>
            <a:prstGeom prst="rect">
              <a:avLst/>
            </a:prstGeom>
            <a:solidFill>
              <a:srgbClr val="EBE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99EFE49E-D35A-E44D-8034-1ED94D406001}"/>
              </a:ext>
            </a:extLst>
          </p:cNvPr>
          <p:cNvSpPr/>
          <p:nvPr/>
        </p:nvSpPr>
        <p:spPr>
          <a:xfrm>
            <a:off x="7000056" y="6235548"/>
            <a:ext cx="4938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raw.githubusercontent.com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SynBioDex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/pySBOL2/master/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logo.jpg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0079F57-59AD-364C-A4F2-209D29F517DF}"/>
              </a:ext>
            </a:extLst>
          </p:cNvPr>
          <p:cNvSpPr/>
          <p:nvPr/>
        </p:nvSpPr>
        <p:spPr>
          <a:xfrm>
            <a:off x="3841399" y="6043433"/>
            <a:ext cx="8097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Mante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, J., Zundel, Z. &amp; Myers, C.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Extending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SynBioHub’s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Functionality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Plugins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ACS Synth.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Biol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, 1216–1220 (2020).</a:t>
            </a:r>
            <a:endParaRPr lang="de-DE" sz="120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0AB4B6F-21F1-664C-9E75-ABDCF1638F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575911" y="1727928"/>
            <a:ext cx="1882179" cy="1792825"/>
          </a:xfrm>
          <a:prstGeom prst="straightConnector1">
            <a:avLst/>
          </a:prstGeom>
          <a:ln w="38100">
            <a:solidFill>
              <a:srgbClr val="137B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0327E06-27D5-F840-BEFE-3225FBB45D15}"/>
              </a:ext>
            </a:extLst>
          </p:cNvPr>
          <p:cNvCxnSpPr>
            <a:cxnSpLocks/>
          </p:cNvCxnSpPr>
          <p:nvPr/>
        </p:nvCxnSpPr>
        <p:spPr>
          <a:xfrm>
            <a:off x="7627019" y="1715734"/>
            <a:ext cx="1989068" cy="1582187"/>
          </a:xfrm>
          <a:prstGeom prst="straightConnector1">
            <a:avLst/>
          </a:prstGeom>
          <a:ln w="38100">
            <a:solidFill>
              <a:srgbClr val="8FC94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C398F0FB-DFAF-444D-BF06-C656B87C4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701" y="2081596"/>
            <a:ext cx="2016693" cy="711014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44E0459-D2DD-B44E-98C4-279AD45DAB34}"/>
              </a:ext>
            </a:extLst>
          </p:cNvPr>
          <p:cNvCxnSpPr>
            <a:cxnSpLocks/>
          </p:cNvCxnSpPr>
          <p:nvPr/>
        </p:nvCxnSpPr>
        <p:spPr>
          <a:xfrm>
            <a:off x="7472725" y="2862926"/>
            <a:ext cx="1441258" cy="1186533"/>
          </a:xfrm>
          <a:prstGeom prst="straightConnector1">
            <a:avLst/>
          </a:prstGeom>
          <a:ln w="38100">
            <a:solidFill>
              <a:srgbClr val="137B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nhaltsplatzhalter 10">
            <a:extLst>
              <a:ext uri="{FF2B5EF4-FFF2-40B4-BE49-F238E27FC236}">
                <a16:creationId xmlns:a16="http://schemas.microsoft.com/office/drawing/2014/main" id="{FB1F8041-5E95-1643-83E5-ABAF2BDE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725" y="3356999"/>
            <a:ext cx="761976" cy="708797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A5B6DA39-CC79-3A47-905F-38E6EBA0283F}"/>
              </a:ext>
            </a:extLst>
          </p:cNvPr>
          <p:cNvSpPr txBox="1"/>
          <p:nvPr/>
        </p:nvSpPr>
        <p:spPr>
          <a:xfrm>
            <a:off x="1982864" y="4977434"/>
            <a:ext cx="118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192E3F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40996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297FCE8-9E98-784D-B4A2-0FAE62E2ED47}"/>
              </a:ext>
            </a:extLst>
          </p:cNvPr>
          <p:cNvCxnSpPr>
            <a:cxnSpLocks/>
          </p:cNvCxnSpPr>
          <p:nvPr/>
        </p:nvCxnSpPr>
        <p:spPr>
          <a:xfrm>
            <a:off x="7155250" y="2949920"/>
            <a:ext cx="1940780" cy="311325"/>
          </a:xfrm>
          <a:prstGeom prst="straightConnector1">
            <a:avLst/>
          </a:prstGeom>
          <a:ln w="38100">
            <a:solidFill>
              <a:srgbClr val="137B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ußzeilenplatzhalter 4">
            <a:extLst>
              <a:ext uri="{FF2B5EF4-FFF2-40B4-BE49-F238E27FC236}">
                <a16:creationId xmlns:a16="http://schemas.microsoft.com/office/drawing/2014/main" id="{75AC0D5B-C7D8-E44B-AF25-3ABD62EEFD06}"/>
              </a:ext>
            </a:extLst>
          </p:cNvPr>
          <p:cNvSpPr txBox="1">
            <a:spLocks/>
          </p:cNvSpPr>
          <p:nvPr/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Isabel M. Pötzsch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862D7F-A8E1-844D-B9D6-F2DCCE89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Plugins in Tandem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2B8609-2F53-FD4E-905C-5AEB6DF9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18B-F94D-174D-83A0-1ADF782CDC23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B5FFD-75EA-2443-9289-5559904F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B225A97-8C81-694F-A83F-49B1AD96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5900" y="2894798"/>
            <a:ext cx="1070442" cy="995734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475080F-7796-B740-BDE4-E49C3C2FD67B}"/>
              </a:ext>
            </a:extLst>
          </p:cNvPr>
          <p:cNvSpPr/>
          <p:nvPr/>
        </p:nvSpPr>
        <p:spPr>
          <a:xfrm>
            <a:off x="721117" y="6227342"/>
            <a:ext cx="17225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www.office.com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0ED44B1-77AB-B046-9AB1-96921CF5806F}"/>
              </a:ext>
            </a:extLst>
          </p:cNvPr>
          <p:cNvSpPr/>
          <p:nvPr/>
        </p:nvSpPr>
        <p:spPr>
          <a:xfrm>
            <a:off x="2388344" y="6227341"/>
            <a:ext cx="1722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www.python.org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A47CBA-73B8-5F4A-8A63-72B744D6FB94}"/>
              </a:ext>
            </a:extLst>
          </p:cNvPr>
          <p:cNvSpPr/>
          <p:nvPr/>
        </p:nvSpPr>
        <p:spPr>
          <a:xfrm>
            <a:off x="4108174" y="6236986"/>
            <a:ext cx="28918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synbiohub.org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logo_uploaded.svg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8F967DF-E726-F242-A349-E22C0B1F86AC}"/>
              </a:ext>
            </a:extLst>
          </p:cNvPr>
          <p:cNvGrpSpPr>
            <a:grpSpLocks noChangeAspect="1"/>
          </p:cNvGrpSpPr>
          <p:nvPr/>
        </p:nvGrpSpPr>
        <p:grpSpPr>
          <a:xfrm>
            <a:off x="4851026" y="1521480"/>
            <a:ext cx="2489944" cy="2025202"/>
            <a:chOff x="4703364" y="911535"/>
            <a:chExt cx="3746658" cy="3047353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93EDC4E-0485-9D4D-AF5B-1AB4E04EE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793" t="68365"/>
            <a:stretch/>
          </p:blipFill>
          <p:spPr>
            <a:xfrm>
              <a:off x="4703364" y="911535"/>
              <a:ext cx="3746658" cy="710606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2E7C62C3-B019-D84C-BBAC-0746D6AD1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6478" r="67576" b="-2543"/>
            <a:stretch/>
          </p:blipFill>
          <p:spPr>
            <a:xfrm>
              <a:off x="4703364" y="2304676"/>
              <a:ext cx="3746658" cy="1654212"/>
            </a:xfrm>
            <a:prstGeom prst="rect">
              <a:avLst/>
            </a:prstGeom>
          </p:spPr>
        </p:pic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99EFE49E-D35A-E44D-8034-1ED94D406001}"/>
              </a:ext>
            </a:extLst>
          </p:cNvPr>
          <p:cNvSpPr/>
          <p:nvPr/>
        </p:nvSpPr>
        <p:spPr>
          <a:xfrm>
            <a:off x="7000056" y="6235548"/>
            <a:ext cx="49385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raw.githubusercontent.com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SynBioDex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/pySBOL2/master/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logo.jpg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0079F57-59AD-364C-A4F2-209D29F517DF}"/>
              </a:ext>
            </a:extLst>
          </p:cNvPr>
          <p:cNvSpPr/>
          <p:nvPr/>
        </p:nvSpPr>
        <p:spPr>
          <a:xfrm>
            <a:off x="3841399" y="6043433"/>
            <a:ext cx="8097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Mante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, J., Zundel, Z. &amp; Myers, C.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Extending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SynBioHub’s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Functionality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Plugins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ACS Synth. </a:t>
            </a:r>
            <a:r>
              <a:rPr lang="de-DE" sz="1200" i="1" dirty="0" err="1">
                <a:solidFill>
                  <a:schemeClr val="bg1">
                    <a:lumMod val="50000"/>
                  </a:schemeClr>
                </a:solidFill>
              </a:rPr>
              <a:t>Biol</a:t>
            </a:r>
            <a:r>
              <a:rPr lang="de-DE" sz="12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, 1216–1220 (2020).</a:t>
            </a:r>
            <a:endParaRPr lang="de-DE" sz="120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0AB4B6F-21F1-664C-9E75-ABDCF1638F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703407" y="2997006"/>
            <a:ext cx="2147620" cy="491589"/>
          </a:xfrm>
          <a:prstGeom prst="straightConnector1">
            <a:avLst/>
          </a:prstGeom>
          <a:ln w="38100">
            <a:solidFill>
              <a:srgbClr val="137B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0327E06-27D5-F840-BEFE-3225FBB45D15}"/>
              </a:ext>
            </a:extLst>
          </p:cNvPr>
          <p:cNvCxnSpPr>
            <a:cxnSpLocks/>
          </p:cNvCxnSpPr>
          <p:nvPr/>
        </p:nvCxnSpPr>
        <p:spPr>
          <a:xfrm>
            <a:off x="7155250" y="2666721"/>
            <a:ext cx="1940780" cy="311325"/>
          </a:xfrm>
          <a:prstGeom prst="straightConnector1">
            <a:avLst/>
          </a:prstGeom>
          <a:ln w="38100">
            <a:solidFill>
              <a:srgbClr val="8FC94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C398F0FB-DFAF-444D-BF06-C656B87C4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874" y="2429637"/>
            <a:ext cx="1143237" cy="403065"/>
          </a:xfrm>
          <a:prstGeom prst="rect">
            <a:avLst/>
          </a:prstGeom>
        </p:spPr>
      </p:pic>
      <p:pic>
        <p:nvPicPr>
          <p:cNvPr id="64" name="Inhaltsplatzhalter 10">
            <a:extLst>
              <a:ext uri="{FF2B5EF4-FFF2-40B4-BE49-F238E27FC236}">
                <a16:creationId xmlns:a16="http://schemas.microsoft.com/office/drawing/2014/main" id="{FB1F8041-5E95-1643-83E5-ABAF2BDE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11" y="3055029"/>
            <a:ext cx="488706" cy="454598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A5B6DA39-CC79-3A47-905F-38E6EBA0283F}"/>
              </a:ext>
            </a:extLst>
          </p:cNvPr>
          <p:cNvSpPr txBox="1"/>
          <p:nvPr/>
        </p:nvSpPr>
        <p:spPr>
          <a:xfrm>
            <a:off x="1413000" y="1471367"/>
            <a:ext cx="121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192E3F"/>
                </a:solidFill>
              </a:rPr>
              <a:t>User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6476722-0DF4-8144-A782-EBFBA2762B6F}"/>
              </a:ext>
            </a:extLst>
          </p:cNvPr>
          <p:cNvGrpSpPr>
            <a:grpSpLocks noChangeAspect="1"/>
          </p:cNvGrpSpPr>
          <p:nvPr/>
        </p:nvGrpSpPr>
        <p:grpSpPr>
          <a:xfrm>
            <a:off x="8965089" y="2439277"/>
            <a:ext cx="1761670" cy="1770184"/>
            <a:chOff x="8600526" y="3503455"/>
            <a:chExt cx="2308465" cy="2319621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6F0AF36B-574E-C140-B9AF-BC949A4CD1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6412" y="3503455"/>
              <a:ext cx="2016692" cy="1839600"/>
              <a:chOff x="4543410" y="2458016"/>
              <a:chExt cx="2226089" cy="2030609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2D53AB5F-E28C-1343-B203-2C5D37FFD97B}"/>
                  </a:ext>
                </a:extLst>
              </p:cNvPr>
              <p:cNvGrpSpPr/>
              <p:nvPr/>
            </p:nvGrpSpPr>
            <p:grpSpPr>
              <a:xfrm>
                <a:off x="4543410" y="2489897"/>
                <a:ext cx="2226089" cy="1998728"/>
                <a:chOff x="4543410" y="2489897"/>
                <a:chExt cx="2226089" cy="1998728"/>
              </a:xfrm>
            </p:grpSpPr>
            <p:pic>
              <p:nvPicPr>
                <p:cNvPr id="23" name="Grafik 22">
                  <a:extLst>
                    <a:ext uri="{FF2B5EF4-FFF2-40B4-BE49-F238E27FC236}">
                      <a16:creationId xmlns:a16="http://schemas.microsoft.com/office/drawing/2014/main" id="{9F334946-8207-B341-9544-C7944EE1A4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3855" t="29939" b="24043"/>
                <a:stretch/>
              </p:blipFill>
              <p:spPr>
                <a:xfrm>
                  <a:off x="4543410" y="2489897"/>
                  <a:ext cx="2226089" cy="1998728"/>
                </a:xfrm>
                <a:prstGeom prst="rect">
                  <a:avLst/>
                </a:prstGeom>
              </p:spPr>
            </p:pic>
            <p:pic>
              <p:nvPicPr>
                <p:cNvPr id="15" name="Grafik 14">
                  <a:extLst>
                    <a:ext uri="{FF2B5EF4-FFF2-40B4-BE49-F238E27FC236}">
                      <a16:creationId xmlns:a16="http://schemas.microsoft.com/office/drawing/2014/main" id="{4B0BAF53-3D18-1848-ABB2-40F4A27C29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01265" y="2823783"/>
                  <a:ext cx="1020591" cy="1020591"/>
                </a:xfrm>
                <a:prstGeom prst="rect">
                  <a:avLst/>
                </a:prstGeom>
              </p:spPr>
            </p:pic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07787E-C8C8-E94F-87F2-A1B8247B7B74}"/>
                  </a:ext>
                </a:extLst>
              </p:cNvPr>
              <p:cNvSpPr/>
              <p:nvPr/>
            </p:nvSpPr>
            <p:spPr>
              <a:xfrm>
                <a:off x="4707801" y="2458016"/>
                <a:ext cx="443621" cy="190123"/>
              </a:xfrm>
              <a:prstGeom prst="rect">
                <a:avLst/>
              </a:prstGeom>
              <a:solidFill>
                <a:srgbClr val="EBE7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7D1452B-2E04-3347-AACE-6FA6FFE24BB3}"/>
                </a:ext>
              </a:extLst>
            </p:cNvPr>
            <p:cNvSpPr txBox="1"/>
            <p:nvPr/>
          </p:nvSpPr>
          <p:spPr>
            <a:xfrm>
              <a:off x="8600526" y="5298778"/>
              <a:ext cx="2308465" cy="524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192E3F"/>
                  </a:solidFill>
                </a:rPr>
                <a:t>for Libraries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DCD4994-C479-E947-AACA-598C3929A3EB}"/>
              </a:ext>
            </a:extLst>
          </p:cNvPr>
          <p:cNvGrpSpPr>
            <a:grpSpLocks noChangeAspect="1"/>
          </p:cNvGrpSpPr>
          <p:nvPr/>
        </p:nvGrpSpPr>
        <p:grpSpPr>
          <a:xfrm>
            <a:off x="8946130" y="4241798"/>
            <a:ext cx="1831305" cy="1767517"/>
            <a:chOff x="8550248" y="3503455"/>
            <a:chExt cx="2396508" cy="2313034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6243400-DB7A-714A-8C14-04667E7358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6412" y="3503455"/>
              <a:ext cx="2016692" cy="1839600"/>
              <a:chOff x="4543410" y="2458016"/>
              <a:chExt cx="2226089" cy="2030609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D600071B-031C-A04A-B6A0-E706D0C88BAD}"/>
                  </a:ext>
                </a:extLst>
              </p:cNvPr>
              <p:cNvGrpSpPr/>
              <p:nvPr/>
            </p:nvGrpSpPr>
            <p:grpSpPr>
              <a:xfrm>
                <a:off x="4543410" y="2489897"/>
                <a:ext cx="2226089" cy="1998728"/>
                <a:chOff x="4543410" y="2489897"/>
                <a:chExt cx="2226089" cy="1998728"/>
              </a:xfrm>
            </p:grpSpPr>
            <p:pic>
              <p:nvPicPr>
                <p:cNvPr id="39" name="Grafik 38">
                  <a:extLst>
                    <a:ext uri="{FF2B5EF4-FFF2-40B4-BE49-F238E27FC236}">
                      <a16:creationId xmlns:a16="http://schemas.microsoft.com/office/drawing/2014/main" id="{20879480-F8D8-6B45-B9CF-29FC163DB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3855" t="29939" b="24043"/>
                <a:stretch/>
              </p:blipFill>
              <p:spPr>
                <a:xfrm>
                  <a:off x="4543410" y="2489897"/>
                  <a:ext cx="2226089" cy="1998728"/>
                </a:xfrm>
                <a:prstGeom prst="rect">
                  <a:avLst/>
                </a:prstGeom>
              </p:spPr>
            </p:pic>
            <p:pic>
              <p:nvPicPr>
                <p:cNvPr id="40" name="Grafik 39">
                  <a:extLst>
                    <a:ext uri="{FF2B5EF4-FFF2-40B4-BE49-F238E27FC236}">
                      <a16:creationId xmlns:a16="http://schemas.microsoft.com/office/drawing/2014/main" id="{E87B9B5A-96AE-3448-B744-7FB15921E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01265" y="2823783"/>
                  <a:ext cx="1020591" cy="1020591"/>
                </a:xfrm>
                <a:prstGeom prst="rect">
                  <a:avLst/>
                </a:prstGeom>
              </p:spPr>
            </p:pic>
          </p:grp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B984099-831E-FB49-A3A1-E2329389DD1F}"/>
                  </a:ext>
                </a:extLst>
              </p:cNvPr>
              <p:cNvSpPr/>
              <p:nvPr/>
            </p:nvSpPr>
            <p:spPr>
              <a:xfrm>
                <a:off x="4707801" y="2458016"/>
                <a:ext cx="443621" cy="190123"/>
              </a:xfrm>
              <a:prstGeom prst="rect">
                <a:avLst/>
              </a:prstGeom>
              <a:solidFill>
                <a:srgbClr val="EBE7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0EBE5E8-FB12-B44B-8797-63850B88DB38}"/>
                </a:ext>
              </a:extLst>
            </p:cNvPr>
            <p:cNvSpPr txBox="1"/>
            <p:nvPr/>
          </p:nvSpPr>
          <p:spPr>
            <a:xfrm>
              <a:off x="8550248" y="5292891"/>
              <a:ext cx="2396508" cy="52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192E3F"/>
                  </a:solidFill>
                </a:rPr>
                <a:t>for Composites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D54D15D0-21C8-9B4B-BF72-57722B9C5AC3}"/>
              </a:ext>
            </a:extLst>
          </p:cNvPr>
          <p:cNvSpPr txBox="1"/>
          <p:nvPr/>
        </p:nvSpPr>
        <p:spPr>
          <a:xfrm>
            <a:off x="1627229" y="2478916"/>
            <a:ext cx="107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192E3F"/>
                </a:solidFill>
              </a:rPr>
              <a:t>Library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BB093A62-F458-AB4A-9A6B-4C786FEEF4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855" t="67191" b="24043"/>
          <a:stretch/>
        </p:blipFill>
        <p:spPr>
          <a:xfrm>
            <a:off x="8471346" y="1525361"/>
            <a:ext cx="2388985" cy="408580"/>
          </a:xfrm>
          <a:prstGeom prst="rect">
            <a:avLst/>
          </a:prstGeom>
        </p:spPr>
      </p:pic>
      <p:pic>
        <p:nvPicPr>
          <p:cNvPr id="43" name="Inhaltsplatzhalter 10">
            <a:extLst>
              <a:ext uri="{FF2B5EF4-FFF2-40B4-BE49-F238E27FC236}">
                <a16:creationId xmlns:a16="http://schemas.microsoft.com/office/drawing/2014/main" id="{1727E5E6-540A-CA4E-9BD8-CA4DA893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779523"/>
            <a:ext cx="1070442" cy="995734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0E86D3AB-8E9B-2148-8992-327BA9DFC1C5}"/>
              </a:ext>
            </a:extLst>
          </p:cNvPr>
          <p:cNvSpPr txBox="1"/>
          <p:nvPr/>
        </p:nvSpPr>
        <p:spPr>
          <a:xfrm>
            <a:off x="1301189" y="4333223"/>
            <a:ext cx="172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192E3F"/>
                </a:solidFill>
              </a:rPr>
              <a:t>Composites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2F36C93-2218-4442-A798-565BD546E540}"/>
              </a:ext>
            </a:extLst>
          </p:cNvPr>
          <p:cNvCxnSpPr>
            <a:cxnSpLocks/>
          </p:cNvCxnSpPr>
          <p:nvPr/>
        </p:nvCxnSpPr>
        <p:spPr>
          <a:xfrm flipV="1">
            <a:off x="2706242" y="3545020"/>
            <a:ext cx="2349084" cy="1775576"/>
          </a:xfrm>
          <a:prstGeom prst="straightConnector1">
            <a:avLst/>
          </a:prstGeom>
          <a:ln w="38100">
            <a:solidFill>
              <a:srgbClr val="137B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CCC20728-5C30-B948-BC85-E8EECBA8AEB7}"/>
              </a:ext>
            </a:extLst>
          </p:cNvPr>
          <p:cNvCxnSpPr>
            <a:cxnSpLocks/>
          </p:cNvCxnSpPr>
          <p:nvPr/>
        </p:nvCxnSpPr>
        <p:spPr>
          <a:xfrm>
            <a:off x="6535726" y="3362114"/>
            <a:ext cx="2714015" cy="1107883"/>
          </a:xfrm>
          <a:prstGeom prst="straightConnector1">
            <a:avLst/>
          </a:prstGeom>
          <a:ln w="38100">
            <a:solidFill>
              <a:srgbClr val="137B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FE901A1-F337-4E4B-99CB-E31A97A1A088}"/>
              </a:ext>
            </a:extLst>
          </p:cNvPr>
          <p:cNvCxnSpPr>
            <a:cxnSpLocks/>
          </p:cNvCxnSpPr>
          <p:nvPr/>
        </p:nvCxnSpPr>
        <p:spPr>
          <a:xfrm>
            <a:off x="6099748" y="3590812"/>
            <a:ext cx="2862621" cy="1256544"/>
          </a:xfrm>
          <a:prstGeom prst="straightConnector1">
            <a:avLst/>
          </a:prstGeom>
          <a:ln w="38100">
            <a:solidFill>
              <a:srgbClr val="8FC94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CB3D626-A3D9-0E4E-ADD2-2C3AE9F9CB8E}"/>
              </a:ext>
            </a:extLst>
          </p:cNvPr>
          <p:cNvGrpSpPr/>
          <p:nvPr/>
        </p:nvGrpSpPr>
        <p:grpSpPr>
          <a:xfrm>
            <a:off x="7446280" y="4375416"/>
            <a:ext cx="1143237" cy="643335"/>
            <a:chOff x="5829482" y="4486911"/>
            <a:chExt cx="1143237" cy="643335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52B6816F-25DC-6541-B5B5-BF938F17B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9482" y="4486911"/>
              <a:ext cx="1143237" cy="403065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E47F443-909F-4546-A2F7-85B9DB4A6C52}"/>
                </a:ext>
              </a:extLst>
            </p:cNvPr>
            <p:cNvSpPr txBox="1"/>
            <p:nvPr/>
          </p:nvSpPr>
          <p:spPr>
            <a:xfrm>
              <a:off x="6043141" y="4760914"/>
              <a:ext cx="715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Parts</a:t>
              </a:r>
            </a:p>
          </p:txBody>
        </p:sp>
      </p:grpSp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ED14F340-E705-7249-8AD3-F1257A5E7E2D}"/>
              </a:ext>
            </a:extLst>
          </p:cNvPr>
          <p:cNvCxnSpPr>
            <a:cxnSpLocks/>
          </p:cNvCxnSpPr>
          <p:nvPr/>
        </p:nvCxnSpPr>
        <p:spPr>
          <a:xfrm rot="10800000">
            <a:off x="5885504" y="3498241"/>
            <a:ext cx="3122055" cy="1763153"/>
          </a:xfrm>
          <a:prstGeom prst="bentConnector3">
            <a:avLst>
              <a:gd name="adj1" fmla="val 100324"/>
            </a:avLst>
          </a:prstGeom>
          <a:ln w="38100">
            <a:solidFill>
              <a:srgbClr val="8FC94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EA837C5-AB97-B244-8F37-52B13A54514F}"/>
              </a:ext>
            </a:extLst>
          </p:cNvPr>
          <p:cNvGrpSpPr/>
          <p:nvPr/>
        </p:nvGrpSpPr>
        <p:grpSpPr>
          <a:xfrm>
            <a:off x="5218716" y="4525688"/>
            <a:ext cx="1338475" cy="676755"/>
            <a:chOff x="5731862" y="4486911"/>
            <a:chExt cx="1338475" cy="676755"/>
          </a:xfrm>
        </p:grpSpPr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54B01C8F-BD29-2548-84FA-C2470B03E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9482" y="4486911"/>
              <a:ext cx="1143237" cy="403065"/>
            </a:xfrm>
            <a:prstGeom prst="rect">
              <a:avLst/>
            </a:prstGeom>
          </p:spPr>
        </p:pic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CD27BDD-6322-764F-834B-84FE7FCEDA30}"/>
                </a:ext>
              </a:extLst>
            </p:cNvPr>
            <p:cNvSpPr txBox="1"/>
            <p:nvPr/>
          </p:nvSpPr>
          <p:spPr>
            <a:xfrm>
              <a:off x="5731862" y="4794334"/>
              <a:ext cx="133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Composites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8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2501F-E26C-B44E-81CF-4C56CEB3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314554F1-BB05-B74F-AB7B-780125ECE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337048"/>
              </p:ext>
            </p:extLst>
          </p:nvPr>
        </p:nvGraphicFramePr>
        <p:xfrm>
          <a:off x="1371600" y="1969478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5651C-92F2-F647-949A-33D22E5E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F22B-D20B-9644-8251-B86AF8D7DB6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5A45C-5980-A441-96BF-35D859F6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18E6F-2C87-D04A-8F9A-FDBF7C53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1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BED14-BF1F-C548-BBC9-1F6E289F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Template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B1FC1-929F-CD4C-A489-49D7DAB8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F22B-D20B-9644-8251-B86AF8D7DB6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4EF57-C14C-6C44-83C0-8D118FBB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C78DD7-A38B-F447-B182-4DD97B60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706271FF-6CAB-A24B-9E53-64F07BE60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84" y="1900989"/>
            <a:ext cx="10861238" cy="3872128"/>
          </a:xfr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7087505-D832-E941-8F59-DD9A46BAF80E}"/>
              </a:ext>
            </a:extLst>
          </p:cNvPr>
          <p:cNvSpPr/>
          <p:nvPr/>
        </p:nvSpPr>
        <p:spPr>
          <a:xfrm>
            <a:off x="991890" y="2070961"/>
            <a:ext cx="1901673" cy="10674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EFDECA-D448-2044-B3BB-13D683E51A1D}"/>
              </a:ext>
            </a:extLst>
          </p:cNvPr>
          <p:cNvSpPr/>
          <p:nvPr/>
        </p:nvSpPr>
        <p:spPr>
          <a:xfrm>
            <a:off x="991890" y="3223647"/>
            <a:ext cx="8733296" cy="6586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1A87B0-25E7-5143-81CB-B5B9ED0CB357}"/>
              </a:ext>
            </a:extLst>
          </p:cNvPr>
          <p:cNvSpPr/>
          <p:nvPr/>
        </p:nvSpPr>
        <p:spPr>
          <a:xfrm>
            <a:off x="991888" y="4066231"/>
            <a:ext cx="10663433" cy="1958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43901A5-17F4-6041-920A-8A19546E96A5}"/>
              </a:ext>
            </a:extLst>
          </p:cNvPr>
          <p:cNvSpPr/>
          <p:nvPr/>
        </p:nvSpPr>
        <p:spPr>
          <a:xfrm>
            <a:off x="8126276" y="4066231"/>
            <a:ext cx="3529045" cy="86804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BFEFD-1546-CC4C-B5E2-BDBFC8FC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Library submission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92E62-D14C-C746-9642-280A11B4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F22B-D20B-9644-8251-B86AF8D7DB6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A5E0B-3CE0-524A-A697-91219C40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0E4C2-461C-3A40-B137-FE66EC5F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5E85474-138D-5643-A383-DABF329B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22" y="1374689"/>
            <a:ext cx="8424155" cy="5128054"/>
          </a:xfrm>
          <a:prstGeom prst="rect">
            <a:avLst/>
          </a:prstGeom>
        </p:spPr>
      </p:pic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8C3352A2-E678-8149-89CC-892BA612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31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BAB8D-60A4-7345-941B-601A8CD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Template – First Half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0E6104-3E54-2E43-9F66-5576BE4D5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692"/>
          <a:stretch/>
        </p:blipFill>
        <p:spPr>
          <a:xfrm>
            <a:off x="794084" y="1644858"/>
            <a:ext cx="9494097" cy="422254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CBDAC-E630-404B-80EB-F8959ED9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3554-3222-FA4D-802A-C2803024AED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9D31D-C7CD-DC48-B5C7-2F889CC1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FD805-AB9B-2141-B164-48876764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66EA4D-B069-C64F-BF1A-F69FC32048AA}"/>
              </a:ext>
            </a:extLst>
          </p:cNvPr>
          <p:cNvSpPr/>
          <p:nvPr/>
        </p:nvSpPr>
        <p:spPr>
          <a:xfrm>
            <a:off x="1142892" y="1930970"/>
            <a:ext cx="2170759" cy="20118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921E17-C6B1-D048-8BEF-06E329466195}"/>
              </a:ext>
            </a:extLst>
          </p:cNvPr>
          <p:cNvSpPr/>
          <p:nvPr/>
        </p:nvSpPr>
        <p:spPr>
          <a:xfrm>
            <a:off x="1142891" y="4141656"/>
            <a:ext cx="3346423" cy="2961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BAB8D-60A4-7345-941B-601A8CD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Template – Second half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CBDAC-E630-404B-80EB-F8959ED9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3554-3222-FA4D-802A-C2803024AED7}" type="datetime1">
              <a:rPr lang="de-DE" smtClean="0"/>
              <a:t>27.08.20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9D31D-C7CD-DC48-B5C7-2F889CC1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 M. Pötzsch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FD805-AB9B-2141-B164-48876764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EE568-80B9-9140-B7BB-50EC5DDA65B7}"/>
              </a:ext>
            </a:extLst>
          </p:cNvPr>
          <p:cNvGrpSpPr>
            <a:grpSpLocks noChangeAspect="1"/>
          </p:cNvGrpSpPr>
          <p:nvPr/>
        </p:nvGrpSpPr>
        <p:grpSpPr>
          <a:xfrm>
            <a:off x="794084" y="1348772"/>
            <a:ext cx="8037299" cy="5204085"/>
            <a:chOff x="-2271371" y="-6903609"/>
            <a:chExt cx="10871674" cy="7039319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2FB59B2-4CCB-4146-BFDC-6A0EA8846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829"/>
            <a:stretch/>
          </p:blipFill>
          <p:spPr>
            <a:xfrm>
              <a:off x="-2271371" y="-6903609"/>
              <a:ext cx="10871674" cy="645333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F8196C-6160-EB42-B7D3-A841CBF47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" r="10829" b="89574"/>
            <a:stretch/>
          </p:blipFill>
          <p:spPr>
            <a:xfrm>
              <a:off x="-2271371" y="-450277"/>
              <a:ext cx="10871674" cy="585987"/>
            </a:xfrm>
            <a:prstGeom prst="rect">
              <a:avLst/>
            </a:prstGeom>
          </p:spPr>
        </p:pic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4DE55CA9-0D12-294B-969E-09EE6FF06DAB}"/>
              </a:ext>
            </a:extLst>
          </p:cNvPr>
          <p:cNvSpPr/>
          <p:nvPr/>
        </p:nvSpPr>
        <p:spPr>
          <a:xfrm>
            <a:off x="1084168" y="1566236"/>
            <a:ext cx="1843145" cy="12684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DA55C54-3CB5-5D40-97D2-9380B4C21975}"/>
              </a:ext>
            </a:extLst>
          </p:cNvPr>
          <p:cNvSpPr/>
          <p:nvPr/>
        </p:nvSpPr>
        <p:spPr>
          <a:xfrm>
            <a:off x="1084168" y="4433597"/>
            <a:ext cx="1843145" cy="12684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BEA0357-C6AB-F24F-918A-5008CA31A316}"/>
              </a:ext>
            </a:extLst>
          </p:cNvPr>
          <p:cNvSpPr/>
          <p:nvPr/>
        </p:nvSpPr>
        <p:spPr>
          <a:xfrm>
            <a:off x="2893564" y="1544185"/>
            <a:ext cx="1021211" cy="2846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552235D-7AFE-174D-90AF-3AF59E4CA573}"/>
              </a:ext>
            </a:extLst>
          </p:cNvPr>
          <p:cNvSpPr/>
          <p:nvPr/>
        </p:nvSpPr>
        <p:spPr>
          <a:xfrm>
            <a:off x="2893563" y="4432721"/>
            <a:ext cx="1021211" cy="2535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F9561A6-A4F1-D440-AA3A-D7E2E0CA5CB7}"/>
              </a:ext>
            </a:extLst>
          </p:cNvPr>
          <p:cNvSpPr/>
          <p:nvPr/>
        </p:nvSpPr>
        <p:spPr>
          <a:xfrm>
            <a:off x="2893564" y="2564156"/>
            <a:ext cx="3005791" cy="12852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66530A4-213D-D244-9F4D-1B5486CE47A3}"/>
              </a:ext>
            </a:extLst>
          </p:cNvPr>
          <p:cNvSpPr/>
          <p:nvPr/>
        </p:nvSpPr>
        <p:spPr>
          <a:xfrm>
            <a:off x="2893564" y="5462945"/>
            <a:ext cx="1005444" cy="8739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{FF4EDE9C-1781-F64C-8576-5B153F3F3843}tf10001072</Template>
  <TotalTime>0</TotalTime>
  <Words>553</Words>
  <Application>Microsoft Macintosh PowerPoint</Application>
  <PresentationFormat>Breitbild</PresentationFormat>
  <Paragraphs>109</Paragraphs>
  <Slides>14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Ausschnitt</vt:lpstr>
      <vt:lpstr>Spreadsheet Submit Plugin</vt:lpstr>
      <vt:lpstr>Objective</vt:lpstr>
      <vt:lpstr>Concept</vt:lpstr>
      <vt:lpstr>The Plugins in Tandem</vt:lpstr>
      <vt:lpstr>The Code</vt:lpstr>
      <vt:lpstr>Library Template</vt:lpstr>
      <vt:lpstr>Library submission</vt:lpstr>
      <vt:lpstr>Composite Template – First Half</vt:lpstr>
      <vt:lpstr>Composite Template – Second half</vt:lpstr>
      <vt:lpstr>Composite Submission</vt:lpstr>
      <vt:lpstr>Composite Submission</vt:lpstr>
      <vt:lpstr>Achievements</vt:lpstr>
      <vt:lpstr>Future Goals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Spreadsheet Submit Plugin</dc:title>
  <dc:creator>I.M. Pötzsch</dc:creator>
  <cp:lastModifiedBy>I.M. Pötzsch</cp:lastModifiedBy>
  <cp:revision>34</cp:revision>
  <dcterms:created xsi:type="dcterms:W3CDTF">2020-08-26T13:25:12Z</dcterms:created>
  <dcterms:modified xsi:type="dcterms:W3CDTF">2020-08-27T14:39:58Z</dcterms:modified>
</cp:coreProperties>
</file>