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>
            <a:normAutofit/>
          </a:bodyPr>
          <a:lstStyle/>
          <a:p>
            <a:pPr algn="ctr"/>
            <a:r>
              <a:rPr lang="es-MX" dirty="0" smtClean="0"/>
              <a:t>Administración y finanzas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62842"/>
          </a:xfrm>
        </p:spPr>
        <p:txBody>
          <a:bodyPr/>
          <a:lstStyle/>
          <a:p>
            <a:r>
              <a:rPr lang="es-ES" sz="2600" dirty="0"/>
              <a:t>Número de computadoras por cada cien servidores públicos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en </a:t>
            </a:r>
            <a:r>
              <a:rPr lang="es-ES" sz="2600" dirty="0"/>
              <a:t>la Administración Pública de las entidades federativas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73039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27918"/>
          </a:xfrm>
        </p:spPr>
        <p:txBody>
          <a:bodyPr/>
          <a:lstStyle/>
          <a:p>
            <a:r>
              <a:rPr lang="es-ES" sz="2600" dirty="0"/>
              <a:t>Población en edad para votar que participa en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elecciones </a:t>
            </a:r>
            <a:r>
              <a:rPr lang="es-ES" sz="2600" dirty="0"/>
              <a:t>federales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30175" y="762935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228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5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/>
              <a:t>Autonomía</a:t>
            </a:r>
            <a:r>
              <a:rPr lang="en-US" sz="2600" dirty="0"/>
              <a:t> </a:t>
            </a:r>
            <a:r>
              <a:rPr lang="en-US" sz="2600" dirty="0" err="1"/>
              <a:t>financiera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3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/>
              <a:t>Capacidad</a:t>
            </a:r>
            <a:r>
              <a:rPr lang="en-US" sz="2600" dirty="0"/>
              <a:t> de </a:t>
            </a:r>
            <a:r>
              <a:rPr lang="en-US" sz="2600" dirty="0" err="1"/>
              <a:t>inversión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43792"/>
          </a:xfrm>
        </p:spPr>
        <p:txBody>
          <a:bodyPr/>
          <a:lstStyle/>
          <a:p>
            <a:r>
              <a:rPr lang="en-US" sz="2600" dirty="0" err="1"/>
              <a:t>Impuestos</a:t>
            </a:r>
            <a:r>
              <a:rPr lang="en-US" sz="2600" dirty="0"/>
              <a:t> </a:t>
            </a:r>
            <a:r>
              <a:rPr lang="en-US" sz="2600" dirty="0" err="1"/>
              <a:t>respecto</a:t>
            </a:r>
            <a:r>
              <a:rPr lang="en-US" sz="2600" dirty="0"/>
              <a:t> al PIB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717844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520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3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Ingresos propios respecto al PIB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522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6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Peso de la deuda: deuda/PIBE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530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78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27918"/>
          </a:xfrm>
        </p:spPr>
        <p:txBody>
          <a:bodyPr/>
          <a:lstStyle/>
          <a:p>
            <a:r>
              <a:rPr lang="es-ES" sz="2600" dirty="0"/>
              <a:t>Porcentaje de niñas y niños menores de cinco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años </a:t>
            </a:r>
            <a:r>
              <a:rPr lang="es-ES" sz="2600" dirty="0"/>
              <a:t>inscritos en el registro civil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18308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3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29492"/>
          </a:xfrm>
        </p:spPr>
        <p:txBody>
          <a:bodyPr/>
          <a:lstStyle/>
          <a:p>
            <a:r>
              <a:rPr lang="en-US" sz="2600" dirty="0" err="1"/>
              <a:t>Índice</a:t>
            </a:r>
            <a:r>
              <a:rPr lang="en-US" sz="2600" dirty="0"/>
              <a:t> de </a:t>
            </a:r>
            <a:r>
              <a:rPr lang="en-US" sz="2600" dirty="0" err="1"/>
              <a:t>gobierno</a:t>
            </a:r>
            <a:r>
              <a:rPr lang="en-US" sz="2600" dirty="0"/>
              <a:t> </a:t>
            </a:r>
            <a:r>
              <a:rPr lang="en-US" sz="2600" dirty="0" err="1"/>
              <a:t>abierto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6372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591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48542"/>
          </a:xfrm>
        </p:spPr>
        <p:txBody>
          <a:bodyPr/>
          <a:lstStyle/>
          <a:p>
            <a:r>
              <a:rPr lang="es-ES" sz="2600" dirty="0"/>
              <a:t>Satisfacción con el tiempo destinado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a </a:t>
            </a:r>
            <a:r>
              <a:rPr lang="es-ES" sz="2600" dirty="0"/>
              <a:t>la realización de trámites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6372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657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3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388732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Porcentaje de trámites y servicios públicos del tipo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interactivo que </a:t>
            </a:r>
            <a:r>
              <a:rPr lang="es-ES" sz="2600" dirty="0"/>
              <a:t>se ofrecen en línea en la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Administración Pública </a:t>
            </a:r>
            <a:r>
              <a:rPr lang="es-ES" sz="2600" dirty="0"/>
              <a:t>Estatal</a:t>
            </a:r>
            <a:endParaRPr lang="pt-BR" sz="26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48014F-B14D-4F1F-ACB2-1E5B274DD976}"/>
              </a:ext>
            </a:extLst>
          </p:cNvPr>
          <p:cNvSpPr txBox="1"/>
          <p:nvPr/>
        </p:nvSpPr>
        <p:spPr>
          <a:xfrm>
            <a:off x="229402" y="94334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147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48542"/>
          </a:xfrm>
        </p:spPr>
        <p:txBody>
          <a:bodyPr/>
          <a:lstStyle/>
          <a:p>
            <a:r>
              <a:rPr lang="es-ES" sz="2600" dirty="0"/>
              <a:t>Satisfacción con el trato recibido durante la realización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de </a:t>
            </a:r>
            <a:r>
              <a:rPr lang="es-ES" sz="2600" dirty="0"/>
              <a:t>trámites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60694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658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3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58092"/>
          </a:xfrm>
        </p:spPr>
        <p:txBody>
          <a:bodyPr/>
          <a:lstStyle/>
          <a:p>
            <a:r>
              <a:rPr lang="es-ES" sz="2600" dirty="0"/>
              <a:t>Porcentaje de trámites realizados por personas de 18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años </a:t>
            </a:r>
            <a:r>
              <a:rPr lang="es-ES" sz="2600" dirty="0"/>
              <a:t>y más en los que el usuario obtuvo lo que requería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60694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659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21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00942"/>
          </a:xfrm>
        </p:spPr>
        <p:txBody>
          <a:bodyPr/>
          <a:lstStyle/>
          <a:p>
            <a:r>
              <a:rPr lang="es-ES" sz="2600" dirty="0"/>
              <a:t>Calificación promedio otorgada a los trámites por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las </a:t>
            </a:r>
            <a:r>
              <a:rPr lang="es-ES" sz="2600" dirty="0"/>
              <a:t>personas de 18 años y más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60694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660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08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81892"/>
          </a:xfrm>
        </p:spPr>
        <p:txBody>
          <a:bodyPr/>
          <a:lstStyle/>
          <a:p>
            <a:r>
              <a:rPr lang="es-ES" sz="2600" dirty="0"/>
              <a:t>Razón de mujeres y hombres del personal en instituciones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de </a:t>
            </a:r>
            <a:r>
              <a:rPr lang="es-ES" sz="2600" dirty="0"/>
              <a:t>la administración pública estatal (por función)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60694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661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43792"/>
          </a:xfrm>
        </p:spPr>
        <p:txBody>
          <a:bodyPr/>
          <a:lstStyle/>
          <a:p>
            <a:r>
              <a:rPr lang="es-ES" sz="2600" dirty="0"/>
              <a:t>Porcentaje de personal de confianza en instituciones de las administraciones públicas estatales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60694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662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9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58092"/>
          </a:xfrm>
        </p:spPr>
        <p:txBody>
          <a:bodyPr/>
          <a:lstStyle/>
          <a:p>
            <a:r>
              <a:rPr lang="es-ES" sz="2600" dirty="0"/>
              <a:t>Porcentaje de personal sindicalizado o de base en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instituciones </a:t>
            </a:r>
            <a:r>
              <a:rPr lang="es-ES" sz="2600" dirty="0"/>
              <a:t>de las administraciones públicas estatales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60694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663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9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388732"/>
          </a:xfrm>
        </p:spPr>
        <p:txBody>
          <a:bodyPr/>
          <a:lstStyle/>
          <a:p>
            <a:pPr>
              <a:defRPr/>
            </a:pPr>
            <a:r>
              <a:rPr lang="es-ES" sz="2600" dirty="0"/>
              <a:t>Porcentaje de trámites y servicios públicos del tipo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informativo que </a:t>
            </a:r>
            <a:r>
              <a:rPr lang="es-ES" sz="2600" dirty="0"/>
              <a:t>se ofrecen en línea en la Administración Pública  Estatal</a:t>
            </a:r>
            <a:endParaRPr lang="pt-BR" sz="26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BB4997-1D0D-45B9-BB77-603A996A6C6B}"/>
              </a:ext>
            </a:extLst>
          </p:cNvPr>
          <p:cNvSpPr txBox="1"/>
          <p:nvPr/>
        </p:nvSpPr>
        <p:spPr>
          <a:xfrm>
            <a:off x="243208" y="693935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148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7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172001-0556-4B0D-8259-B1882DDE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A7F65-EAE9-4DD5-A993-6D952A9F7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A6115-2C92-49F6-8F03-93CA53199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C8E89-580A-44C8-A55B-774ABF503F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AD397B-B0D0-4443-8ECD-374A0B9F2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BE7531-8DDA-46DC-AC20-106D3AA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394594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Porcentaje de trámites y servicios públicos del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tipo </a:t>
            </a:r>
            <a:r>
              <a:rPr lang="es-ES" sz="2600" dirty="0"/>
              <a:t>transaccional que se ofrecen en línea en la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Administración </a:t>
            </a:r>
            <a:r>
              <a:rPr lang="es-ES" sz="2600" dirty="0"/>
              <a:t>Pública Estatal</a:t>
            </a:r>
            <a:endParaRPr lang="pt-BR" sz="26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EF764FC-D18D-4554-BCF0-9244CC45D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C1BF9A-E7AE-4D8A-80BB-7C9B4F550EC7}"/>
              </a:ext>
            </a:extLst>
          </p:cNvPr>
          <p:cNvSpPr txBox="1"/>
          <p:nvPr/>
        </p:nvSpPr>
        <p:spPr>
          <a:xfrm>
            <a:off x="272916" y="946273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149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3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67592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Porcentaje de servidores públicos sancionados en la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Administración </a:t>
            </a:r>
            <a:r>
              <a:rPr lang="es-ES" sz="2600" dirty="0"/>
              <a:t>Pública de la entidad federativa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68277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208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67592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Peso del servicio de la deuda respecto a los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ingresos </a:t>
            </a:r>
            <a:r>
              <a:rPr lang="es-ES" sz="2600" dirty="0"/>
              <a:t> totales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68277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8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480603"/>
            <a:ext cx="9144001" cy="867592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Calificación que le otorga la población de 18 años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a </a:t>
            </a:r>
            <a:r>
              <a:rPr lang="es-ES" sz="2600" dirty="0"/>
              <a:t>los servicios públicos básicos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6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96192"/>
          </a:xfrm>
        </p:spPr>
        <p:txBody>
          <a:bodyPr/>
          <a:lstStyle/>
          <a:p>
            <a:r>
              <a:rPr lang="es-ES" sz="2600" dirty="0"/>
              <a:t>Calificación que le otorga la población de 18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años </a:t>
            </a:r>
            <a:r>
              <a:rPr lang="es-ES" sz="2600" dirty="0"/>
              <a:t>a los servicios básicos bajo demanda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79707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4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39042"/>
          </a:xfrm>
        </p:spPr>
        <p:txBody>
          <a:bodyPr/>
          <a:lstStyle/>
          <a:p>
            <a:r>
              <a:rPr lang="es-ES" sz="2600" dirty="0"/>
              <a:t>Evaluación promedio que la población de 18 años y más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otorga </a:t>
            </a:r>
            <a:r>
              <a:rPr lang="es-ES" sz="2600" dirty="0"/>
              <a:t>a servicios públicos básicos y bajo demanda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79707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7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</TotalTime>
  <Words>247</Words>
  <Application>Microsoft Office PowerPoint</Application>
  <PresentationFormat>Presentación en pantalla (4:3)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Helvetica Light</vt:lpstr>
      <vt:lpstr>Times New Roman</vt:lpstr>
      <vt:lpstr>Retrospección</vt:lpstr>
      <vt:lpstr>Presentación de PowerPoint</vt:lpstr>
      <vt:lpstr>Porcentaje de trámites y servicios públicos del tipo  interactivo que se ofrecen en línea en la  Administración Pública Estatal</vt:lpstr>
      <vt:lpstr>Porcentaje de trámites y servicios públicos del tipo  informativo que se ofrecen en línea en la Administración Pública  Estatal</vt:lpstr>
      <vt:lpstr>Porcentaje de trámites y servicios públicos del  tipo transaccional que se ofrecen en línea en la  Administración Pública Estatal</vt:lpstr>
      <vt:lpstr>Porcentaje de servidores públicos sancionados en la  Administración Pública de la entidad federativa</vt:lpstr>
      <vt:lpstr>Peso del servicio de la deuda respecto a los  ingresos  totales</vt:lpstr>
      <vt:lpstr>Calificación que le otorga la población de 18 años  a los servicios públicos básicos</vt:lpstr>
      <vt:lpstr>Calificación que le otorga la población de 18  años a los servicios básicos bajo demanda</vt:lpstr>
      <vt:lpstr>Evaluación promedio que la población de 18 años y más  otorga a servicios públicos básicos y bajo demanda</vt:lpstr>
      <vt:lpstr>Número de computadoras por cada cien servidores públicos  en la Administración Pública de las entidades federativas</vt:lpstr>
      <vt:lpstr>Población en edad para votar que participa en  elecciones federales</vt:lpstr>
      <vt:lpstr>Autonomía financiera</vt:lpstr>
      <vt:lpstr>Capacidad de inversión</vt:lpstr>
      <vt:lpstr>Impuestos respecto al PIB</vt:lpstr>
      <vt:lpstr>Ingresos propios respecto al PIB</vt:lpstr>
      <vt:lpstr>Peso de la deuda: deuda/PIBE</vt:lpstr>
      <vt:lpstr>Porcentaje de niñas y niños menores de cinco  años inscritos en el registro civil</vt:lpstr>
      <vt:lpstr>Índice de gobierno abierto</vt:lpstr>
      <vt:lpstr>Satisfacción con el tiempo destinado  a la realización de trámites</vt:lpstr>
      <vt:lpstr>Satisfacción con el trato recibido durante la realización  de trámites</vt:lpstr>
      <vt:lpstr>Porcentaje de trámites realizados por personas de 18  años y más en los que el usuario obtuvo lo que requería</vt:lpstr>
      <vt:lpstr>Calificación promedio otorgada a los trámites por  las personas de 18 años y más</vt:lpstr>
      <vt:lpstr>Razón de mujeres y hombres del personal en instituciones  de la administración pública estatal (por función)</vt:lpstr>
      <vt:lpstr>Porcentaje de personal de confianza en instituciones de las administraciones públicas estatales</vt:lpstr>
      <vt:lpstr>Porcentaje de personal sindicalizado o de base en  instituciones de las administraciones públicas estatales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Adrian Vargas Lopez</cp:lastModifiedBy>
  <cp:revision>34</cp:revision>
  <dcterms:created xsi:type="dcterms:W3CDTF">2019-02-27T17:24:08Z</dcterms:created>
  <dcterms:modified xsi:type="dcterms:W3CDTF">2019-03-06T21:40:17Z</dcterms:modified>
</cp:coreProperties>
</file>