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9"/>
  </p:notesMasterIdLst>
  <p:sldIdLst>
    <p:sldId id="256" r:id="rId2"/>
    <p:sldId id="262" r:id="rId3"/>
    <p:sldId id="270" r:id="rId4"/>
    <p:sldId id="263" r:id="rId5"/>
    <p:sldId id="271" r:id="rId6"/>
    <p:sldId id="264" r:id="rId7"/>
    <p:sldId id="272" r:id="rId8"/>
    <p:sldId id="265" r:id="rId9"/>
    <p:sldId id="273" r:id="rId10"/>
    <p:sldId id="266" r:id="rId11"/>
    <p:sldId id="274" r:id="rId12"/>
    <p:sldId id="267" r:id="rId13"/>
    <p:sldId id="275" r:id="rId14"/>
    <p:sldId id="268" r:id="rId15"/>
    <p:sldId id="276" r:id="rId16"/>
    <p:sldId id="269" r:id="rId17"/>
    <p:sldId id="277" r:id="rId1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ADC8"/>
    <a:srgbClr val="0C9EC7"/>
    <a:srgbClr val="DD9938"/>
    <a:srgbClr val="F58134"/>
    <a:srgbClr val="7F7F7F"/>
    <a:srgbClr val="02B6CE"/>
    <a:srgbClr val="0175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50575-FDDC-4F1C-9C2E-5E0E6CA2CB15}" type="datetimeFigureOut">
              <a:rPr lang="es-MX" smtClean="0"/>
              <a:t>07/03/2019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637101-F3B6-4617-A623-E78806F4D4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5454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F581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0" y="6336791"/>
            <a:ext cx="9141619" cy="64008"/>
          </a:xfrm>
          <a:prstGeom prst="rect">
            <a:avLst/>
          </a:prstGeom>
          <a:solidFill>
            <a:srgbClr val="57A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 algn="ctr">
              <a:buNone/>
              <a:defRPr sz="32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dirty="0"/>
              <a:t>Haga clic para editar el estilo de subtítulo del patrón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02850" y="6446837"/>
            <a:ext cx="984019" cy="365125"/>
          </a:xfrm>
        </p:spPr>
        <p:txBody>
          <a:bodyPr/>
          <a:lstStyle>
            <a:lvl1pPr algn="ctr">
              <a:defRPr sz="1600"/>
            </a:lvl1pPr>
          </a:lstStyle>
          <a:p>
            <a:fld id="{59AA46E2-674C-4D04-9B27-2B09E09AFC44}" type="slidenum">
              <a:rPr lang="es-MX" smtClean="0"/>
              <a:pPr/>
              <a:t>‹Nº›</a:t>
            </a:fld>
            <a:endParaRPr lang="es-MX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668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  <a:prstGeom prst="rect">
            <a:avLst/>
          </a:prstGeo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305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4854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  <a:prstGeom prst="rect">
            <a:avLst/>
          </a:prstGeo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8056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29481" y="6492875"/>
            <a:ext cx="984019" cy="365125"/>
          </a:xfrm>
        </p:spPr>
        <p:txBody>
          <a:bodyPr/>
          <a:lstStyle>
            <a:lvl1pPr algn="ctr">
              <a:defRPr sz="1600"/>
            </a:lvl1pPr>
          </a:lstStyle>
          <a:p>
            <a:fld id="{59AA46E2-674C-4D04-9B27-2B09E09AFC44}" type="slidenum">
              <a:rPr lang="es-MX" smtClean="0"/>
              <a:pPr/>
              <a:t>‹Nº›</a:t>
            </a:fld>
            <a:endParaRPr lang="es-MX" dirty="0"/>
          </a:p>
        </p:txBody>
      </p:sp>
      <p:grpSp>
        <p:nvGrpSpPr>
          <p:cNvPr id="5" name="Grupo 4"/>
          <p:cNvGrpSpPr/>
          <p:nvPr userDrawn="1"/>
        </p:nvGrpSpPr>
        <p:grpSpPr>
          <a:xfrm>
            <a:off x="6084169" y="2344087"/>
            <a:ext cx="2805577" cy="1985472"/>
            <a:chOff x="6197864" y="2699214"/>
            <a:chExt cx="2805577" cy="1985472"/>
          </a:xfrm>
        </p:grpSpPr>
        <p:grpSp>
          <p:nvGrpSpPr>
            <p:cNvPr id="7" name="Grupo 6"/>
            <p:cNvGrpSpPr/>
            <p:nvPr/>
          </p:nvGrpSpPr>
          <p:grpSpPr>
            <a:xfrm>
              <a:off x="6197864" y="2699214"/>
              <a:ext cx="2805577" cy="1305382"/>
              <a:chOff x="5657537" y="2764913"/>
              <a:chExt cx="2805577" cy="1305382"/>
            </a:xfrm>
          </p:grpSpPr>
          <p:sp>
            <p:nvSpPr>
              <p:cNvPr id="20" name="Rectángulo redondeado 19"/>
              <p:cNvSpPr/>
              <p:nvPr/>
            </p:nvSpPr>
            <p:spPr>
              <a:xfrm>
                <a:off x="7191267" y="3475674"/>
                <a:ext cx="1271847" cy="594621"/>
              </a:xfrm>
              <a:prstGeom prst="roundRect">
                <a:avLst>
                  <a:gd name="adj" fmla="val 1667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3">
                  <a:shade val="50000"/>
                  <a:hueOff val="0"/>
                  <a:satOff val="0"/>
                  <a:lumOff val="35962"/>
                  <a:alphaOff val="0"/>
                </a:schemeClr>
              </a:effectRef>
              <a:fontRef idx="minor">
                <a:schemeClr val="lt1"/>
              </a:fontRef>
            </p:style>
          </p:sp>
          <p:grpSp>
            <p:nvGrpSpPr>
              <p:cNvPr id="14" name="Grupo 13"/>
              <p:cNvGrpSpPr/>
              <p:nvPr/>
            </p:nvGrpSpPr>
            <p:grpSpPr>
              <a:xfrm>
                <a:off x="5657537" y="2764913"/>
                <a:ext cx="2805577" cy="593460"/>
                <a:chOff x="2738" y="201538"/>
                <a:chExt cx="2805577" cy="593460"/>
              </a:xfrm>
            </p:grpSpPr>
            <p:sp>
              <p:nvSpPr>
                <p:cNvPr id="18" name="Rectángulo redondeado 17"/>
                <p:cNvSpPr/>
                <p:nvPr/>
              </p:nvSpPr>
              <p:spPr>
                <a:xfrm>
                  <a:off x="2738" y="201538"/>
                  <a:ext cx="2805577" cy="593460"/>
                </a:xfrm>
                <a:prstGeom prst="roundRect">
                  <a:avLst>
                    <a:gd name="adj" fmla="val 1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3">
                    <a:shade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9" name="CuadroTexto 18"/>
                <p:cNvSpPr txBox="1"/>
                <p:nvPr/>
              </p:nvSpPr>
              <p:spPr>
                <a:xfrm>
                  <a:off x="20120" y="218920"/>
                  <a:ext cx="2770813" cy="558696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62865" tIns="41910" rIns="62865" bIns="41910" numCol="1" spcCol="1270" anchor="ctr" anchorCtr="0">
                  <a:noAutofit/>
                </a:bodyPr>
                <a:lstStyle/>
                <a:p>
                  <a:pPr lvl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s-ES" sz="2800" kern="1200" dirty="0">
                      <a:solidFill>
                        <a:schemeClr val="bg1">
                          <a:lumMod val="95000"/>
                        </a:schemeClr>
                      </a:solidFill>
                    </a:rPr>
                    <a:t>Lugar nacional</a:t>
                  </a:r>
                </a:p>
              </p:txBody>
            </p:sp>
          </p:grpSp>
          <p:sp>
            <p:nvSpPr>
              <p:cNvPr id="16" name="Rectángulo redondeado 15"/>
              <p:cNvSpPr/>
              <p:nvPr/>
            </p:nvSpPr>
            <p:spPr>
              <a:xfrm>
                <a:off x="5674919" y="3471018"/>
                <a:ext cx="1429854" cy="593460"/>
              </a:xfrm>
              <a:prstGeom prst="roundRect">
                <a:avLst>
                  <a:gd name="adj" fmla="val 1667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3">
                  <a:shade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grpSp>
          <p:nvGrpSpPr>
            <p:cNvPr id="8" name="Grupo 7"/>
            <p:cNvGrpSpPr/>
            <p:nvPr/>
          </p:nvGrpSpPr>
          <p:grpSpPr>
            <a:xfrm>
              <a:off x="6215246" y="4090065"/>
              <a:ext cx="2770813" cy="594621"/>
              <a:chOff x="6215246" y="4090065"/>
              <a:chExt cx="2770813" cy="594621"/>
            </a:xfrm>
          </p:grpSpPr>
          <p:sp>
            <p:nvSpPr>
              <p:cNvPr id="9" name="Rectángulo redondeado 8"/>
              <p:cNvSpPr/>
              <p:nvPr/>
            </p:nvSpPr>
            <p:spPr>
              <a:xfrm>
                <a:off x="7727991" y="4090065"/>
                <a:ext cx="1258068" cy="594621"/>
              </a:xfrm>
              <a:prstGeom prst="roundRect">
                <a:avLst>
                  <a:gd name="adj" fmla="val 1667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3">
                  <a:shade val="50000"/>
                  <a:hueOff val="0"/>
                  <a:satOff val="0"/>
                  <a:lumOff val="35962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" name="Rectángulo redondeado 10"/>
              <p:cNvSpPr/>
              <p:nvPr/>
            </p:nvSpPr>
            <p:spPr>
              <a:xfrm>
                <a:off x="6215246" y="4091226"/>
                <a:ext cx="1449089" cy="593460"/>
              </a:xfrm>
              <a:prstGeom prst="roundRect">
                <a:avLst>
                  <a:gd name="adj" fmla="val 1667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3">
                  <a:shade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</p:grpSp>
      <p:sp>
        <p:nvSpPr>
          <p:cNvPr id="24" name="Marcador de texto 23"/>
          <p:cNvSpPr>
            <a:spLocks noGrp="1"/>
          </p:cNvSpPr>
          <p:nvPr>
            <p:ph type="body" sz="quarter" idx="13" hasCustomPrompt="1"/>
          </p:nvPr>
        </p:nvSpPr>
        <p:spPr>
          <a:xfrm>
            <a:off x="6340112" y="3172072"/>
            <a:ext cx="971966" cy="331787"/>
          </a:xfrm>
          <a:prstGeom prst="rect">
            <a:avLst/>
          </a:prstGeom>
        </p:spPr>
        <p:txBody>
          <a:bodyPr anchor="ctr" anchorCtr="1"/>
          <a:lstStyle>
            <a:lvl1pPr algn="ctr">
              <a:defRPr sz="2400"/>
            </a:lvl1pPr>
          </a:lstStyle>
          <a:p>
            <a:pPr lvl="0"/>
            <a:r>
              <a:rPr lang="es-ES" dirty="0"/>
              <a:t>Año</a:t>
            </a:r>
          </a:p>
        </p:txBody>
      </p:sp>
      <p:sp>
        <p:nvSpPr>
          <p:cNvPr id="25" name="Marcador de texto 23"/>
          <p:cNvSpPr>
            <a:spLocks noGrp="1"/>
          </p:cNvSpPr>
          <p:nvPr>
            <p:ph type="body" sz="quarter" idx="14" hasCustomPrompt="1"/>
          </p:nvPr>
        </p:nvSpPr>
        <p:spPr>
          <a:xfrm>
            <a:off x="7769966" y="3170349"/>
            <a:ext cx="910623" cy="331787"/>
          </a:xfrm>
          <a:prstGeom prst="rect">
            <a:avLst/>
          </a:prstGeom>
        </p:spPr>
        <p:txBody>
          <a:bodyPr anchor="ctr" anchorCtr="1"/>
          <a:lstStyle>
            <a:lvl1pPr algn="ctr">
              <a:defRPr sz="2400"/>
            </a:lvl1pPr>
          </a:lstStyle>
          <a:p>
            <a:pPr lvl="0"/>
            <a:r>
              <a:rPr lang="es-ES" dirty="0"/>
              <a:t>Año</a:t>
            </a:r>
          </a:p>
        </p:txBody>
      </p:sp>
      <p:sp>
        <p:nvSpPr>
          <p:cNvPr id="26" name="Marcador de texto 23"/>
          <p:cNvSpPr>
            <a:spLocks noGrp="1"/>
          </p:cNvSpPr>
          <p:nvPr>
            <p:ph type="body" sz="quarter" idx="15" hasCustomPrompt="1"/>
          </p:nvPr>
        </p:nvSpPr>
        <p:spPr>
          <a:xfrm>
            <a:off x="6402139" y="3866354"/>
            <a:ext cx="828675" cy="331787"/>
          </a:xfrm>
          <a:prstGeom prst="rect">
            <a:avLst/>
          </a:prstGeom>
        </p:spPr>
        <p:txBody>
          <a:bodyPr anchor="ctr" anchorCtr="1"/>
          <a:lstStyle>
            <a:lvl1pPr algn="ctr">
              <a:defRPr sz="2800"/>
            </a:lvl1pPr>
          </a:lstStyle>
          <a:p>
            <a:pPr lvl="0"/>
            <a:r>
              <a:rPr lang="es-ES" dirty="0"/>
              <a:t>No.</a:t>
            </a:r>
          </a:p>
        </p:txBody>
      </p:sp>
      <p:sp>
        <p:nvSpPr>
          <p:cNvPr id="27" name="Marcador de texto 23"/>
          <p:cNvSpPr>
            <a:spLocks noGrp="1"/>
          </p:cNvSpPr>
          <p:nvPr>
            <p:ph type="body" sz="quarter" idx="16" hasCustomPrompt="1"/>
          </p:nvPr>
        </p:nvSpPr>
        <p:spPr>
          <a:xfrm>
            <a:off x="7817278" y="3866354"/>
            <a:ext cx="828675" cy="331787"/>
          </a:xfrm>
          <a:prstGeom prst="rect">
            <a:avLst/>
          </a:prstGeom>
        </p:spPr>
        <p:txBody>
          <a:bodyPr anchor="ctr" anchorCtr="1"/>
          <a:lstStyle>
            <a:lvl1pPr algn="ctr">
              <a:defRPr sz="2800"/>
            </a:lvl1pPr>
          </a:lstStyle>
          <a:p>
            <a:pPr lvl="0"/>
            <a:r>
              <a:rPr lang="es-ES" dirty="0"/>
              <a:t>No.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-1" y="618308"/>
            <a:ext cx="9144001" cy="592183"/>
          </a:xfrm>
          <a:prstGeom prst="rect">
            <a:avLst/>
          </a:prstGeom>
          <a:solidFill>
            <a:srgbClr val="7F7F7F">
              <a:alpha val="69804"/>
            </a:srgbClr>
          </a:solidFill>
        </p:spPr>
        <p:txBody>
          <a:bodyPr/>
          <a:lstStyle>
            <a:lvl1pPr algn="r">
              <a:lnSpc>
                <a:spcPct val="100000"/>
              </a:lnSpc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 dirty="0"/>
              <a:t>Nombre del indicador</a:t>
            </a:r>
            <a:endParaRPr lang="en-US" dirty="0"/>
          </a:p>
        </p:txBody>
      </p:sp>
      <p:sp>
        <p:nvSpPr>
          <p:cNvPr id="21" name="Marcador de texto 23"/>
          <p:cNvSpPr>
            <a:spLocks noGrp="1"/>
          </p:cNvSpPr>
          <p:nvPr>
            <p:ph type="body" sz="quarter" idx="17" hasCustomPrompt="1"/>
          </p:nvPr>
        </p:nvSpPr>
        <p:spPr>
          <a:xfrm>
            <a:off x="6135221" y="4661306"/>
            <a:ext cx="2737143" cy="33178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s-ES" dirty="0"/>
              <a:t>Fuente:</a:t>
            </a:r>
          </a:p>
        </p:txBody>
      </p:sp>
    </p:spTree>
    <p:extLst>
      <p:ext uri="{BB962C8B-B14F-4D97-AF65-F5344CB8AC3E}">
        <p14:creationId xmlns:p14="http://schemas.microsoft.com/office/powerpoint/2010/main" val="3552303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1" y="618308"/>
            <a:ext cx="9144001" cy="592183"/>
          </a:xfrm>
          <a:prstGeom prst="rect">
            <a:avLst/>
          </a:prstGeom>
          <a:solidFill>
            <a:srgbClr val="7F7F7F">
              <a:alpha val="69804"/>
            </a:srgbClr>
          </a:solidFill>
        </p:spPr>
        <p:txBody>
          <a:bodyPr/>
          <a:lstStyle>
            <a:lvl1pPr algn="r">
              <a:lnSpc>
                <a:spcPct val="100000"/>
              </a:lnSpc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 dirty="0"/>
              <a:t>Nombre del indicador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21243" y="6492875"/>
            <a:ext cx="984019" cy="365125"/>
          </a:xfrm>
        </p:spPr>
        <p:txBody>
          <a:bodyPr/>
          <a:lstStyle>
            <a:lvl1pPr algn="ctr">
              <a:defRPr sz="1600"/>
            </a:lvl1pPr>
          </a:lstStyle>
          <a:p>
            <a:fld id="{59AA46E2-674C-4D04-9B27-2B09E09AFC44}" type="slidenum">
              <a:rPr lang="es-MX" smtClean="0"/>
              <a:pPr/>
              <a:t>‹Nº›</a:t>
            </a:fld>
            <a:endParaRPr lang="es-MX" dirty="0"/>
          </a:p>
        </p:txBody>
      </p:sp>
      <p:grpSp>
        <p:nvGrpSpPr>
          <p:cNvPr id="21" name="Grupo 20"/>
          <p:cNvGrpSpPr/>
          <p:nvPr userDrawn="1"/>
        </p:nvGrpSpPr>
        <p:grpSpPr>
          <a:xfrm>
            <a:off x="6173365" y="1785335"/>
            <a:ext cx="2076887" cy="2505561"/>
            <a:chOff x="6197864" y="2179125"/>
            <a:chExt cx="1466471" cy="2505561"/>
          </a:xfrm>
        </p:grpSpPr>
        <p:grpSp>
          <p:nvGrpSpPr>
            <p:cNvPr id="22" name="Grupo 21"/>
            <p:cNvGrpSpPr/>
            <p:nvPr/>
          </p:nvGrpSpPr>
          <p:grpSpPr>
            <a:xfrm>
              <a:off x="6197864" y="2179125"/>
              <a:ext cx="1466471" cy="1819654"/>
              <a:chOff x="5657537" y="2244824"/>
              <a:chExt cx="1466471" cy="1819654"/>
            </a:xfrm>
          </p:grpSpPr>
          <p:grpSp>
            <p:nvGrpSpPr>
              <p:cNvPr id="30" name="Grupo 29"/>
              <p:cNvGrpSpPr/>
              <p:nvPr/>
            </p:nvGrpSpPr>
            <p:grpSpPr>
              <a:xfrm>
                <a:off x="5657537" y="2244824"/>
                <a:ext cx="1466471" cy="1113549"/>
                <a:chOff x="2738" y="-318551"/>
                <a:chExt cx="1466471" cy="1113549"/>
              </a:xfrm>
            </p:grpSpPr>
            <p:sp>
              <p:nvSpPr>
                <p:cNvPr id="34" name="Rectángulo redondeado 33"/>
                <p:cNvSpPr/>
                <p:nvPr/>
              </p:nvSpPr>
              <p:spPr>
                <a:xfrm>
                  <a:off x="2738" y="-301169"/>
                  <a:ext cx="1466471" cy="1096167"/>
                </a:xfrm>
                <a:prstGeom prst="roundRect">
                  <a:avLst>
                    <a:gd name="adj" fmla="val 1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3">
                    <a:shade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5" name="CuadroTexto 34"/>
                <p:cNvSpPr txBox="1"/>
                <p:nvPr/>
              </p:nvSpPr>
              <p:spPr>
                <a:xfrm>
                  <a:off x="20120" y="-318551"/>
                  <a:ext cx="1429853" cy="1096167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62865" tIns="41910" rIns="62865" bIns="41910" numCol="1" spcCol="1270" anchor="ctr" anchorCtr="0">
                  <a:noAutofit/>
                </a:bodyPr>
                <a:lstStyle/>
                <a:p>
                  <a:pPr lvl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s-ES" sz="2800" kern="1200" dirty="0">
                      <a:solidFill>
                        <a:schemeClr val="bg1">
                          <a:lumMod val="95000"/>
                        </a:schemeClr>
                      </a:solidFill>
                    </a:rPr>
                    <a:t>Lugar nacional</a:t>
                  </a:r>
                </a:p>
              </p:txBody>
            </p:sp>
          </p:grpSp>
          <p:sp>
            <p:nvSpPr>
              <p:cNvPr id="32" name="Rectángulo redondeado 31"/>
              <p:cNvSpPr/>
              <p:nvPr/>
            </p:nvSpPr>
            <p:spPr>
              <a:xfrm>
                <a:off x="5674919" y="3471018"/>
                <a:ext cx="1429854" cy="593460"/>
              </a:xfrm>
              <a:prstGeom prst="roundRect">
                <a:avLst>
                  <a:gd name="adj" fmla="val 1667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3">
                  <a:shade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sp>
          <p:nvSpPr>
            <p:cNvPr id="28" name="Rectángulo redondeado 27"/>
            <p:cNvSpPr/>
            <p:nvPr/>
          </p:nvSpPr>
          <p:spPr>
            <a:xfrm>
              <a:off x="6215246" y="4091226"/>
              <a:ext cx="1449089" cy="593460"/>
            </a:xfrm>
            <a:prstGeom prst="roundRect">
              <a:avLst>
                <a:gd name="adj" fmla="val 16670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25" name="Marcador de texto 23"/>
          <p:cNvSpPr>
            <a:spLocks noGrp="1"/>
          </p:cNvSpPr>
          <p:nvPr>
            <p:ph type="body" sz="quarter" idx="14" hasCustomPrompt="1"/>
          </p:nvPr>
        </p:nvSpPr>
        <p:spPr>
          <a:xfrm>
            <a:off x="6796155" y="3142365"/>
            <a:ext cx="828675" cy="331787"/>
          </a:xfrm>
          <a:prstGeom prst="rect">
            <a:avLst/>
          </a:prstGeom>
        </p:spPr>
        <p:txBody>
          <a:bodyPr anchor="ctr" anchorCtr="1"/>
          <a:lstStyle>
            <a:lvl1pPr algn="ctr">
              <a:defRPr sz="2400"/>
            </a:lvl1pPr>
          </a:lstStyle>
          <a:p>
            <a:pPr lvl="0"/>
            <a:r>
              <a:rPr lang="es-ES" dirty="0"/>
              <a:t>Año</a:t>
            </a:r>
          </a:p>
        </p:txBody>
      </p:sp>
      <p:sp>
        <p:nvSpPr>
          <p:cNvPr id="27" name="Marcador de texto 23"/>
          <p:cNvSpPr>
            <a:spLocks noGrp="1"/>
          </p:cNvSpPr>
          <p:nvPr>
            <p:ph type="body" sz="quarter" idx="16" hasCustomPrompt="1"/>
          </p:nvPr>
        </p:nvSpPr>
        <p:spPr>
          <a:xfrm>
            <a:off x="6796156" y="3828272"/>
            <a:ext cx="828675" cy="331787"/>
          </a:xfrm>
          <a:prstGeom prst="rect">
            <a:avLst/>
          </a:prstGeom>
        </p:spPr>
        <p:txBody>
          <a:bodyPr anchor="ctr" anchorCtr="1"/>
          <a:lstStyle>
            <a:lvl1pPr algn="ctr">
              <a:defRPr sz="2800"/>
            </a:lvl1pPr>
          </a:lstStyle>
          <a:p>
            <a:pPr lvl="0"/>
            <a:r>
              <a:rPr lang="es-ES" dirty="0"/>
              <a:t>No.</a:t>
            </a:r>
          </a:p>
        </p:txBody>
      </p:sp>
      <p:sp>
        <p:nvSpPr>
          <p:cNvPr id="13" name="Marcador de texto 23"/>
          <p:cNvSpPr>
            <a:spLocks noGrp="1"/>
          </p:cNvSpPr>
          <p:nvPr>
            <p:ph type="body" sz="quarter" idx="17" hasCustomPrompt="1"/>
          </p:nvPr>
        </p:nvSpPr>
        <p:spPr>
          <a:xfrm>
            <a:off x="6135221" y="4604951"/>
            <a:ext cx="2316801" cy="35422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s-ES" dirty="0"/>
              <a:t>Fuente:</a:t>
            </a:r>
          </a:p>
        </p:txBody>
      </p:sp>
    </p:spTree>
    <p:extLst>
      <p:ext uri="{BB962C8B-B14F-4D97-AF65-F5344CB8AC3E}">
        <p14:creationId xmlns:p14="http://schemas.microsoft.com/office/powerpoint/2010/main" val="356459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  <a:prstGeom prst="rect">
            <a:avLst/>
          </a:prstGeo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226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0353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4309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3758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8911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7955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65266"/>
            <a:ext cx="6054681" cy="3844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6"/>
          <p:cNvSpPr/>
          <p:nvPr userDrawn="1"/>
        </p:nvSpPr>
        <p:spPr>
          <a:xfrm>
            <a:off x="578909" y="6465264"/>
            <a:ext cx="920377" cy="384498"/>
          </a:xfrm>
          <a:prstGeom prst="rect">
            <a:avLst/>
          </a:prstGeom>
          <a:solidFill>
            <a:srgbClr val="57ADC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400221"/>
            <a:ext cx="6054681" cy="65999"/>
          </a:xfrm>
          <a:prstGeom prst="rect">
            <a:avLst/>
          </a:prstGeom>
          <a:solidFill>
            <a:srgbClr val="57A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8909" y="6541546"/>
            <a:ext cx="984019" cy="2711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rgbClr val="FFFFFF"/>
                </a:solidFill>
              </a:defRPr>
            </a:lvl1pPr>
          </a:lstStyle>
          <a:p>
            <a:fld id="{59AA46E2-674C-4D04-9B27-2B09E09AFC44}" type="slidenum">
              <a:rPr lang="es-MX" smtClean="0"/>
              <a:pPr/>
              <a:t>‹Nº›</a:t>
            </a:fld>
            <a:endParaRPr lang="es-MX" dirty="0"/>
          </a:p>
        </p:txBody>
      </p:sp>
      <p:grpSp>
        <p:nvGrpSpPr>
          <p:cNvPr id="12" name="Grupo 11"/>
          <p:cNvGrpSpPr/>
          <p:nvPr userDrawn="1"/>
        </p:nvGrpSpPr>
        <p:grpSpPr>
          <a:xfrm>
            <a:off x="7813347" y="6107436"/>
            <a:ext cx="1113869" cy="661041"/>
            <a:chOff x="4183500" y="3848792"/>
            <a:chExt cx="3613838" cy="2144683"/>
          </a:xfrm>
        </p:grpSpPr>
        <p:cxnSp>
          <p:nvCxnSpPr>
            <p:cNvPr id="13" name="Conector recto 12"/>
            <p:cNvCxnSpPr/>
            <p:nvPr/>
          </p:nvCxnSpPr>
          <p:spPr>
            <a:xfrm>
              <a:off x="6051666" y="3848792"/>
              <a:ext cx="0" cy="214468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Imagen 13"/>
            <p:cNvPicPr/>
            <p:nvPr/>
          </p:nvPicPr>
          <p:blipFill>
            <a:blip r:embed="rId1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6758" y="4028804"/>
              <a:ext cx="1420580" cy="17846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 rotWithShape="1">
            <a:blip r:embed="rId1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932"/>
            <a:stretch/>
          </p:blipFill>
          <p:spPr>
            <a:xfrm>
              <a:off x="4183500" y="4101815"/>
              <a:ext cx="1543079" cy="1711646"/>
            </a:xfrm>
            <a:prstGeom prst="rect">
              <a:avLst/>
            </a:prstGeom>
          </p:spPr>
        </p:pic>
      </p:grpSp>
      <p:pic>
        <p:nvPicPr>
          <p:cNvPr id="16" name="Imagen 15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957" y="6063246"/>
            <a:ext cx="820578" cy="74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13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38042" y="4538748"/>
            <a:ext cx="5492635" cy="1143000"/>
          </a:xfrm>
        </p:spPr>
        <p:txBody>
          <a:bodyPr anchor="ctr"/>
          <a:lstStyle/>
          <a:p>
            <a:pPr algn="ctr"/>
            <a:r>
              <a:rPr lang="es-MX" dirty="0" smtClean="0"/>
              <a:t>Desarrollo social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371" y="645876"/>
            <a:ext cx="3555530" cy="3247199"/>
          </a:xfrm>
          <a:prstGeom prst="rect">
            <a:avLst/>
          </a:prstGeom>
        </p:spPr>
      </p:pic>
      <p:grpSp>
        <p:nvGrpSpPr>
          <p:cNvPr id="5" name="Grupo 4"/>
          <p:cNvGrpSpPr/>
          <p:nvPr/>
        </p:nvGrpSpPr>
        <p:grpSpPr>
          <a:xfrm>
            <a:off x="7204693" y="109334"/>
            <a:ext cx="1764740" cy="1073084"/>
            <a:chOff x="4270302" y="3848792"/>
            <a:chExt cx="3527036" cy="2144683"/>
          </a:xfrm>
        </p:grpSpPr>
        <p:cxnSp>
          <p:nvCxnSpPr>
            <p:cNvPr id="6" name="Conector recto 5"/>
            <p:cNvCxnSpPr/>
            <p:nvPr/>
          </p:nvCxnSpPr>
          <p:spPr>
            <a:xfrm>
              <a:off x="6051666" y="3848792"/>
              <a:ext cx="0" cy="2144683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Imagen 6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6758" y="4028804"/>
              <a:ext cx="1420580" cy="17846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0302" y="4028804"/>
              <a:ext cx="1320398" cy="1784657"/>
            </a:xfrm>
            <a:prstGeom prst="rect">
              <a:avLst/>
            </a:prstGeom>
          </p:spPr>
        </p:pic>
      </p:grp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97764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10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MX" dirty="0" smtClean="0"/>
              <a:t>2010</a:t>
            </a:r>
            <a:endParaRPr lang="ar-LY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MX" dirty="0" smtClean="0"/>
              <a:t>2016</a:t>
            </a:r>
            <a:endParaRPr lang="ar-LY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0" y="360614"/>
            <a:ext cx="9144001" cy="981892"/>
          </a:xfrm>
        </p:spPr>
        <p:txBody>
          <a:bodyPr/>
          <a:lstStyle/>
          <a:p>
            <a:pPr lvl="0">
              <a:defRPr/>
            </a:pPr>
            <a:r>
              <a:rPr lang="es-MX" dirty="0" smtClean="0">
                <a:sym typeface="Helvetica"/>
              </a:rPr>
              <a:t>Porcentaje de población con carencia por calidad</a:t>
            </a:r>
            <a:br>
              <a:rPr lang="es-MX" dirty="0" smtClean="0">
                <a:sym typeface="Helvetica"/>
              </a:rPr>
            </a:br>
            <a:r>
              <a:rPr lang="es-MX" dirty="0" smtClean="0">
                <a:sym typeface="Helvetica"/>
              </a:rPr>
              <a:t>y espacios de la vivienda</a:t>
            </a:r>
            <a:r>
              <a:rPr lang="pt-BR" kern="0" spc="-62" dirty="0" smtClean="0">
                <a:latin typeface="Helvetica"/>
                <a:cs typeface="Helvetica"/>
                <a:sym typeface="Helvetica"/>
              </a:rPr>
              <a:t/>
            </a:r>
            <a:br>
              <a:rPr lang="pt-BR" kern="0" spc="-62" dirty="0" smtClean="0">
                <a:latin typeface="Helvetica"/>
                <a:cs typeface="Helvetica"/>
                <a:sym typeface="Helvetica"/>
              </a:rPr>
            </a:br>
            <a:endParaRPr lang="ar-LY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7303888-4604-4268-88AF-7E6BC4F55864}"/>
              </a:ext>
            </a:extLst>
          </p:cNvPr>
          <p:cNvSpPr txBox="1"/>
          <p:nvPr/>
        </p:nvSpPr>
        <p:spPr>
          <a:xfrm>
            <a:off x="229403" y="482228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s-MX" sz="9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INDICADOR</a:t>
            </a:r>
          </a:p>
          <a:p>
            <a:pPr algn="ctr" defTabSz="685783">
              <a:defRPr/>
            </a:pPr>
            <a:endParaRPr lang="es-MX" sz="900" b="1" dirty="0">
              <a:solidFill>
                <a:srgbClr val="FFFFFF"/>
              </a:solidFill>
              <a:latin typeface="Helvetica Light"/>
            </a:endParaRPr>
          </a:p>
          <a:p>
            <a:pPr algn="ctr" defTabSz="685783">
              <a:defRPr/>
            </a:pPr>
            <a:r>
              <a:rPr lang="es-MX" sz="2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153</a:t>
            </a:r>
            <a:endParaRPr lang="es-MX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47" y="5537601"/>
            <a:ext cx="3406833" cy="33460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03" y="1963180"/>
            <a:ext cx="5360977" cy="319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52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11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MX" dirty="0" smtClean="0"/>
              <a:t>2010</a:t>
            </a:r>
            <a:endParaRPr lang="ar-LY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MX" dirty="0" smtClean="0"/>
              <a:t>2016</a:t>
            </a:r>
            <a:endParaRPr lang="ar-LY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0" y="360614"/>
            <a:ext cx="9144001" cy="981892"/>
          </a:xfrm>
        </p:spPr>
        <p:txBody>
          <a:bodyPr/>
          <a:lstStyle/>
          <a:p>
            <a:pPr lvl="0">
              <a:defRPr/>
            </a:pPr>
            <a:r>
              <a:rPr lang="es-MX" dirty="0" smtClean="0">
                <a:sym typeface="Helvetica"/>
              </a:rPr>
              <a:t>Porcentaje de población con carencia por calidad</a:t>
            </a:r>
            <a:br>
              <a:rPr lang="es-MX" dirty="0" smtClean="0">
                <a:sym typeface="Helvetica"/>
              </a:rPr>
            </a:br>
            <a:r>
              <a:rPr lang="es-MX" dirty="0" smtClean="0">
                <a:sym typeface="Helvetica"/>
              </a:rPr>
              <a:t>y espacios de la vivienda</a:t>
            </a:r>
            <a:r>
              <a:rPr lang="pt-BR" kern="0" spc="-62" dirty="0" smtClean="0">
                <a:latin typeface="Helvetica"/>
                <a:cs typeface="Helvetica"/>
                <a:sym typeface="Helvetica"/>
              </a:rPr>
              <a:t/>
            </a:r>
            <a:br>
              <a:rPr lang="pt-BR" kern="0" spc="-62" dirty="0" smtClean="0">
                <a:latin typeface="Helvetica"/>
                <a:cs typeface="Helvetica"/>
                <a:sym typeface="Helvetica"/>
              </a:rPr>
            </a:br>
            <a:endParaRPr lang="ar-LY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7303888-4604-4268-88AF-7E6BC4F55864}"/>
              </a:ext>
            </a:extLst>
          </p:cNvPr>
          <p:cNvSpPr txBox="1"/>
          <p:nvPr/>
        </p:nvSpPr>
        <p:spPr>
          <a:xfrm>
            <a:off x="229403" y="482228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s-MX" sz="9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INDICADOR</a:t>
            </a:r>
          </a:p>
          <a:p>
            <a:pPr algn="ctr" defTabSz="685783">
              <a:defRPr/>
            </a:pPr>
            <a:endParaRPr lang="es-MX" sz="900" b="1" dirty="0">
              <a:solidFill>
                <a:srgbClr val="FFFFFF"/>
              </a:solidFill>
              <a:latin typeface="Helvetica Light"/>
            </a:endParaRPr>
          </a:p>
          <a:p>
            <a:pPr algn="ctr" defTabSz="685783">
              <a:defRPr/>
            </a:pPr>
            <a:r>
              <a:rPr lang="es-MX" sz="2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153</a:t>
            </a:r>
            <a:endParaRPr lang="es-MX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366" y="1671863"/>
            <a:ext cx="4443963" cy="449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416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12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MX" dirty="0" smtClean="0"/>
              <a:t>2010</a:t>
            </a:r>
            <a:endParaRPr lang="ar-LY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MX" dirty="0" smtClean="0"/>
              <a:t>2016</a:t>
            </a:r>
            <a:endParaRPr lang="ar-LY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0" y="343988"/>
            <a:ext cx="9144001" cy="920932"/>
          </a:xfrm>
        </p:spPr>
        <p:txBody>
          <a:bodyPr/>
          <a:lstStyle/>
          <a:p>
            <a:pPr lvl="0">
              <a:defRPr/>
            </a:pPr>
            <a:r>
              <a:rPr lang="es-MX" dirty="0">
                <a:sym typeface="Helvetica"/>
              </a:rPr>
              <a:t>Porcentaje de población con carencia por acceso </a:t>
            </a:r>
            <a:br>
              <a:rPr lang="es-MX" dirty="0">
                <a:sym typeface="Helvetica"/>
              </a:rPr>
            </a:br>
            <a:r>
              <a:rPr lang="es-MX" dirty="0">
                <a:sym typeface="Helvetica"/>
              </a:rPr>
              <a:t>a los servicios básicos en la vivienda</a:t>
            </a:r>
            <a:r>
              <a:rPr lang="pt-BR" kern="0" spc="-62" dirty="0">
                <a:latin typeface="Helvetica"/>
                <a:cs typeface="Helvetica"/>
                <a:sym typeface="Helvetica"/>
              </a:rPr>
              <a:t/>
            </a:r>
            <a:br>
              <a:rPr lang="pt-BR" kern="0" spc="-62" dirty="0">
                <a:latin typeface="Helvetica"/>
                <a:cs typeface="Helvetica"/>
                <a:sym typeface="Helvetica"/>
              </a:rPr>
            </a:br>
            <a:endParaRPr lang="ar-LY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7303888-4604-4268-88AF-7E6BC4F55864}"/>
              </a:ext>
            </a:extLst>
          </p:cNvPr>
          <p:cNvSpPr txBox="1"/>
          <p:nvPr/>
        </p:nvSpPr>
        <p:spPr>
          <a:xfrm>
            <a:off x="229403" y="435122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s-MX" sz="9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INDICADOR</a:t>
            </a:r>
          </a:p>
          <a:p>
            <a:pPr algn="ctr" defTabSz="685783">
              <a:defRPr/>
            </a:pPr>
            <a:endParaRPr lang="es-MX" sz="900" b="1" dirty="0">
              <a:solidFill>
                <a:srgbClr val="FFFFFF"/>
              </a:solidFill>
              <a:latin typeface="Helvetica Light"/>
            </a:endParaRPr>
          </a:p>
          <a:p>
            <a:pPr algn="ctr" defTabSz="685783">
              <a:defRPr/>
            </a:pPr>
            <a:r>
              <a:rPr lang="es-MX" sz="2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154</a:t>
            </a:r>
            <a:endParaRPr lang="es-MX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38" y="1885594"/>
            <a:ext cx="5429995" cy="337297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47" y="5537601"/>
            <a:ext cx="3406833" cy="33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659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13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MX" dirty="0" smtClean="0"/>
              <a:t>2010</a:t>
            </a:r>
            <a:endParaRPr lang="ar-LY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MX" dirty="0" smtClean="0"/>
              <a:t>2016</a:t>
            </a:r>
            <a:endParaRPr lang="ar-LY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0" y="343988"/>
            <a:ext cx="9144001" cy="920932"/>
          </a:xfrm>
        </p:spPr>
        <p:txBody>
          <a:bodyPr/>
          <a:lstStyle/>
          <a:p>
            <a:pPr lvl="0">
              <a:defRPr/>
            </a:pPr>
            <a:r>
              <a:rPr lang="es-MX" dirty="0">
                <a:sym typeface="Helvetica"/>
              </a:rPr>
              <a:t>Porcentaje de población con carencia por acceso </a:t>
            </a:r>
            <a:br>
              <a:rPr lang="es-MX" dirty="0">
                <a:sym typeface="Helvetica"/>
              </a:rPr>
            </a:br>
            <a:r>
              <a:rPr lang="es-MX" dirty="0">
                <a:sym typeface="Helvetica"/>
              </a:rPr>
              <a:t>a los servicios básicos en la vivienda</a:t>
            </a:r>
            <a:r>
              <a:rPr lang="pt-BR" kern="0" spc="-62" dirty="0">
                <a:latin typeface="Helvetica"/>
                <a:cs typeface="Helvetica"/>
                <a:sym typeface="Helvetica"/>
              </a:rPr>
              <a:t/>
            </a:r>
            <a:br>
              <a:rPr lang="pt-BR" kern="0" spc="-62" dirty="0">
                <a:latin typeface="Helvetica"/>
                <a:cs typeface="Helvetica"/>
                <a:sym typeface="Helvetica"/>
              </a:rPr>
            </a:br>
            <a:endParaRPr lang="ar-LY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7303888-4604-4268-88AF-7E6BC4F55864}"/>
              </a:ext>
            </a:extLst>
          </p:cNvPr>
          <p:cNvSpPr txBox="1"/>
          <p:nvPr/>
        </p:nvSpPr>
        <p:spPr>
          <a:xfrm>
            <a:off x="229403" y="435122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s-MX" sz="9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INDICADOR</a:t>
            </a:r>
          </a:p>
          <a:p>
            <a:pPr algn="ctr" defTabSz="685783">
              <a:defRPr/>
            </a:pPr>
            <a:endParaRPr lang="es-MX" sz="900" b="1" dirty="0">
              <a:solidFill>
                <a:srgbClr val="FFFFFF"/>
              </a:solidFill>
              <a:latin typeface="Helvetica Light"/>
            </a:endParaRPr>
          </a:p>
          <a:p>
            <a:pPr algn="ctr" defTabSz="685783">
              <a:defRPr/>
            </a:pPr>
            <a:r>
              <a:rPr lang="es-MX" sz="2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154</a:t>
            </a:r>
            <a:endParaRPr lang="es-MX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093" y="1381206"/>
            <a:ext cx="4792240" cy="483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590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14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MX" dirty="0" smtClean="0"/>
              <a:t>1990</a:t>
            </a:r>
            <a:endParaRPr lang="ar-LY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MX" dirty="0" smtClean="0"/>
              <a:t>2015</a:t>
            </a:r>
            <a:endParaRPr lang="ar-LY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-1" y="460366"/>
            <a:ext cx="9144001" cy="592183"/>
          </a:xfrm>
        </p:spPr>
        <p:txBody>
          <a:bodyPr/>
          <a:lstStyle/>
          <a:p>
            <a:r>
              <a:rPr lang="es-MX" dirty="0">
                <a:sym typeface="Helvetica"/>
              </a:rPr>
              <a:t>Población con acceso a servicios de agua entubada</a:t>
            </a:r>
            <a:r>
              <a:rPr lang="pt-BR" kern="0" spc="-62" dirty="0">
                <a:latin typeface="Helvetica"/>
                <a:cs typeface="Helvetica"/>
                <a:sym typeface="Helvetica"/>
              </a:rPr>
              <a:t/>
            </a:r>
            <a:br>
              <a:rPr lang="pt-BR" kern="0" spc="-62" dirty="0">
                <a:latin typeface="Helvetica"/>
                <a:cs typeface="Helvetica"/>
                <a:sym typeface="Helvetica"/>
              </a:rPr>
            </a:br>
            <a:endParaRPr lang="ar-LY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7303888-4604-4268-88AF-7E6BC4F55864}"/>
              </a:ext>
            </a:extLst>
          </p:cNvPr>
          <p:cNvSpPr txBox="1"/>
          <p:nvPr/>
        </p:nvSpPr>
        <p:spPr>
          <a:xfrm>
            <a:off x="133437" y="387125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s-MX" sz="9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INDICADOR</a:t>
            </a:r>
          </a:p>
          <a:p>
            <a:pPr algn="ctr" defTabSz="685783">
              <a:defRPr/>
            </a:pPr>
            <a:endParaRPr lang="es-MX" sz="900" b="1" dirty="0">
              <a:solidFill>
                <a:srgbClr val="FFFFFF"/>
              </a:solidFill>
              <a:latin typeface="Helvetica Light"/>
            </a:endParaRPr>
          </a:p>
          <a:p>
            <a:pPr algn="ctr" defTabSz="685783">
              <a:defRPr/>
            </a:pPr>
            <a:r>
              <a:rPr lang="es-MX" sz="2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99</a:t>
            </a:r>
            <a:endParaRPr lang="es-MX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02" y="1958147"/>
            <a:ext cx="5418931" cy="3087978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47" y="5537601"/>
            <a:ext cx="3406833" cy="33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766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15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MX" dirty="0" smtClean="0"/>
              <a:t>1990</a:t>
            </a:r>
            <a:endParaRPr lang="ar-LY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MX" dirty="0" smtClean="0"/>
              <a:t>2015</a:t>
            </a:r>
            <a:endParaRPr lang="ar-LY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-1" y="460366"/>
            <a:ext cx="9144001" cy="592183"/>
          </a:xfrm>
        </p:spPr>
        <p:txBody>
          <a:bodyPr/>
          <a:lstStyle/>
          <a:p>
            <a:r>
              <a:rPr lang="es-MX" dirty="0">
                <a:sym typeface="Helvetica"/>
              </a:rPr>
              <a:t>Población con acceso a servicios de agua entubada</a:t>
            </a:r>
            <a:r>
              <a:rPr lang="pt-BR" kern="0" spc="-62" dirty="0">
                <a:latin typeface="Helvetica"/>
                <a:cs typeface="Helvetica"/>
                <a:sym typeface="Helvetica"/>
              </a:rPr>
              <a:t/>
            </a:r>
            <a:br>
              <a:rPr lang="pt-BR" kern="0" spc="-62" dirty="0">
                <a:latin typeface="Helvetica"/>
                <a:cs typeface="Helvetica"/>
                <a:sym typeface="Helvetica"/>
              </a:rPr>
            </a:br>
            <a:endParaRPr lang="ar-LY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7303888-4604-4268-88AF-7E6BC4F55864}"/>
              </a:ext>
            </a:extLst>
          </p:cNvPr>
          <p:cNvSpPr txBox="1"/>
          <p:nvPr/>
        </p:nvSpPr>
        <p:spPr>
          <a:xfrm>
            <a:off x="133437" y="387125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s-MX" sz="9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INDICADOR</a:t>
            </a:r>
          </a:p>
          <a:p>
            <a:pPr algn="ctr" defTabSz="685783">
              <a:defRPr/>
            </a:pPr>
            <a:endParaRPr lang="es-MX" sz="900" b="1" dirty="0">
              <a:solidFill>
                <a:srgbClr val="FFFFFF"/>
              </a:solidFill>
              <a:latin typeface="Helvetica Light"/>
            </a:endParaRPr>
          </a:p>
          <a:p>
            <a:pPr algn="ctr" defTabSz="685783">
              <a:defRPr/>
            </a:pPr>
            <a:r>
              <a:rPr lang="es-MX" sz="2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99</a:t>
            </a:r>
            <a:endParaRPr lang="es-MX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800" y="1335470"/>
            <a:ext cx="4850957" cy="487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100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16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MX" dirty="0" smtClean="0"/>
              <a:t>1990</a:t>
            </a:r>
            <a:endParaRPr lang="ar-LY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MX" dirty="0" smtClean="0"/>
              <a:t>2015</a:t>
            </a:r>
            <a:endParaRPr lang="ar-LY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0" y="402177"/>
            <a:ext cx="9144001" cy="951412"/>
          </a:xfrm>
        </p:spPr>
        <p:txBody>
          <a:bodyPr/>
          <a:lstStyle/>
          <a:p>
            <a:pPr lvl="0">
              <a:defRPr/>
            </a:pPr>
            <a:r>
              <a:rPr lang="es-MX" dirty="0"/>
              <a:t>Población con acceso a los servicios de alcantarillado y</a:t>
            </a:r>
            <a:br>
              <a:rPr lang="es-MX" dirty="0"/>
            </a:br>
            <a:r>
              <a:rPr lang="es-MX" dirty="0"/>
              <a:t>saneamiento básico</a:t>
            </a:r>
            <a:r>
              <a:rPr lang="pt-BR" kern="0" spc="-62" dirty="0">
                <a:latin typeface="Helvetica"/>
                <a:cs typeface="Helvetica"/>
                <a:sym typeface="Helvetica"/>
              </a:rPr>
              <a:t/>
            </a:r>
            <a:br>
              <a:rPr lang="pt-BR" kern="0" spc="-62" dirty="0">
                <a:latin typeface="Helvetica"/>
                <a:cs typeface="Helvetica"/>
                <a:sym typeface="Helvetica"/>
              </a:rPr>
            </a:br>
            <a:endParaRPr lang="ar-LY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7303888-4604-4268-88AF-7E6BC4F55864}"/>
              </a:ext>
            </a:extLst>
          </p:cNvPr>
          <p:cNvSpPr txBox="1"/>
          <p:nvPr/>
        </p:nvSpPr>
        <p:spPr>
          <a:xfrm>
            <a:off x="229403" y="493617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s-MX" sz="9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INDICADOR</a:t>
            </a:r>
          </a:p>
          <a:p>
            <a:pPr algn="ctr" defTabSz="685783">
              <a:defRPr/>
            </a:pPr>
            <a:endParaRPr lang="es-MX" sz="900" b="1" dirty="0">
              <a:solidFill>
                <a:srgbClr val="FFFFFF"/>
              </a:solidFill>
              <a:latin typeface="Helvetica Light"/>
            </a:endParaRPr>
          </a:p>
          <a:p>
            <a:pPr algn="ctr" defTabSz="685783">
              <a:defRPr/>
            </a:pPr>
            <a:r>
              <a:rPr lang="es-MX" sz="2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  <a:endParaRPr lang="es-MX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03" y="2136211"/>
            <a:ext cx="5450322" cy="3061494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47" y="5537601"/>
            <a:ext cx="3406833" cy="33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06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17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MX" dirty="0" smtClean="0"/>
              <a:t>1990</a:t>
            </a:r>
            <a:endParaRPr lang="ar-LY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MX" dirty="0" smtClean="0"/>
              <a:t>2015</a:t>
            </a:r>
            <a:endParaRPr lang="ar-LY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0" y="402177"/>
            <a:ext cx="9144001" cy="951412"/>
          </a:xfrm>
        </p:spPr>
        <p:txBody>
          <a:bodyPr/>
          <a:lstStyle/>
          <a:p>
            <a:pPr lvl="0">
              <a:defRPr/>
            </a:pPr>
            <a:r>
              <a:rPr lang="es-MX" dirty="0"/>
              <a:t>Población con acceso a los servicios de alcantarillado y</a:t>
            </a:r>
            <a:br>
              <a:rPr lang="es-MX" dirty="0"/>
            </a:br>
            <a:r>
              <a:rPr lang="es-MX" dirty="0"/>
              <a:t>saneamiento básico</a:t>
            </a:r>
            <a:r>
              <a:rPr lang="pt-BR" kern="0" spc="-62" dirty="0">
                <a:latin typeface="Helvetica"/>
                <a:cs typeface="Helvetica"/>
                <a:sym typeface="Helvetica"/>
              </a:rPr>
              <a:t/>
            </a:r>
            <a:br>
              <a:rPr lang="pt-BR" kern="0" spc="-62" dirty="0">
                <a:latin typeface="Helvetica"/>
                <a:cs typeface="Helvetica"/>
                <a:sym typeface="Helvetica"/>
              </a:rPr>
            </a:br>
            <a:endParaRPr lang="ar-LY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7303888-4604-4268-88AF-7E6BC4F55864}"/>
              </a:ext>
            </a:extLst>
          </p:cNvPr>
          <p:cNvSpPr txBox="1"/>
          <p:nvPr/>
        </p:nvSpPr>
        <p:spPr>
          <a:xfrm>
            <a:off x="229403" y="493617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s-MX" sz="9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INDICADOR</a:t>
            </a:r>
          </a:p>
          <a:p>
            <a:pPr algn="ctr" defTabSz="685783">
              <a:defRPr/>
            </a:pPr>
            <a:endParaRPr lang="es-MX" sz="900" b="1" dirty="0">
              <a:solidFill>
                <a:srgbClr val="FFFFFF"/>
              </a:solidFill>
              <a:latin typeface="Helvetica Light"/>
            </a:endParaRPr>
          </a:p>
          <a:p>
            <a:pPr algn="ctr" defTabSz="685783">
              <a:defRPr/>
            </a:pPr>
            <a:r>
              <a:rPr lang="es-MX" sz="2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  <a:endParaRPr lang="es-MX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146" y="1595109"/>
            <a:ext cx="4584611" cy="465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417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2</a:t>
            </a:fld>
            <a:endParaRPr lang="es-MX" dirty="0"/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3"/>
          </p:nvPr>
        </p:nvSpPr>
        <p:spPr>
          <a:xfrm>
            <a:off x="6342692" y="3170791"/>
            <a:ext cx="896435" cy="331787"/>
          </a:xfrm>
        </p:spPr>
        <p:txBody>
          <a:bodyPr/>
          <a:lstStyle/>
          <a:p>
            <a:r>
              <a:rPr lang="es-MX" dirty="0" smtClean="0"/>
              <a:t>2010</a:t>
            </a:r>
            <a:endParaRPr lang="es-MX" dirty="0"/>
          </a:p>
        </p:txBody>
      </p:sp>
      <p:sp>
        <p:nvSpPr>
          <p:cNvPr id="15" name="Marcador de texto 14"/>
          <p:cNvSpPr>
            <a:spLocks noGrp="1"/>
          </p:cNvSpPr>
          <p:nvPr>
            <p:ph type="body" sz="quarter" idx="14"/>
          </p:nvPr>
        </p:nvSpPr>
        <p:spPr>
          <a:xfrm>
            <a:off x="7757830" y="3165768"/>
            <a:ext cx="911086" cy="331787"/>
          </a:xfrm>
        </p:spPr>
        <p:txBody>
          <a:bodyPr/>
          <a:lstStyle/>
          <a:p>
            <a:r>
              <a:rPr lang="es-MX" dirty="0" smtClean="0"/>
              <a:t>2016</a:t>
            </a:r>
            <a:endParaRPr lang="es-MX" dirty="0"/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17" name="Marcador de texto 1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" y="327363"/>
            <a:ext cx="9144001" cy="946541"/>
          </a:xfrm>
        </p:spPr>
        <p:txBody>
          <a:bodyPr/>
          <a:lstStyle/>
          <a:p>
            <a:pPr lvl="0">
              <a:defRPr/>
            </a:pPr>
            <a:r>
              <a:rPr lang="es-MX" dirty="0" smtClean="0">
                <a:sym typeface="Helvetica"/>
              </a:rPr>
              <a:t>	Porcentaje </a:t>
            </a:r>
            <a:r>
              <a:rPr lang="es-MX" dirty="0">
                <a:sym typeface="Helvetica"/>
              </a:rPr>
              <a:t>de población en situación de </a:t>
            </a:r>
            <a:r>
              <a:rPr lang="es-MX" dirty="0" smtClean="0">
                <a:sym typeface="Helvetica"/>
              </a:rPr>
              <a:t>pobreza </a:t>
            </a:r>
            <a:r>
              <a:rPr lang="es-MX" dirty="0">
                <a:sym typeface="Helvetica"/>
              </a:rPr>
              <a:t>extrema</a:t>
            </a:r>
            <a:endParaRPr lang="pt-BR" kern="0" spc="-62" dirty="0">
              <a:latin typeface="Helvetica"/>
              <a:cs typeface="Helvetica"/>
              <a:sym typeface="Helvetica"/>
            </a:endParaRPr>
          </a:p>
        </p:txBody>
      </p:sp>
      <p:sp>
        <p:nvSpPr>
          <p:cNvPr id="18" name="Marcador de texto 1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47" y="5537601"/>
            <a:ext cx="3406833" cy="3346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948014F-B14D-4F1F-ACB2-1E5B274DD976}"/>
              </a:ext>
            </a:extLst>
          </p:cNvPr>
          <p:cNvSpPr txBox="1"/>
          <p:nvPr/>
        </p:nvSpPr>
        <p:spPr>
          <a:xfrm>
            <a:off x="229402" y="433231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s-MX" sz="9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INDICADOR</a:t>
            </a:r>
          </a:p>
          <a:p>
            <a:pPr algn="ctr" defTabSz="685783">
              <a:defRPr/>
            </a:pPr>
            <a:endParaRPr lang="es-MX" sz="900" b="1" dirty="0">
              <a:solidFill>
                <a:srgbClr val="FFFFFF"/>
              </a:solidFill>
              <a:latin typeface="Helvetica Light"/>
            </a:endParaRPr>
          </a:p>
          <a:p>
            <a:pPr algn="ctr" defTabSz="685783">
              <a:defRPr/>
            </a:pPr>
            <a:r>
              <a:rPr lang="es-MX" sz="2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es-MX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47" y="1909822"/>
            <a:ext cx="5115110" cy="320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557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3</a:t>
            </a:fld>
            <a:endParaRPr lang="es-MX" dirty="0"/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3"/>
          </p:nvPr>
        </p:nvSpPr>
        <p:spPr>
          <a:xfrm>
            <a:off x="6342692" y="3170791"/>
            <a:ext cx="896435" cy="331787"/>
          </a:xfrm>
        </p:spPr>
        <p:txBody>
          <a:bodyPr/>
          <a:lstStyle/>
          <a:p>
            <a:r>
              <a:rPr lang="es-MX" dirty="0" smtClean="0"/>
              <a:t>2010</a:t>
            </a:r>
            <a:endParaRPr lang="es-MX" dirty="0"/>
          </a:p>
        </p:txBody>
      </p:sp>
      <p:sp>
        <p:nvSpPr>
          <p:cNvPr id="15" name="Marcador de texto 14"/>
          <p:cNvSpPr>
            <a:spLocks noGrp="1"/>
          </p:cNvSpPr>
          <p:nvPr>
            <p:ph type="body" sz="quarter" idx="14"/>
          </p:nvPr>
        </p:nvSpPr>
        <p:spPr>
          <a:xfrm>
            <a:off x="7757830" y="3165768"/>
            <a:ext cx="911086" cy="331787"/>
          </a:xfrm>
        </p:spPr>
        <p:txBody>
          <a:bodyPr/>
          <a:lstStyle/>
          <a:p>
            <a:r>
              <a:rPr lang="es-MX" dirty="0" smtClean="0"/>
              <a:t>2016</a:t>
            </a:r>
            <a:endParaRPr lang="es-MX" dirty="0"/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17" name="Marcador de texto 1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" y="327363"/>
            <a:ext cx="9144001" cy="946541"/>
          </a:xfrm>
        </p:spPr>
        <p:txBody>
          <a:bodyPr/>
          <a:lstStyle/>
          <a:p>
            <a:pPr lvl="0">
              <a:defRPr/>
            </a:pPr>
            <a:r>
              <a:rPr lang="es-MX" dirty="0" smtClean="0">
                <a:sym typeface="Helvetica"/>
              </a:rPr>
              <a:t>	Porcentaje </a:t>
            </a:r>
            <a:r>
              <a:rPr lang="es-MX" dirty="0">
                <a:sym typeface="Helvetica"/>
              </a:rPr>
              <a:t>de población en situación de </a:t>
            </a:r>
            <a:r>
              <a:rPr lang="es-MX" dirty="0" smtClean="0">
                <a:sym typeface="Helvetica"/>
              </a:rPr>
              <a:t>pobreza </a:t>
            </a:r>
            <a:r>
              <a:rPr lang="es-MX" dirty="0">
                <a:sym typeface="Helvetica"/>
              </a:rPr>
              <a:t>extrema</a:t>
            </a:r>
            <a:endParaRPr lang="pt-BR" kern="0" spc="-62" dirty="0">
              <a:latin typeface="Helvetica"/>
              <a:cs typeface="Helvetica"/>
              <a:sym typeface="Helvetica"/>
            </a:endParaRPr>
          </a:p>
        </p:txBody>
      </p:sp>
      <p:sp>
        <p:nvSpPr>
          <p:cNvPr id="18" name="Marcador de texto 1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948014F-B14D-4F1F-ACB2-1E5B274DD976}"/>
              </a:ext>
            </a:extLst>
          </p:cNvPr>
          <p:cNvSpPr txBox="1"/>
          <p:nvPr/>
        </p:nvSpPr>
        <p:spPr>
          <a:xfrm>
            <a:off x="229402" y="433231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s-MX" sz="9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INDICADOR</a:t>
            </a:r>
          </a:p>
          <a:p>
            <a:pPr algn="ctr" defTabSz="685783">
              <a:defRPr/>
            </a:pPr>
            <a:endParaRPr lang="es-MX" sz="900" b="1" dirty="0">
              <a:solidFill>
                <a:srgbClr val="FFFFFF"/>
              </a:solidFill>
              <a:latin typeface="Helvetica Light"/>
            </a:endParaRPr>
          </a:p>
          <a:p>
            <a:pPr algn="ctr" defTabSz="685783">
              <a:defRPr/>
            </a:pPr>
            <a:r>
              <a:rPr lang="es-MX" sz="2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es-MX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888" y="1516503"/>
            <a:ext cx="4472386" cy="452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426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4</a:t>
            </a:fld>
            <a:endParaRPr lang="es-MX" dirty="0"/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3"/>
          </p:nvPr>
        </p:nvSpPr>
        <p:spPr>
          <a:xfrm>
            <a:off x="6342692" y="3170791"/>
            <a:ext cx="896435" cy="331787"/>
          </a:xfrm>
        </p:spPr>
        <p:txBody>
          <a:bodyPr/>
          <a:lstStyle/>
          <a:p>
            <a:r>
              <a:rPr lang="es-MX" dirty="0" smtClean="0"/>
              <a:t>2010</a:t>
            </a:r>
            <a:endParaRPr lang="es-MX" dirty="0"/>
          </a:p>
        </p:txBody>
      </p:sp>
      <p:sp>
        <p:nvSpPr>
          <p:cNvPr id="15" name="Marcador de texto 14"/>
          <p:cNvSpPr>
            <a:spLocks noGrp="1"/>
          </p:cNvSpPr>
          <p:nvPr>
            <p:ph type="body" sz="quarter" idx="14"/>
          </p:nvPr>
        </p:nvSpPr>
        <p:spPr>
          <a:xfrm>
            <a:off x="7757830" y="3165768"/>
            <a:ext cx="911086" cy="331787"/>
          </a:xfrm>
        </p:spPr>
        <p:txBody>
          <a:bodyPr/>
          <a:lstStyle/>
          <a:p>
            <a:r>
              <a:rPr lang="es-MX" dirty="0" smtClean="0"/>
              <a:t>2016</a:t>
            </a:r>
            <a:endParaRPr lang="es-MX" dirty="0"/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17" name="Marcador de texto 1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540328"/>
            <a:ext cx="9144001" cy="615142"/>
          </a:xfrm>
        </p:spPr>
        <p:txBody>
          <a:bodyPr/>
          <a:lstStyle/>
          <a:p>
            <a:pPr>
              <a:defRPr/>
            </a:pPr>
            <a:r>
              <a:rPr lang="es-MX" dirty="0">
                <a:sym typeface="Helvetica"/>
              </a:rPr>
              <a:t>Porcentaje de población en situación de pobreza</a:t>
            </a:r>
            <a:endParaRPr lang="pt-BR" kern="0" spc="-62" dirty="0">
              <a:latin typeface="Helvetica"/>
              <a:cs typeface="Helvetica"/>
              <a:sym typeface="Helvetica"/>
            </a:endParaRPr>
          </a:p>
        </p:txBody>
      </p:sp>
      <p:sp>
        <p:nvSpPr>
          <p:cNvPr id="18" name="Marcador de texto 1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47" y="5537601"/>
            <a:ext cx="3406833" cy="3346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98BB4997-1D0D-45B9-BB77-603A996A6C6B}"/>
              </a:ext>
            </a:extLst>
          </p:cNvPr>
          <p:cNvSpPr txBox="1"/>
          <p:nvPr/>
        </p:nvSpPr>
        <p:spPr>
          <a:xfrm>
            <a:off x="243209" y="452866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s-MX" sz="9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INDICADOR</a:t>
            </a:r>
          </a:p>
          <a:p>
            <a:pPr algn="ctr" defTabSz="685783">
              <a:defRPr/>
            </a:pPr>
            <a:endParaRPr lang="es-MX" sz="900" b="1" dirty="0">
              <a:solidFill>
                <a:srgbClr val="FFFFFF"/>
              </a:solidFill>
              <a:latin typeface="Helvetica Light"/>
            </a:endParaRPr>
          </a:p>
          <a:p>
            <a:pPr algn="ctr" defTabSz="685783">
              <a:defRPr/>
            </a:pPr>
            <a:r>
              <a:rPr lang="es-MX" sz="2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endParaRPr lang="es-MX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82" y="2029029"/>
            <a:ext cx="5229136" cy="319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572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5</a:t>
            </a:fld>
            <a:endParaRPr lang="es-MX" dirty="0"/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3"/>
          </p:nvPr>
        </p:nvSpPr>
        <p:spPr>
          <a:xfrm>
            <a:off x="6342692" y="3170791"/>
            <a:ext cx="896435" cy="331787"/>
          </a:xfrm>
        </p:spPr>
        <p:txBody>
          <a:bodyPr/>
          <a:lstStyle/>
          <a:p>
            <a:r>
              <a:rPr lang="es-MX" dirty="0" smtClean="0"/>
              <a:t>2010</a:t>
            </a:r>
            <a:endParaRPr lang="es-MX" dirty="0"/>
          </a:p>
        </p:txBody>
      </p:sp>
      <p:sp>
        <p:nvSpPr>
          <p:cNvPr id="15" name="Marcador de texto 14"/>
          <p:cNvSpPr>
            <a:spLocks noGrp="1"/>
          </p:cNvSpPr>
          <p:nvPr>
            <p:ph type="body" sz="quarter" idx="14"/>
          </p:nvPr>
        </p:nvSpPr>
        <p:spPr>
          <a:xfrm>
            <a:off x="7757830" y="3165768"/>
            <a:ext cx="911086" cy="331787"/>
          </a:xfrm>
        </p:spPr>
        <p:txBody>
          <a:bodyPr/>
          <a:lstStyle/>
          <a:p>
            <a:r>
              <a:rPr lang="es-MX" dirty="0" smtClean="0"/>
              <a:t>2016</a:t>
            </a:r>
            <a:endParaRPr lang="es-MX" dirty="0"/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17" name="Marcador de texto 1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540328"/>
            <a:ext cx="9144001" cy="615142"/>
          </a:xfrm>
        </p:spPr>
        <p:txBody>
          <a:bodyPr/>
          <a:lstStyle/>
          <a:p>
            <a:pPr>
              <a:defRPr/>
            </a:pPr>
            <a:r>
              <a:rPr lang="es-MX" dirty="0">
                <a:sym typeface="Helvetica"/>
              </a:rPr>
              <a:t>Porcentaje de población en situación de pobreza</a:t>
            </a:r>
            <a:endParaRPr lang="pt-BR" kern="0" spc="-62" dirty="0">
              <a:latin typeface="Helvetica"/>
              <a:cs typeface="Helvetica"/>
              <a:sym typeface="Helvetica"/>
            </a:endParaRPr>
          </a:p>
        </p:txBody>
      </p:sp>
      <p:sp>
        <p:nvSpPr>
          <p:cNvPr id="18" name="Marcador de texto 1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8BB4997-1D0D-45B9-BB77-603A996A6C6B}"/>
              </a:ext>
            </a:extLst>
          </p:cNvPr>
          <p:cNvSpPr txBox="1"/>
          <p:nvPr/>
        </p:nvSpPr>
        <p:spPr>
          <a:xfrm>
            <a:off x="243209" y="452866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s-MX" sz="9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INDICADOR</a:t>
            </a:r>
          </a:p>
          <a:p>
            <a:pPr algn="ctr" defTabSz="685783">
              <a:defRPr/>
            </a:pPr>
            <a:endParaRPr lang="es-MX" sz="900" b="1" dirty="0">
              <a:solidFill>
                <a:srgbClr val="FFFFFF"/>
              </a:solidFill>
              <a:latin typeface="Helvetica Light"/>
            </a:endParaRPr>
          </a:p>
          <a:p>
            <a:pPr algn="ctr" defTabSz="685783">
              <a:defRPr/>
            </a:pPr>
            <a:r>
              <a:rPr lang="es-MX" sz="2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endParaRPr lang="es-MX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92" y="1394301"/>
            <a:ext cx="4817565" cy="485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45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62172001-0556-4B0D-8259-B1882DDE0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6</a:t>
            </a:fld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62A7F65-EAE9-4DD5-A993-6D952A9F76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MX" dirty="0" smtClean="0"/>
              <a:t>2010</a:t>
            </a:r>
            <a:endParaRPr lang="es-MX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6FA6115-2C92-49F6-8F03-93CA531992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MX" dirty="0" smtClean="0"/>
              <a:t>2016</a:t>
            </a:r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07C8E89-580A-44C8-A55B-774ABF503FF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ABAD397B-B0D0-4443-8ECD-374A0B9F2B4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10BE7531-8DDA-46DC-AC20-106D3AAE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3864"/>
            <a:ext cx="9144001" cy="928663"/>
          </a:xfrm>
        </p:spPr>
        <p:txBody>
          <a:bodyPr/>
          <a:lstStyle/>
          <a:p>
            <a:pPr lvl="0">
              <a:defRPr/>
            </a:pPr>
            <a:r>
              <a:rPr lang="es-MX" dirty="0"/>
              <a:t>Porcentaje de población con carencia por </a:t>
            </a:r>
            <a:br>
              <a:rPr lang="es-MX" dirty="0"/>
            </a:br>
            <a:r>
              <a:rPr lang="es-MX" dirty="0"/>
              <a:t>acceso a los servicios de salud</a:t>
            </a:r>
            <a:endParaRPr lang="pt-BR" sz="3200" kern="0" spc="-62" dirty="0">
              <a:latin typeface="Helvetica"/>
              <a:cs typeface="Helvetica"/>
              <a:sym typeface="Helvetica"/>
            </a:endParaRP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1EF764FC-D18D-4554-BCF0-9244CC45DEB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3C1BF9A-E7AE-4D8A-80BB-7C9B4F550EC7}"/>
              </a:ext>
            </a:extLst>
          </p:cNvPr>
          <p:cNvSpPr txBox="1"/>
          <p:nvPr/>
        </p:nvSpPr>
        <p:spPr>
          <a:xfrm>
            <a:off x="356327" y="460066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s-MX" sz="9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INDICADOR</a:t>
            </a:r>
          </a:p>
          <a:p>
            <a:pPr algn="ctr" defTabSz="685783">
              <a:defRPr/>
            </a:pPr>
            <a:endParaRPr lang="es-MX" sz="900" b="1" dirty="0">
              <a:solidFill>
                <a:srgbClr val="FFFFFF"/>
              </a:solidFill>
              <a:latin typeface="Helvetica Light"/>
            </a:endParaRPr>
          </a:p>
          <a:p>
            <a:pPr algn="ctr" defTabSz="685783">
              <a:defRPr/>
            </a:pPr>
            <a:r>
              <a:rPr lang="es-MX" sz="2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45</a:t>
            </a:r>
            <a:endParaRPr lang="es-MX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64" y="2027345"/>
            <a:ext cx="5726760" cy="3301916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47" y="5537601"/>
            <a:ext cx="3406833" cy="33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635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62172001-0556-4B0D-8259-B1882DDE0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7</a:t>
            </a:fld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62A7F65-EAE9-4DD5-A993-6D952A9F76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MX" dirty="0" smtClean="0"/>
              <a:t>2010</a:t>
            </a:r>
            <a:endParaRPr lang="es-MX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6FA6115-2C92-49F6-8F03-93CA531992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MX" dirty="0" smtClean="0"/>
              <a:t>2016</a:t>
            </a:r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07C8E89-580A-44C8-A55B-774ABF503FF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ABAD397B-B0D0-4443-8ECD-374A0B9F2B4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10BE7531-8DDA-46DC-AC20-106D3AAE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3864"/>
            <a:ext cx="9144001" cy="928663"/>
          </a:xfrm>
        </p:spPr>
        <p:txBody>
          <a:bodyPr/>
          <a:lstStyle/>
          <a:p>
            <a:pPr lvl="0">
              <a:defRPr/>
            </a:pPr>
            <a:r>
              <a:rPr lang="es-MX" dirty="0"/>
              <a:t>Porcentaje de población con carencia por </a:t>
            </a:r>
            <a:br>
              <a:rPr lang="es-MX" dirty="0"/>
            </a:br>
            <a:r>
              <a:rPr lang="es-MX" dirty="0"/>
              <a:t>acceso a los servicios de salud</a:t>
            </a:r>
            <a:endParaRPr lang="pt-BR" sz="3200" kern="0" spc="-62" dirty="0">
              <a:latin typeface="Helvetica"/>
              <a:cs typeface="Helvetica"/>
              <a:sym typeface="Helvetica"/>
            </a:endParaRP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1EF764FC-D18D-4554-BCF0-9244CC45DEB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3C1BF9A-E7AE-4D8A-80BB-7C9B4F550EC7}"/>
              </a:ext>
            </a:extLst>
          </p:cNvPr>
          <p:cNvSpPr txBox="1"/>
          <p:nvPr/>
        </p:nvSpPr>
        <p:spPr>
          <a:xfrm>
            <a:off x="356327" y="460066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s-MX" sz="9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INDICADOR</a:t>
            </a:r>
          </a:p>
          <a:p>
            <a:pPr algn="ctr" defTabSz="685783">
              <a:defRPr/>
            </a:pPr>
            <a:endParaRPr lang="es-MX" sz="900" b="1" dirty="0">
              <a:solidFill>
                <a:srgbClr val="FFFFFF"/>
              </a:solidFill>
              <a:latin typeface="Helvetica Light"/>
            </a:endParaRPr>
          </a:p>
          <a:p>
            <a:pPr algn="ctr" defTabSz="685783">
              <a:defRPr/>
            </a:pPr>
            <a:r>
              <a:rPr lang="es-MX" sz="2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45</a:t>
            </a:r>
            <a:endParaRPr lang="es-MX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387" y="1523578"/>
            <a:ext cx="4649370" cy="468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189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8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MX" dirty="0" smtClean="0"/>
              <a:t>2010</a:t>
            </a:r>
            <a:endParaRPr lang="ar-LY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MX" dirty="0" smtClean="0"/>
              <a:t>2016</a:t>
            </a:r>
            <a:endParaRPr lang="ar-LY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-1" y="442156"/>
            <a:ext cx="9144001" cy="946069"/>
          </a:xfrm>
        </p:spPr>
        <p:txBody>
          <a:bodyPr/>
          <a:lstStyle/>
          <a:p>
            <a:pPr lvl="0">
              <a:defRPr/>
            </a:pPr>
            <a:r>
              <a:rPr lang="es-ES" dirty="0"/>
              <a:t>Porcentaje de población con carencia social por rezago</a:t>
            </a:r>
            <a:br>
              <a:rPr lang="es-ES" dirty="0"/>
            </a:br>
            <a:r>
              <a:rPr lang="es-ES" dirty="0"/>
              <a:t>educativo</a:t>
            </a:r>
            <a:r>
              <a:rPr lang="pt-BR" kern="0" spc="-62" dirty="0">
                <a:solidFill>
                  <a:srgbClr val="0365C0">
                    <a:hueOff val="273562"/>
                    <a:satOff val="2937"/>
                    <a:lumOff val="-22233"/>
                  </a:srgbClr>
                </a:solidFill>
                <a:latin typeface="Helvetica"/>
                <a:cs typeface="Helvetica"/>
                <a:sym typeface="Helvetica"/>
              </a:rPr>
              <a:t/>
            </a:r>
            <a:br>
              <a:rPr lang="pt-BR" kern="0" spc="-62" dirty="0">
                <a:solidFill>
                  <a:srgbClr val="0365C0">
                    <a:hueOff val="273562"/>
                    <a:satOff val="2937"/>
                    <a:lumOff val="-22233"/>
                  </a:srgbClr>
                </a:solidFill>
                <a:latin typeface="Helvetica"/>
                <a:cs typeface="Helvetica"/>
                <a:sym typeface="Helvetica"/>
              </a:rPr>
            </a:br>
            <a:endParaRPr lang="ar-LY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7303888-4604-4268-88AF-7E6BC4F55864}"/>
              </a:ext>
            </a:extLst>
          </p:cNvPr>
          <p:cNvSpPr txBox="1"/>
          <p:nvPr/>
        </p:nvSpPr>
        <p:spPr>
          <a:xfrm>
            <a:off x="133437" y="545067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s-MX" sz="9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INDICADOR</a:t>
            </a:r>
          </a:p>
          <a:p>
            <a:pPr algn="ctr" defTabSz="685783">
              <a:defRPr/>
            </a:pPr>
            <a:endParaRPr lang="es-MX" sz="900" b="1" dirty="0">
              <a:solidFill>
                <a:srgbClr val="FFFFFF"/>
              </a:solidFill>
              <a:latin typeface="Helvetica Light"/>
            </a:endParaRPr>
          </a:p>
          <a:p>
            <a:pPr algn="ctr" defTabSz="685783">
              <a:defRPr/>
            </a:pPr>
            <a:r>
              <a:rPr lang="es-MX" sz="2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66</a:t>
            </a:r>
            <a:endParaRPr lang="es-MX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47" y="5537601"/>
            <a:ext cx="3406833" cy="33460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42" y="2075608"/>
            <a:ext cx="5677333" cy="316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24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9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MX" dirty="0" smtClean="0"/>
              <a:t>2010</a:t>
            </a:r>
            <a:endParaRPr lang="ar-LY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MX" dirty="0" smtClean="0"/>
              <a:t>2016</a:t>
            </a:r>
            <a:endParaRPr lang="ar-LY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-1" y="442156"/>
            <a:ext cx="9144001" cy="946069"/>
          </a:xfrm>
        </p:spPr>
        <p:txBody>
          <a:bodyPr/>
          <a:lstStyle/>
          <a:p>
            <a:pPr lvl="0">
              <a:defRPr/>
            </a:pPr>
            <a:r>
              <a:rPr lang="es-ES" dirty="0"/>
              <a:t>Porcentaje de población con carencia social por rezago</a:t>
            </a:r>
            <a:br>
              <a:rPr lang="es-ES" dirty="0"/>
            </a:br>
            <a:r>
              <a:rPr lang="es-ES" dirty="0"/>
              <a:t>educativo</a:t>
            </a:r>
            <a:r>
              <a:rPr lang="pt-BR" kern="0" spc="-62" dirty="0">
                <a:solidFill>
                  <a:srgbClr val="0365C0">
                    <a:hueOff val="273562"/>
                    <a:satOff val="2937"/>
                    <a:lumOff val="-22233"/>
                  </a:srgbClr>
                </a:solidFill>
                <a:latin typeface="Helvetica"/>
                <a:cs typeface="Helvetica"/>
                <a:sym typeface="Helvetica"/>
              </a:rPr>
              <a:t/>
            </a:r>
            <a:br>
              <a:rPr lang="pt-BR" kern="0" spc="-62" dirty="0">
                <a:solidFill>
                  <a:srgbClr val="0365C0">
                    <a:hueOff val="273562"/>
                    <a:satOff val="2937"/>
                    <a:lumOff val="-22233"/>
                  </a:srgbClr>
                </a:solidFill>
                <a:latin typeface="Helvetica"/>
                <a:cs typeface="Helvetica"/>
                <a:sym typeface="Helvetica"/>
              </a:rPr>
            </a:br>
            <a:endParaRPr lang="ar-LY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7303888-4604-4268-88AF-7E6BC4F55864}"/>
              </a:ext>
            </a:extLst>
          </p:cNvPr>
          <p:cNvSpPr txBox="1"/>
          <p:nvPr/>
        </p:nvSpPr>
        <p:spPr>
          <a:xfrm>
            <a:off x="133437" y="545067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s-MX" sz="9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INDICADOR</a:t>
            </a:r>
          </a:p>
          <a:p>
            <a:pPr algn="ctr" defTabSz="685783">
              <a:defRPr/>
            </a:pPr>
            <a:endParaRPr lang="es-MX" sz="900" b="1" dirty="0">
              <a:solidFill>
                <a:srgbClr val="FFFFFF"/>
              </a:solidFill>
              <a:latin typeface="Helvetica Light"/>
            </a:endParaRPr>
          </a:p>
          <a:p>
            <a:pPr algn="ctr" defTabSz="685783">
              <a:defRPr/>
            </a:pPr>
            <a:r>
              <a:rPr lang="es-MX" sz="2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66</a:t>
            </a:r>
            <a:endParaRPr lang="es-MX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997" y="1604585"/>
            <a:ext cx="4453542" cy="452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02500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Anaranjad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324</TotalTime>
  <Words>187</Words>
  <Application>Microsoft Office PowerPoint</Application>
  <PresentationFormat>Presentación en pantalla (4:3)</PresentationFormat>
  <Paragraphs>114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Helvetica</vt:lpstr>
      <vt:lpstr>Helvetica Light</vt:lpstr>
      <vt:lpstr>Times New Roman</vt:lpstr>
      <vt:lpstr>Retrospección</vt:lpstr>
      <vt:lpstr>Presentación de PowerPoint</vt:lpstr>
      <vt:lpstr> Porcentaje de población en situación de pobreza extrema</vt:lpstr>
      <vt:lpstr> Porcentaje de población en situación de pobreza extrema</vt:lpstr>
      <vt:lpstr>Porcentaje de población en situación de pobreza</vt:lpstr>
      <vt:lpstr>Porcentaje de población en situación de pobreza</vt:lpstr>
      <vt:lpstr>Porcentaje de población con carencia por  acceso a los servicios de salud</vt:lpstr>
      <vt:lpstr>Porcentaje de población con carencia por  acceso a los servicios de salud</vt:lpstr>
      <vt:lpstr>Porcentaje de población con carencia social por rezago educativo </vt:lpstr>
      <vt:lpstr>Porcentaje de población con carencia social por rezago educativo </vt:lpstr>
      <vt:lpstr>Porcentaje de población con carencia por calidad y espacios de la vivienda </vt:lpstr>
      <vt:lpstr>Porcentaje de población con carencia por calidad y espacios de la vivienda </vt:lpstr>
      <vt:lpstr>Porcentaje de población con carencia por acceso  a los servicios básicos en la vivienda </vt:lpstr>
      <vt:lpstr>Porcentaje de población con carencia por acceso  a los servicios básicos en la vivienda </vt:lpstr>
      <vt:lpstr>Población con acceso a servicios de agua entubada </vt:lpstr>
      <vt:lpstr>Población con acceso a servicios de agua entubada </vt:lpstr>
      <vt:lpstr>Población con acceso a los servicios de alcantarillado y saneamiento básico </vt:lpstr>
      <vt:lpstr>Población con acceso a los servicios de alcantarillado y saneamiento básico </vt:lpstr>
    </vt:vector>
  </TitlesOfParts>
  <Company>CIDE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lnppcide01</dc:creator>
  <cp:lastModifiedBy>lnppcide01</cp:lastModifiedBy>
  <cp:revision>31</cp:revision>
  <dcterms:created xsi:type="dcterms:W3CDTF">2019-02-27T17:24:08Z</dcterms:created>
  <dcterms:modified xsi:type="dcterms:W3CDTF">2019-03-07T20:04:25Z</dcterms:modified>
</cp:coreProperties>
</file>