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62" r:id="rId3"/>
    <p:sldId id="269" r:id="rId4"/>
    <p:sldId id="263" r:id="rId5"/>
    <p:sldId id="270" r:id="rId6"/>
    <p:sldId id="264" r:id="rId7"/>
    <p:sldId id="271" r:id="rId8"/>
    <p:sldId id="265" r:id="rId9"/>
    <p:sldId id="272" r:id="rId10"/>
    <p:sldId id="266" r:id="rId11"/>
    <p:sldId id="273" r:id="rId12"/>
    <p:sldId id="267" r:id="rId13"/>
    <p:sldId id="274" r:id="rId14"/>
    <p:sldId id="268" r:id="rId15"/>
    <p:sldId id="27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08/03/2019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 smtClean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  <a:endParaRPr lang="es-ES" sz="2800" kern="1200" dirty="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2737143" cy="3317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 smtClean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400"/>
            </a:lvl1pPr>
          </a:lstStyle>
          <a:p>
            <a:pPr lvl="0"/>
            <a:r>
              <a:rPr lang="es-ES" dirty="0" smtClean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 anchor="ctr" anchorCtr="1"/>
          <a:lstStyle>
            <a:lvl1pPr algn="ctr">
              <a:defRPr sz="2800"/>
            </a:lvl1pPr>
          </a:lstStyle>
          <a:p>
            <a:pPr lvl="0"/>
            <a:r>
              <a:rPr lang="es-ES" dirty="0" smtClean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2115031" cy="33178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Educación superior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10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2005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2018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6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9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68926"/>
            <a:ext cx="9144001" cy="966652"/>
          </a:xfrm>
        </p:spPr>
        <p:txBody>
          <a:bodyPr/>
          <a:lstStyle/>
          <a:p>
            <a:r>
              <a:rPr lang="es-ES" dirty="0"/>
              <a:t>Proporción de mano de obra con educación media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superior </a:t>
            </a:r>
            <a:r>
              <a:rPr lang="es-ES" dirty="0"/>
              <a:t>y superior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INEGI. Encuesta </a:t>
            </a:r>
            <a:r>
              <a:rPr lang="es-MX" dirty="0" smtClean="0"/>
              <a:t>Nacional de </a:t>
            </a:r>
            <a:r>
              <a:rPr lang="es-MX" dirty="0"/>
              <a:t>Ocupación y </a:t>
            </a:r>
            <a:r>
              <a:rPr lang="es-MX" dirty="0" smtClean="0"/>
              <a:t>Empleo (ENOE)</a:t>
            </a:r>
            <a:endParaRPr lang="ar-LY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8292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64" y="2222503"/>
            <a:ext cx="5407984" cy="306690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11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2005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2018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6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9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68926"/>
            <a:ext cx="9144001" cy="966652"/>
          </a:xfrm>
        </p:spPr>
        <p:txBody>
          <a:bodyPr/>
          <a:lstStyle/>
          <a:p>
            <a:r>
              <a:rPr lang="es-ES" dirty="0"/>
              <a:t>Proporción de mano de obra con educación media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superior </a:t>
            </a:r>
            <a:r>
              <a:rPr lang="es-ES" dirty="0"/>
              <a:t>y superior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INEGI. Encuesta Nacional de Ocupación y Empleo (ENOE)</a:t>
            </a:r>
            <a:endParaRPr lang="ar-LY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48292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90" y="1653462"/>
            <a:ext cx="4482287" cy="452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9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12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1998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18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11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368924"/>
            <a:ext cx="9144001" cy="1042852"/>
          </a:xfrm>
        </p:spPr>
        <p:txBody>
          <a:bodyPr/>
          <a:lstStyle/>
          <a:p>
            <a:r>
              <a:rPr lang="es-ES" dirty="0"/>
              <a:t>Miembros del Sistema Nacional de Investigadores por </a:t>
            </a:r>
            <a:br>
              <a:rPr lang="es-ES" dirty="0"/>
            </a:br>
            <a:r>
              <a:rPr lang="es-ES" dirty="0"/>
              <a:t>cada mil  trabajadores (PEA)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</a:t>
            </a:r>
            <a:r>
              <a:rPr lang="es-MX" dirty="0" err="1" smtClean="0"/>
              <a:t>Conacyt</a:t>
            </a:r>
            <a:r>
              <a:rPr lang="es-MX" dirty="0"/>
              <a:t>, Base de datos SNI, 2004-2014.  </a:t>
            </a:r>
            <a:r>
              <a:rPr lang="es-MX" dirty="0" smtClean="0"/>
              <a:t>INEGI</a:t>
            </a:r>
            <a:r>
              <a:rPr lang="es-MX" dirty="0"/>
              <a:t>, Encuesta Nacional de Ocupación y </a:t>
            </a:r>
            <a:r>
              <a:rPr lang="es-MX" dirty="0" smtClean="0"/>
              <a:t>Empleo (ENOE)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312318" y="52101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86" y="2244436"/>
            <a:ext cx="5290247" cy="310470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13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1998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2016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18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11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368924"/>
            <a:ext cx="9144001" cy="1042852"/>
          </a:xfrm>
        </p:spPr>
        <p:txBody>
          <a:bodyPr/>
          <a:lstStyle/>
          <a:p>
            <a:r>
              <a:rPr lang="es-ES" dirty="0"/>
              <a:t>Miembros del Sistema Nacional de Investigadores por </a:t>
            </a:r>
            <a:br>
              <a:rPr lang="es-ES" dirty="0"/>
            </a:br>
            <a:r>
              <a:rPr lang="es-ES" dirty="0"/>
              <a:t>cada mil  trabajadores (PEA)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</a:t>
            </a:r>
            <a:r>
              <a:rPr lang="es-MX" dirty="0" err="1"/>
              <a:t>Conacyt</a:t>
            </a:r>
            <a:r>
              <a:rPr lang="es-MX" dirty="0"/>
              <a:t>, Base de datos SNI, 2004-2014.  INEGI, Encuesta Nacional de Ocupación y Empleo (ENOE)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312318" y="521018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720" y="1683384"/>
            <a:ext cx="4498385" cy="45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1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2014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24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25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85551"/>
            <a:ext cx="9144001" cy="844732"/>
          </a:xfrm>
        </p:spPr>
        <p:txBody>
          <a:bodyPr/>
          <a:lstStyle/>
          <a:p>
            <a:r>
              <a:rPr lang="es-ES" dirty="0"/>
              <a:t>Razón hombre mujer en el Sistema Nacional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Investigadores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 smtClean="0"/>
              <a:t>Fuente: CONACYT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87380" y="42581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6" y="2078201"/>
            <a:ext cx="5620669" cy="320499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2014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24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25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85551"/>
            <a:ext cx="9144001" cy="844732"/>
          </a:xfrm>
        </p:spPr>
        <p:txBody>
          <a:bodyPr/>
          <a:lstStyle/>
          <a:p>
            <a:r>
              <a:rPr lang="es-ES" dirty="0"/>
              <a:t>Razón hombre mujer en el Sistema Nacional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de </a:t>
            </a:r>
            <a:r>
              <a:rPr lang="es-ES" dirty="0"/>
              <a:t>Investigadores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CONACYT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87380" y="42581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559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72" y="1565540"/>
            <a:ext cx="4583878" cy="460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5874"/>
            <a:ext cx="9144001" cy="592183"/>
          </a:xfrm>
        </p:spPr>
        <p:txBody>
          <a:bodyPr/>
          <a:lstStyle/>
          <a:p>
            <a:r>
              <a:rPr lang="es-ES" dirty="0"/>
              <a:t>Tasa de absorción en educación superior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sz="1200" dirty="0"/>
              <a:t>Fuente: Secretaría de Educación Pública. Subsecretaría de Planeación y Evaluación de Políticas Educativas.</a:t>
            </a:r>
            <a:endParaRPr lang="es-MX" sz="1200" dirty="0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433648" y="33263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2" y="2019993"/>
            <a:ext cx="5315886" cy="31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r>
              <a:rPr lang="es-MX" dirty="0" smtClean="0"/>
              <a:t>2000</a:t>
            </a:r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r>
              <a:rPr lang="es-MX" dirty="0" smtClean="0"/>
              <a:t>2017</a:t>
            </a:r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10</a:t>
            </a:r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05874"/>
            <a:ext cx="9144001" cy="592183"/>
          </a:xfrm>
        </p:spPr>
        <p:txBody>
          <a:bodyPr/>
          <a:lstStyle/>
          <a:p>
            <a:r>
              <a:rPr lang="es-ES" dirty="0"/>
              <a:t>Tasa de absorción en educación superior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es-MX" dirty="0"/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Secretaría de Educación Pública. Subsecretaría de Planeación y Evaluación de Políticas Educativas.</a:t>
            </a:r>
            <a:endParaRPr lang="es-MX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433648" y="33263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53" y="1333355"/>
            <a:ext cx="4710545" cy="476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12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355909"/>
            <a:ext cx="9144001" cy="951412"/>
          </a:xfrm>
        </p:spPr>
        <p:txBody>
          <a:bodyPr/>
          <a:lstStyle/>
          <a:p>
            <a:r>
              <a:rPr lang="es-ES" dirty="0"/>
              <a:t>Cobertura en educación superior modalidad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escolarizada </a:t>
            </a:r>
            <a:r>
              <a:rPr lang="es-ES" dirty="0"/>
              <a:t>y  </a:t>
            </a:r>
            <a:r>
              <a:rPr lang="es-ES" dirty="0" smtClean="0"/>
              <a:t>no </a:t>
            </a:r>
            <a:r>
              <a:rPr lang="es-ES" dirty="0"/>
              <a:t>escolarizada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Secretaría de Educación Pública. Subsecretaría de Planeación y Evaluación de Políticas Educativas.</a:t>
            </a:r>
            <a:endParaRPr lang="ar-LY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87789" y="46228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38" y="2361750"/>
            <a:ext cx="5321195" cy="282972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12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5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355909"/>
            <a:ext cx="9144001" cy="951412"/>
          </a:xfrm>
        </p:spPr>
        <p:txBody>
          <a:bodyPr/>
          <a:lstStyle/>
          <a:p>
            <a:r>
              <a:rPr lang="es-ES" dirty="0"/>
              <a:t>Cobertura en educación superior modalidad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escolarizada </a:t>
            </a:r>
            <a:r>
              <a:rPr lang="es-ES" dirty="0"/>
              <a:t>y  </a:t>
            </a:r>
            <a:r>
              <a:rPr lang="es-ES" dirty="0" smtClean="0"/>
              <a:t>no </a:t>
            </a:r>
            <a:r>
              <a:rPr lang="es-ES" dirty="0"/>
              <a:t>escolarizada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Secretaría de Educación Pública. Subsecretaría de Planeación y Evaluación de Políticas Educativas.</a:t>
            </a:r>
            <a:endParaRPr lang="ar-LY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87789" y="462283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47" y="1549681"/>
            <a:ext cx="4624410" cy="463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19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11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4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76991"/>
            <a:ext cx="9144001" cy="592183"/>
          </a:xfrm>
        </p:spPr>
        <p:txBody>
          <a:bodyPr/>
          <a:lstStyle/>
          <a:p>
            <a:r>
              <a:rPr lang="es-ES" dirty="0"/>
              <a:t>Cobertura en educación superior modalidad escolarizada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>
          <a:xfrm>
            <a:off x="6107229" y="4670636"/>
            <a:ext cx="2737143" cy="331787"/>
          </a:xfrm>
        </p:spPr>
        <p:txBody>
          <a:bodyPr/>
          <a:lstStyle/>
          <a:p>
            <a:r>
              <a:rPr lang="es-MX" dirty="0"/>
              <a:t>Fuente: Secretaría de Educación Pública. Subsecretaría de Planeación y Evaluación de Políticas Educativas.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40375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9" y="2298072"/>
            <a:ext cx="5409854" cy="2817286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1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2000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11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4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476991"/>
            <a:ext cx="9144001" cy="592183"/>
          </a:xfrm>
        </p:spPr>
        <p:txBody>
          <a:bodyPr/>
          <a:lstStyle/>
          <a:p>
            <a:r>
              <a:rPr lang="es-ES" dirty="0"/>
              <a:t>Cobertura en educación superior modalidad escolarizada</a:t>
            </a:r>
            <a:br>
              <a:rPr lang="es-ES" dirty="0"/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Secretaría de Educación Pública. Subsecretaría de Planeación y Evaluación de Políticas Educativas.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40375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78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0" y="1312649"/>
            <a:ext cx="4931981" cy="49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26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8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2008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7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9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86168"/>
            <a:ext cx="9144001" cy="592183"/>
          </a:xfrm>
        </p:spPr>
        <p:txBody>
          <a:bodyPr/>
          <a:lstStyle/>
          <a:p>
            <a:r>
              <a:rPr lang="es-ES"/>
              <a:t>Razón  mujer/hombre en la educación superior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SEP. Sistema Interactivo de Consulta de Estadística Educativa.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3129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93" y="1926406"/>
            <a:ext cx="5183020" cy="306668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9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 smtClean="0"/>
              <a:t>2008</a:t>
            </a:r>
            <a:endParaRPr lang="ar-LY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MX" dirty="0" smtClean="0"/>
              <a:t>2017</a:t>
            </a:r>
            <a:endParaRPr lang="ar-LY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s-MX" dirty="0" smtClean="0"/>
              <a:t>7</a:t>
            </a:r>
            <a:endParaRPr lang="ar-LY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s-MX" dirty="0" smtClean="0"/>
              <a:t>9</a:t>
            </a:r>
            <a:endParaRPr lang="ar-LY" dirty="0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386168"/>
            <a:ext cx="9144001" cy="592183"/>
          </a:xfrm>
        </p:spPr>
        <p:txBody>
          <a:bodyPr/>
          <a:lstStyle/>
          <a:p>
            <a:r>
              <a:rPr lang="es-ES"/>
              <a:t>Razón  mujer/hombre en la educación superior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s-MX" dirty="0"/>
              <a:t>Fuente: SEP. Sistema Interactivo de Consulta de Estadística Educativa.</a:t>
            </a:r>
            <a:endParaRPr lang="ar-LY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229403" y="31292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605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21" y="1316131"/>
            <a:ext cx="4773512" cy="483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7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349</TotalTime>
  <Words>333</Words>
  <Application>Microsoft Office PowerPoint</Application>
  <PresentationFormat>Presentación en pantalla (4:3)</PresentationFormat>
  <Paragraphs>142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Tasa de absorción en educación superior </vt:lpstr>
      <vt:lpstr>Tasa de absorción en educación superior </vt:lpstr>
      <vt:lpstr>Cobertura en educación superior modalidad  escolarizada y  no escolarizada </vt:lpstr>
      <vt:lpstr>Cobertura en educación superior modalidad  escolarizada y  no escolarizada </vt:lpstr>
      <vt:lpstr>Cobertura en educación superior modalidad escolarizada </vt:lpstr>
      <vt:lpstr>Cobertura en educación superior modalidad escolarizada </vt:lpstr>
      <vt:lpstr>Razón  mujer/hombre en la educación superior</vt:lpstr>
      <vt:lpstr>Razón  mujer/hombre en la educación superior</vt:lpstr>
      <vt:lpstr>Proporción de mano de obra con educación media  superior y superior </vt:lpstr>
      <vt:lpstr>Proporción de mano de obra con educación media  superior y superior </vt:lpstr>
      <vt:lpstr>Miembros del Sistema Nacional de Investigadores por  cada mil  trabajadores (PEA) </vt:lpstr>
      <vt:lpstr>Miembros del Sistema Nacional de Investigadores por  cada mil  trabajadores (PEA) </vt:lpstr>
      <vt:lpstr>Razón hombre mujer en el Sistema Nacional  de Investigadores </vt:lpstr>
      <vt:lpstr>Razón hombre mujer en el Sistema Nacional  de Investigadores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lnppcide01</cp:lastModifiedBy>
  <cp:revision>31</cp:revision>
  <dcterms:created xsi:type="dcterms:W3CDTF">2019-02-27T17:24:08Z</dcterms:created>
  <dcterms:modified xsi:type="dcterms:W3CDTF">2019-03-08T17:02:15Z</dcterms:modified>
</cp:coreProperties>
</file>