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s-MX" dirty="0" smtClean="0"/>
              <a:t>Farmacéutico y cuidado</a:t>
            </a:r>
          </a:p>
          <a:p>
            <a:pPr algn="ctr"/>
            <a:r>
              <a:rPr lang="es-MX" dirty="0" smtClean="0"/>
              <a:t>De la salud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62842"/>
          </a:xfrm>
        </p:spPr>
        <p:txBody>
          <a:bodyPr/>
          <a:lstStyle/>
          <a:p>
            <a:r>
              <a:rPr lang="es-ES" sz="2600" dirty="0"/>
              <a:t>Porcentaje de población con carencia por acceso a </a:t>
            </a:r>
            <a:r>
              <a:rPr lang="es-ES" sz="2600" dirty="0" smtClean="0"/>
              <a:t>los</a:t>
            </a:r>
            <a:br>
              <a:rPr lang="es-ES" sz="2600" dirty="0" smtClean="0"/>
            </a:br>
            <a:r>
              <a:rPr lang="es-ES" sz="2600" dirty="0" smtClean="0"/>
              <a:t> </a:t>
            </a:r>
            <a:r>
              <a:rPr lang="es-ES" sz="2600" dirty="0"/>
              <a:t>servicios de salud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73039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/>
              <a:t>Índice</a:t>
            </a:r>
            <a:r>
              <a:rPr lang="en-US" sz="2600" dirty="0"/>
              <a:t> de </a:t>
            </a:r>
            <a:r>
              <a:rPr lang="en-US" sz="2600" dirty="0" err="1"/>
              <a:t>envejecimiento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5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Esperanza de vida al nacer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3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Tasa de ocupación en el comercio - 15 años y más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43792"/>
          </a:xfrm>
        </p:spPr>
        <p:txBody>
          <a:bodyPr/>
          <a:lstStyle/>
          <a:p>
            <a:r>
              <a:rPr lang="es-ES" sz="2600" dirty="0"/>
              <a:t>Participación del PIB del sector industrial respecto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a </a:t>
            </a:r>
            <a:r>
              <a:rPr lang="es-ES" sz="2600" dirty="0"/>
              <a:t>su entidad. (A precios constantes de 2008)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717844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3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394594"/>
          </a:xfrm>
        </p:spPr>
        <p:txBody>
          <a:bodyPr/>
          <a:lstStyle/>
          <a:p>
            <a:r>
              <a:rPr lang="es-ES" sz="2600" dirty="0"/>
              <a:t>Proporción de unidades económicas consideradas como  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MIPYMES </a:t>
            </a:r>
            <a:r>
              <a:rPr lang="es-ES" sz="2600" dirty="0"/>
              <a:t>en el sector industrial con respecto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del </a:t>
            </a:r>
            <a:r>
              <a:rPr lang="es-ES" sz="2600" dirty="0"/>
              <a:t>total de unidades económicas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946273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1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/>
              <a:t>índice</a:t>
            </a:r>
            <a:r>
              <a:rPr lang="en-US" sz="2600" dirty="0"/>
              <a:t> de </a:t>
            </a:r>
            <a:r>
              <a:rPr lang="en-US" sz="2600" dirty="0" err="1"/>
              <a:t>complejidad</a:t>
            </a:r>
            <a:r>
              <a:rPr lang="en-US" sz="2600" dirty="0"/>
              <a:t> </a:t>
            </a:r>
            <a:r>
              <a:rPr lang="en-US" sz="2600" dirty="0" err="1"/>
              <a:t>económica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6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Aportación del PIB secundario al total nacional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588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78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Aportación del PIB terciario al total nacional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593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3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29492"/>
          </a:xfrm>
        </p:spPr>
        <p:txBody>
          <a:bodyPr/>
          <a:lstStyle/>
          <a:p>
            <a:r>
              <a:rPr lang="es-ES" sz="2600" dirty="0"/>
              <a:t>Participación de personal ocupado en el </a:t>
            </a:r>
            <a:r>
              <a:rPr lang="es-ES" sz="2600" dirty="0" err="1"/>
              <a:t>cluster</a:t>
            </a:r>
            <a:r>
              <a:rPr lang="es-ES" sz="2600" dirty="0"/>
              <a:t>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err="1" smtClean="0"/>
              <a:t>biofarmacéutico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6372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46541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Proporción de niños menores de cinco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años </a:t>
            </a:r>
            <a:r>
              <a:rPr lang="es-ES" sz="2600" dirty="0"/>
              <a:t>con insuficiencia ponderal</a:t>
            </a:r>
            <a:endParaRPr lang="pt-BR" sz="26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48014F-B14D-4F1F-ACB2-1E5B274DD976}"/>
              </a:ext>
            </a:extLst>
          </p:cNvPr>
          <p:cNvSpPr txBox="1"/>
          <p:nvPr/>
        </p:nvSpPr>
        <p:spPr>
          <a:xfrm>
            <a:off x="229402" y="72417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48542"/>
          </a:xfrm>
        </p:spPr>
        <p:txBody>
          <a:bodyPr/>
          <a:lstStyle/>
          <a:p>
            <a:r>
              <a:rPr lang="es-ES" sz="2600" dirty="0"/>
              <a:t>Participación de remuneraciones en el </a:t>
            </a:r>
            <a:r>
              <a:rPr lang="es-ES" sz="2600" dirty="0" err="1"/>
              <a:t>cluster</a:t>
            </a:r>
            <a:r>
              <a:rPr lang="es-ES" sz="2600" dirty="0"/>
              <a:t>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err="1" smtClean="0"/>
              <a:t>biofarmacéutico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66372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3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600" dirty="0"/>
              <a:t>Participación de producción en el </a:t>
            </a:r>
            <a:r>
              <a:rPr lang="es-ES" sz="2600" dirty="0" err="1"/>
              <a:t>cluster</a:t>
            </a:r>
            <a:r>
              <a:rPr lang="es-ES" sz="2600" dirty="0"/>
              <a:t> </a:t>
            </a:r>
            <a:r>
              <a:rPr lang="es-ES" sz="2600" dirty="0" err="1"/>
              <a:t>biofarmacéutico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3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388732"/>
          </a:xfrm>
        </p:spPr>
        <p:txBody>
          <a:bodyPr/>
          <a:lstStyle/>
          <a:p>
            <a:pPr>
              <a:defRPr/>
            </a:pPr>
            <a:r>
              <a:rPr lang="es-ES" sz="2600" dirty="0"/>
              <a:t>Proporción de niños de un año de edad con esquema básico completo de vacunación</a:t>
            </a:r>
            <a:endParaRPr lang="pt-BR" sz="26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BB4997-1D0D-45B9-BB77-603A996A6C6B}"/>
              </a:ext>
            </a:extLst>
          </p:cNvPr>
          <p:cNvSpPr txBox="1"/>
          <p:nvPr/>
        </p:nvSpPr>
        <p:spPr>
          <a:xfrm>
            <a:off x="243208" y="693935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7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172001-0556-4B0D-8259-B1882DDE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A7F65-EAE9-4DD5-A993-6D952A9F7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A6115-2C92-49F6-8F03-93CA53199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C8E89-580A-44C8-A55B-774ABF503F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AD397B-B0D0-4443-8ECD-374A0B9F2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BE7531-8DDA-46DC-AC20-106D3AA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28663"/>
          </a:xfrm>
        </p:spPr>
        <p:txBody>
          <a:bodyPr/>
          <a:lstStyle/>
          <a:p>
            <a:pPr lvl="0">
              <a:defRPr/>
            </a:pPr>
            <a:r>
              <a:rPr lang="en-US" sz="2600" dirty="0" err="1"/>
              <a:t>Tasa</a:t>
            </a:r>
            <a:r>
              <a:rPr lang="en-US" sz="2600" dirty="0"/>
              <a:t> de </a:t>
            </a:r>
            <a:r>
              <a:rPr lang="en-US" sz="2600" dirty="0" err="1"/>
              <a:t>mortalidad</a:t>
            </a:r>
            <a:r>
              <a:rPr lang="en-US" sz="2600" dirty="0"/>
              <a:t> </a:t>
            </a:r>
            <a:r>
              <a:rPr lang="en-US" sz="2600" dirty="0" err="1"/>
              <a:t>por</a:t>
            </a:r>
            <a:r>
              <a:rPr lang="en-US" sz="2600" dirty="0"/>
              <a:t> VIH/SIDA (</a:t>
            </a:r>
            <a:r>
              <a:rPr lang="en-US" sz="2600" dirty="0" err="1"/>
              <a:t>por</a:t>
            </a:r>
            <a:r>
              <a:rPr lang="en-US" sz="2600" dirty="0"/>
              <a:t>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cada</a:t>
            </a:r>
            <a:r>
              <a:rPr lang="en-US" sz="2600" dirty="0" smtClean="0"/>
              <a:t> </a:t>
            </a:r>
            <a:r>
              <a:rPr lang="en-US" sz="2600" dirty="0"/>
              <a:t>100 mil </a:t>
            </a:r>
            <a:r>
              <a:rPr lang="en-US" sz="2600" dirty="0" err="1"/>
              <a:t>habitantes</a:t>
            </a:r>
            <a:r>
              <a:rPr lang="en-US" sz="2600" dirty="0"/>
              <a:t>)</a:t>
            </a:r>
            <a:endParaRPr lang="pt-BR" sz="26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EF764FC-D18D-4554-BCF0-9244CC45D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C1BF9A-E7AE-4D8A-80BB-7C9B4F550EC7}"/>
              </a:ext>
            </a:extLst>
          </p:cNvPr>
          <p:cNvSpPr txBox="1"/>
          <p:nvPr/>
        </p:nvSpPr>
        <p:spPr>
          <a:xfrm>
            <a:off x="356326" y="68451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3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67592"/>
          </a:xfrm>
        </p:spPr>
        <p:txBody>
          <a:bodyPr/>
          <a:lstStyle/>
          <a:p>
            <a:pPr lvl="0">
              <a:defRPr/>
            </a:pPr>
            <a:r>
              <a:rPr lang="en-US" sz="2600" dirty="0" err="1"/>
              <a:t>Mortalidad</a:t>
            </a:r>
            <a:r>
              <a:rPr lang="en-US" sz="2600" dirty="0"/>
              <a:t> </a:t>
            </a:r>
            <a:r>
              <a:rPr lang="en-US" sz="2600" dirty="0" err="1"/>
              <a:t>por</a:t>
            </a:r>
            <a:r>
              <a:rPr lang="en-US" sz="2600" dirty="0"/>
              <a:t> diabetes mellitus </a:t>
            </a:r>
            <a:r>
              <a:rPr lang="en-US" sz="2600" dirty="0" err="1"/>
              <a:t>por</a:t>
            </a:r>
            <a:r>
              <a:rPr lang="en-US" sz="2600" dirty="0"/>
              <a:t>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cada</a:t>
            </a:r>
            <a:r>
              <a:rPr lang="en-US" sz="2600" dirty="0" smtClean="0"/>
              <a:t> </a:t>
            </a:r>
            <a:r>
              <a:rPr lang="en-US" sz="2600" dirty="0"/>
              <a:t>100 000 </a:t>
            </a:r>
            <a:r>
              <a:rPr lang="en-US" sz="2600" dirty="0" err="1"/>
              <a:t>habitantes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67592"/>
          </a:xfrm>
        </p:spPr>
        <p:txBody>
          <a:bodyPr/>
          <a:lstStyle/>
          <a:p>
            <a:pPr lvl="0">
              <a:defRPr/>
            </a:pPr>
            <a:r>
              <a:rPr lang="en-US" sz="2600" dirty="0" err="1"/>
              <a:t>Necesidad</a:t>
            </a:r>
            <a:r>
              <a:rPr lang="en-US" sz="2600" dirty="0"/>
              <a:t> </a:t>
            </a:r>
            <a:r>
              <a:rPr lang="en-US" sz="2600" dirty="0" err="1"/>
              <a:t>insatisfecha</a:t>
            </a:r>
            <a:r>
              <a:rPr lang="en-US" sz="2600" dirty="0"/>
              <a:t> de </a:t>
            </a:r>
            <a:r>
              <a:rPr lang="en-US" sz="2600" dirty="0" err="1"/>
              <a:t>métodos</a:t>
            </a:r>
            <a:r>
              <a:rPr lang="en-US" sz="2600" dirty="0"/>
              <a:t> </a:t>
            </a:r>
            <a:r>
              <a:rPr lang="en-US" sz="2600" dirty="0" err="1"/>
              <a:t>anticonceptivos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68277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39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8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480603"/>
            <a:ext cx="9144001" cy="867592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Prevalencia de uso de anticonceptivos en mujeres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unidas </a:t>
            </a:r>
            <a:r>
              <a:rPr lang="es-ES" sz="2600" dirty="0"/>
              <a:t>en edad fértil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6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96192"/>
          </a:xfrm>
        </p:spPr>
        <p:txBody>
          <a:bodyPr/>
          <a:lstStyle/>
          <a:p>
            <a:r>
              <a:rPr lang="es-ES" sz="2600" dirty="0"/>
              <a:t>Prevalencia de uso de métodos anticonceptivos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modernos </a:t>
            </a:r>
            <a:r>
              <a:rPr lang="es-ES" sz="2600" dirty="0"/>
              <a:t>en mujeres en edad fértil unidas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79707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4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39042"/>
          </a:xfrm>
        </p:spPr>
        <p:txBody>
          <a:bodyPr/>
          <a:lstStyle/>
          <a:p>
            <a:r>
              <a:rPr lang="es-ES" sz="2600" dirty="0"/>
              <a:t>Participación masculina en la prevalencia anticonceptiva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de </a:t>
            </a:r>
            <a:r>
              <a:rPr lang="es-ES" sz="2600" dirty="0"/>
              <a:t>mujeres en edad fértil unidas</a:t>
            </a: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79707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7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202</Words>
  <Application>Microsoft Office PowerPoint</Application>
  <PresentationFormat>Presentación en pantalla (4:3)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Helvetica Light</vt:lpstr>
      <vt:lpstr>Times New Roman</vt:lpstr>
      <vt:lpstr>Retrospección</vt:lpstr>
      <vt:lpstr>Presentación de PowerPoint</vt:lpstr>
      <vt:lpstr>Proporción de niños menores de cinco  años con insuficiencia ponderal</vt:lpstr>
      <vt:lpstr>Proporción de niños de un año de edad con esquema básico completo de vacunación</vt:lpstr>
      <vt:lpstr>Tasa de mortalidad por VIH/SIDA (por  cada 100 mil habitantes)</vt:lpstr>
      <vt:lpstr>Mortalidad por diabetes mellitus por  cada 100 000 habitantes</vt:lpstr>
      <vt:lpstr>Necesidad insatisfecha de métodos anticonceptivos</vt:lpstr>
      <vt:lpstr>Prevalencia de uso de anticonceptivos en mujeres  unidas en edad fértil</vt:lpstr>
      <vt:lpstr>Prevalencia de uso de métodos anticonceptivos  modernos en mujeres en edad fértil unidas</vt:lpstr>
      <vt:lpstr>Participación masculina en la prevalencia anticonceptiva  de mujeres en edad fértil unidas</vt:lpstr>
      <vt:lpstr>Porcentaje de población con carencia por acceso a los  servicios de salud</vt:lpstr>
      <vt:lpstr>Índice de envejecimiento</vt:lpstr>
      <vt:lpstr>Esperanza de vida al nacer</vt:lpstr>
      <vt:lpstr>Tasa de ocupación en el comercio - 15 años y más</vt:lpstr>
      <vt:lpstr>Participación del PIB del sector industrial respecto  a su entidad. (A precios constantes de 2008)</vt:lpstr>
      <vt:lpstr>Proporción de unidades económicas consideradas como   MIPYMES en el sector industrial con respecto  del total de unidades económicas</vt:lpstr>
      <vt:lpstr>índice de complejidad económica</vt:lpstr>
      <vt:lpstr>Aportación del PIB secundario al total nacional</vt:lpstr>
      <vt:lpstr>Aportación del PIB terciario al total nacional</vt:lpstr>
      <vt:lpstr>Participación de personal ocupado en el cluster  biofarmacéutico</vt:lpstr>
      <vt:lpstr>Participación de remuneraciones en el cluster  biofarmacéutico</vt:lpstr>
      <vt:lpstr>Participación de producción en el cluster biofarmacéutico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Adrian Vargas Lopez</cp:lastModifiedBy>
  <cp:revision>31</cp:revision>
  <dcterms:created xsi:type="dcterms:W3CDTF">2019-02-27T17:24:08Z</dcterms:created>
  <dcterms:modified xsi:type="dcterms:W3CDTF">2019-03-06T21:09:34Z</dcterms:modified>
</cp:coreProperties>
</file>