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62" r:id="rId3"/>
    <p:sldId id="266" r:id="rId4"/>
    <p:sldId id="263" r:id="rId5"/>
    <p:sldId id="267" r:id="rId6"/>
    <p:sldId id="264" r:id="rId7"/>
    <p:sldId id="265" r:id="rId8"/>
    <p:sldId id="268" r:id="rId9"/>
    <p:sldId id="269" r:id="rId10"/>
    <p:sldId id="270" r:id="rId11"/>
    <p:sldId id="271" r:id="rId1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ADC8"/>
    <a:srgbClr val="0C9EC7"/>
    <a:srgbClr val="DD9938"/>
    <a:srgbClr val="F58134"/>
    <a:srgbClr val="7F7F7F"/>
    <a:srgbClr val="02B6CE"/>
    <a:srgbClr val="017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50575-FDDC-4F1C-9C2E-5E0E6CA2CB15}" type="datetimeFigureOut">
              <a:rPr lang="es-MX" smtClean="0"/>
              <a:t>07/03/19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37101-F3B6-4617-A623-E78806F4D45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545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F58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6336791"/>
            <a:ext cx="9141619" cy="64008"/>
          </a:xfrm>
          <a:prstGeom prst="rect">
            <a:avLst/>
          </a:prstGeom>
          <a:solidFill>
            <a:srgbClr val="57A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ctr">
              <a:buNone/>
              <a:defRPr sz="32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dirty="0" smtClean="0"/>
              <a:t>Haga clic para editar el estilo de subtítulo del patrón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02850" y="6446837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‹Nr.›</a:t>
            </a:fld>
            <a:endParaRPr lang="es-MX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66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  <a:prstGeom prst="rect">
            <a:avLst/>
          </a:prstGeo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305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4854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805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9481" y="6492875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‹Nr.›</a:t>
            </a:fld>
            <a:endParaRPr lang="es-MX" dirty="0"/>
          </a:p>
        </p:txBody>
      </p:sp>
      <p:grpSp>
        <p:nvGrpSpPr>
          <p:cNvPr id="5" name="Grupo 4"/>
          <p:cNvGrpSpPr/>
          <p:nvPr userDrawn="1"/>
        </p:nvGrpSpPr>
        <p:grpSpPr>
          <a:xfrm>
            <a:off x="6084169" y="2344087"/>
            <a:ext cx="2805577" cy="1985472"/>
            <a:chOff x="6197864" y="2699214"/>
            <a:chExt cx="2805577" cy="1985472"/>
          </a:xfrm>
        </p:grpSpPr>
        <p:grpSp>
          <p:nvGrpSpPr>
            <p:cNvPr id="7" name="Grupo 6"/>
            <p:cNvGrpSpPr/>
            <p:nvPr/>
          </p:nvGrpSpPr>
          <p:grpSpPr>
            <a:xfrm>
              <a:off x="6197864" y="2699214"/>
              <a:ext cx="2805577" cy="1305382"/>
              <a:chOff x="5657537" y="2764913"/>
              <a:chExt cx="2805577" cy="1305382"/>
            </a:xfrm>
          </p:grpSpPr>
          <p:sp>
            <p:nvSpPr>
              <p:cNvPr id="20" name="Rectángulo redondeado 19"/>
              <p:cNvSpPr/>
              <p:nvPr/>
            </p:nvSpPr>
            <p:spPr>
              <a:xfrm>
                <a:off x="7191267" y="3475674"/>
                <a:ext cx="1271847" cy="594621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35962"/>
                  <a:alphaOff val="0"/>
                </a:schemeClr>
              </a:effectRef>
              <a:fontRef idx="minor">
                <a:schemeClr val="lt1"/>
              </a:fontRef>
            </p:style>
          </p:sp>
          <p:grpSp>
            <p:nvGrpSpPr>
              <p:cNvPr id="14" name="Grupo 13"/>
              <p:cNvGrpSpPr/>
              <p:nvPr/>
            </p:nvGrpSpPr>
            <p:grpSpPr>
              <a:xfrm>
                <a:off x="5657537" y="2764913"/>
                <a:ext cx="2805577" cy="593460"/>
                <a:chOff x="2738" y="201538"/>
                <a:chExt cx="2805577" cy="593460"/>
              </a:xfrm>
            </p:grpSpPr>
            <p:sp>
              <p:nvSpPr>
                <p:cNvPr id="18" name="Rectángulo redondeado 17"/>
                <p:cNvSpPr/>
                <p:nvPr/>
              </p:nvSpPr>
              <p:spPr>
                <a:xfrm>
                  <a:off x="2738" y="201538"/>
                  <a:ext cx="2805577" cy="593460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3">
                    <a:shade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9" name="CuadroTexto 18"/>
                <p:cNvSpPr txBox="1"/>
                <p:nvPr/>
              </p:nvSpPr>
              <p:spPr>
                <a:xfrm>
                  <a:off x="20120" y="218920"/>
                  <a:ext cx="2770813" cy="55869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2865" tIns="41910" rIns="62865" bIns="41910" numCol="1" spcCol="1270" anchor="ctr" anchorCtr="0">
                  <a:noAutofit/>
                </a:bodyPr>
                <a:lstStyle/>
                <a:p>
                  <a:pPr lvl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s-ES" sz="2800" kern="1200" dirty="0" smtClean="0">
                      <a:solidFill>
                        <a:schemeClr val="bg1">
                          <a:lumMod val="95000"/>
                        </a:schemeClr>
                      </a:solidFill>
                    </a:rPr>
                    <a:t>Lugar nacional</a:t>
                  </a:r>
                  <a:endParaRPr lang="es-ES" sz="2800" kern="1200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p:grpSp>
          <p:sp>
            <p:nvSpPr>
              <p:cNvPr id="16" name="Rectángulo redondeado 15"/>
              <p:cNvSpPr/>
              <p:nvPr/>
            </p:nvSpPr>
            <p:spPr>
              <a:xfrm>
                <a:off x="5674919" y="3471018"/>
                <a:ext cx="1429854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8" name="Grupo 7"/>
            <p:cNvGrpSpPr/>
            <p:nvPr/>
          </p:nvGrpSpPr>
          <p:grpSpPr>
            <a:xfrm>
              <a:off x="6215246" y="4090065"/>
              <a:ext cx="2770813" cy="594621"/>
              <a:chOff x="6215246" y="4090065"/>
              <a:chExt cx="2770813" cy="594621"/>
            </a:xfrm>
          </p:grpSpPr>
          <p:sp>
            <p:nvSpPr>
              <p:cNvPr id="9" name="Rectángulo redondeado 8"/>
              <p:cNvSpPr/>
              <p:nvPr/>
            </p:nvSpPr>
            <p:spPr>
              <a:xfrm>
                <a:off x="7727991" y="4090065"/>
                <a:ext cx="1258068" cy="594621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35962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Rectángulo redondeado 10"/>
              <p:cNvSpPr/>
              <p:nvPr/>
            </p:nvSpPr>
            <p:spPr>
              <a:xfrm>
                <a:off x="6215246" y="4091226"/>
                <a:ext cx="1449089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</p:grpSp>
      <p:sp>
        <p:nvSpPr>
          <p:cNvPr id="24" name="Marcador de texto 23"/>
          <p:cNvSpPr>
            <a:spLocks noGrp="1"/>
          </p:cNvSpPr>
          <p:nvPr>
            <p:ph type="body" sz="quarter" idx="13" hasCustomPrompt="1"/>
          </p:nvPr>
        </p:nvSpPr>
        <p:spPr>
          <a:xfrm>
            <a:off x="6340112" y="3172072"/>
            <a:ext cx="971966" cy="33178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es-ES" dirty="0" smtClean="0"/>
              <a:t>Año</a:t>
            </a:r>
          </a:p>
        </p:txBody>
      </p:sp>
      <p:sp>
        <p:nvSpPr>
          <p:cNvPr id="25" name="Marcador de texto 23"/>
          <p:cNvSpPr>
            <a:spLocks noGrp="1"/>
          </p:cNvSpPr>
          <p:nvPr>
            <p:ph type="body" sz="quarter" idx="14" hasCustomPrompt="1"/>
          </p:nvPr>
        </p:nvSpPr>
        <p:spPr>
          <a:xfrm>
            <a:off x="7769966" y="3170349"/>
            <a:ext cx="910623" cy="33178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es-ES" dirty="0" smtClean="0"/>
              <a:t>Año</a:t>
            </a:r>
          </a:p>
        </p:txBody>
      </p:sp>
      <p:sp>
        <p:nvSpPr>
          <p:cNvPr id="26" name="Marcador de texto 23"/>
          <p:cNvSpPr>
            <a:spLocks noGrp="1"/>
          </p:cNvSpPr>
          <p:nvPr>
            <p:ph type="body" sz="quarter" idx="15" hasCustomPrompt="1"/>
          </p:nvPr>
        </p:nvSpPr>
        <p:spPr>
          <a:xfrm>
            <a:off x="6402139" y="3866354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s-ES" dirty="0" smtClean="0"/>
              <a:t>No.</a:t>
            </a:r>
          </a:p>
        </p:txBody>
      </p:sp>
      <p:sp>
        <p:nvSpPr>
          <p:cNvPr id="27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7817278" y="3866354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s-ES" dirty="0" smtClean="0"/>
              <a:t>No.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-1" y="618308"/>
            <a:ext cx="9144001" cy="592183"/>
          </a:xfrm>
          <a:prstGeom prst="rect">
            <a:avLst/>
          </a:prstGeom>
          <a:solidFill>
            <a:srgbClr val="7F7F7F">
              <a:alpha val="69804"/>
            </a:srgbClr>
          </a:solidFill>
        </p:spPr>
        <p:txBody>
          <a:bodyPr/>
          <a:lstStyle>
            <a:lvl1pPr algn="r">
              <a:lnSpc>
                <a:spcPct val="10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 smtClean="0"/>
              <a:t>Nombre del indicador</a:t>
            </a:r>
            <a:endParaRPr lang="en-US" dirty="0"/>
          </a:p>
        </p:txBody>
      </p:sp>
      <p:sp>
        <p:nvSpPr>
          <p:cNvPr id="21" name="Marcador de texto 23"/>
          <p:cNvSpPr>
            <a:spLocks noGrp="1"/>
          </p:cNvSpPr>
          <p:nvPr>
            <p:ph type="body" sz="quarter" idx="17" hasCustomPrompt="1"/>
          </p:nvPr>
        </p:nvSpPr>
        <p:spPr>
          <a:xfrm>
            <a:off x="6135221" y="4661306"/>
            <a:ext cx="1510019" cy="3317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Fuente:</a:t>
            </a:r>
          </a:p>
        </p:txBody>
      </p:sp>
    </p:spTree>
    <p:extLst>
      <p:ext uri="{BB962C8B-B14F-4D97-AF65-F5344CB8AC3E}">
        <p14:creationId xmlns:p14="http://schemas.microsoft.com/office/powerpoint/2010/main" val="355230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618308"/>
            <a:ext cx="9144001" cy="592183"/>
          </a:xfrm>
          <a:prstGeom prst="rect">
            <a:avLst/>
          </a:prstGeom>
          <a:solidFill>
            <a:srgbClr val="7F7F7F">
              <a:alpha val="69804"/>
            </a:srgbClr>
          </a:solidFill>
        </p:spPr>
        <p:txBody>
          <a:bodyPr/>
          <a:lstStyle>
            <a:lvl1pPr algn="r">
              <a:lnSpc>
                <a:spcPct val="10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 smtClean="0"/>
              <a:t>Nombre del indicador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1243" y="6492875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‹Nr.›</a:t>
            </a:fld>
            <a:endParaRPr lang="es-MX" dirty="0"/>
          </a:p>
        </p:txBody>
      </p:sp>
      <p:grpSp>
        <p:nvGrpSpPr>
          <p:cNvPr id="21" name="Grupo 20"/>
          <p:cNvGrpSpPr/>
          <p:nvPr userDrawn="1"/>
        </p:nvGrpSpPr>
        <p:grpSpPr>
          <a:xfrm>
            <a:off x="6173365" y="1785335"/>
            <a:ext cx="2076887" cy="2505561"/>
            <a:chOff x="6197864" y="2179125"/>
            <a:chExt cx="1466471" cy="2505561"/>
          </a:xfrm>
        </p:grpSpPr>
        <p:grpSp>
          <p:nvGrpSpPr>
            <p:cNvPr id="22" name="Grupo 21"/>
            <p:cNvGrpSpPr/>
            <p:nvPr/>
          </p:nvGrpSpPr>
          <p:grpSpPr>
            <a:xfrm>
              <a:off x="6197864" y="2179125"/>
              <a:ext cx="1466471" cy="1819654"/>
              <a:chOff x="5657537" y="2244824"/>
              <a:chExt cx="1466471" cy="1819654"/>
            </a:xfrm>
          </p:grpSpPr>
          <p:grpSp>
            <p:nvGrpSpPr>
              <p:cNvPr id="30" name="Grupo 29"/>
              <p:cNvGrpSpPr/>
              <p:nvPr/>
            </p:nvGrpSpPr>
            <p:grpSpPr>
              <a:xfrm>
                <a:off x="5657537" y="2244824"/>
                <a:ext cx="1466471" cy="1113549"/>
                <a:chOff x="2738" y="-318551"/>
                <a:chExt cx="1466471" cy="1113549"/>
              </a:xfrm>
            </p:grpSpPr>
            <p:sp>
              <p:nvSpPr>
                <p:cNvPr id="34" name="Rectángulo redondeado 33"/>
                <p:cNvSpPr/>
                <p:nvPr/>
              </p:nvSpPr>
              <p:spPr>
                <a:xfrm>
                  <a:off x="2738" y="-301169"/>
                  <a:ext cx="1466471" cy="109616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3">
                    <a:shade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5" name="CuadroTexto 34"/>
                <p:cNvSpPr txBox="1"/>
                <p:nvPr/>
              </p:nvSpPr>
              <p:spPr>
                <a:xfrm>
                  <a:off x="20120" y="-318551"/>
                  <a:ext cx="1429853" cy="1096167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2865" tIns="41910" rIns="62865" bIns="41910" numCol="1" spcCol="1270" anchor="ctr" anchorCtr="0">
                  <a:noAutofit/>
                </a:bodyPr>
                <a:lstStyle/>
                <a:p>
                  <a:pPr lvl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s-ES" sz="2800" kern="1200" dirty="0">
                      <a:solidFill>
                        <a:schemeClr val="bg1">
                          <a:lumMod val="95000"/>
                        </a:schemeClr>
                      </a:solidFill>
                    </a:rPr>
                    <a:t>Lugar nacional</a:t>
                  </a:r>
                </a:p>
              </p:txBody>
            </p:sp>
          </p:grpSp>
          <p:sp>
            <p:nvSpPr>
              <p:cNvPr id="32" name="Rectángulo redondeado 31"/>
              <p:cNvSpPr/>
              <p:nvPr/>
            </p:nvSpPr>
            <p:spPr>
              <a:xfrm>
                <a:off x="5674919" y="3471018"/>
                <a:ext cx="1429854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28" name="Rectángulo redondeado 27"/>
            <p:cNvSpPr/>
            <p:nvPr/>
          </p:nvSpPr>
          <p:spPr>
            <a:xfrm>
              <a:off x="6215246" y="4091226"/>
              <a:ext cx="1449089" cy="593460"/>
            </a:xfrm>
            <a:prstGeom prst="roundRect">
              <a:avLst>
                <a:gd name="adj" fmla="val 1667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5" name="Marcador de texto 23"/>
          <p:cNvSpPr>
            <a:spLocks noGrp="1"/>
          </p:cNvSpPr>
          <p:nvPr>
            <p:ph type="body" sz="quarter" idx="14" hasCustomPrompt="1"/>
          </p:nvPr>
        </p:nvSpPr>
        <p:spPr>
          <a:xfrm>
            <a:off x="6796155" y="3142365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es-ES" dirty="0" smtClean="0"/>
              <a:t>Año</a:t>
            </a:r>
          </a:p>
        </p:txBody>
      </p:sp>
      <p:sp>
        <p:nvSpPr>
          <p:cNvPr id="27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6796156" y="3828272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s-ES" dirty="0" smtClean="0"/>
              <a:t>No.</a:t>
            </a:r>
          </a:p>
        </p:txBody>
      </p:sp>
      <p:sp>
        <p:nvSpPr>
          <p:cNvPr id="13" name="Marcador de texto 23"/>
          <p:cNvSpPr>
            <a:spLocks noGrp="1"/>
          </p:cNvSpPr>
          <p:nvPr>
            <p:ph type="body" sz="quarter" idx="17" hasCustomPrompt="1"/>
          </p:nvPr>
        </p:nvSpPr>
        <p:spPr>
          <a:xfrm>
            <a:off x="6135221" y="4661306"/>
            <a:ext cx="1510019" cy="3317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Fuente:</a:t>
            </a:r>
          </a:p>
        </p:txBody>
      </p:sp>
    </p:spTree>
    <p:extLst>
      <p:ext uri="{BB962C8B-B14F-4D97-AF65-F5344CB8AC3E}">
        <p14:creationId xmlns:p14="http://schemas.microsoft.com/office/powerpoint/2010/main" val="35645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‹Nr.›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22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035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430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375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891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AA46E2-674C-4D04-9B27-2B09E09AFC44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95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wmf"/><Relationship Id="rId15" Type="http://schemas.openxmlformats.org/officeDocument/2006/relationships/image" Target="../media/image2.jpeg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5266"/>
            <a:ext cx="6054681" cy="3844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6"/>
          <p:cNvSpPr/>
          <p:nvPr userDrawn="1"/>
        </p:nvSpPr>
        <p:spPr>
          <a:xfrm>
            <a:off x="578909" y="6465264"/>
            <a:ext cx="920377" cy="384498"/>
          </a:xfrm>
          <a:prstGeom prst="rect">
            <a:avLst/>
          </a:prstGeom>
          <a:solidFill>
            <a:srgbClr val="57ADC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00221"/>
            <a:ext cx="6054681" cy="65999"/>
          </a:xfrm>
          <a:prstGeom prst="rect">
            <a:avLst/>
          </a:prstGeom>
          <a:solidFill>
            <a:srgbClr val="57A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8909" y="6541546"/>
            <a:ext cx="984019" cy="2711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fld id="{59AA46E2-674C-4D04-9B27-2B09E09AFC44}" type="slidenum">
              <a:rPr lang="es-MX" smtClean="0"/>
              <a:pPr/>
              <a:t>‹Nr.›</a:t>
            </a:fld>
            <a:endParaRPr lang="es-MX" dirty="0"/>
          </a:p>
        </p:txBody>
      </p:sp>
      <p:grpSp>
        <p:nvGrpSpPr>
          <p:cNvPr id="12" name="Grupo 11"/>
          <p:cNvGrpSpPr/>
          <p:nvPr userDrawn="1"/>
        </p:nvGrpSpPr>
        <p:grpSpPr>
          <a:xfrm>
            <a:off x="7813347" y="6107436"/>
            <a:ext cx="1113869" cy="661041"/>
            <a:chOff x="4183500" y="3848792"/>
            <a:chExt cx="3613838" cy="2144683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6051666" y="3848792"/>
              <a:ext cx="0" cy="21446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Imagen 13"/>
            <p:cNvPicPr/>
            <p:nvPr/>
          </p:nvPicPr>
          <p:blipFill>
            <a:blip r:embed="rId1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758" y="4028804"/>
              <a:ext cx="1420580" cy="17846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32"/>
            <a:stretch/>
          </p:blipFill>
          <p:spPr>
            <a:xfrm>
              <a:off x="4183500" y="4101815"/>
              <a:ext cx="1543079" cy="1711646"/>
            </a:xfrm>
            <a:prstGeom prst="rect">
              <a:avLst/>
            </a:prstGeom>
          </p:spPr>
        </p:pic>
      </p:grpSp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957" y="6063246"/>
            <a:ext cx="820578" cy="74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3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38042" y="4538748"/>
            <a:ext cx="5492635" cy="1143000"/>
          </a:xfrm>
        </p:spPr>
        <p:txBody>
          <a:bodyPr anchor="ctr">
            <a:normAutofit fontScale="92500" lnSpcReduction="20000"/>
          </a:bodyPr>
          <a:lstStyle/>
          <a:p>
            <a:pPr algn="ctr"/>
            <a:r>
              <a:rPr lang="es-MX" dirty="0" smtClean="0"/>
              <a:t>mANUFACTURA DE COMPONENTES ELECTRÓNICOS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371" y="645876"/>
            <a:ext cx="3555530" cy="3247199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7204693" y="109334"/>
            <a:ext cx="1764740" cy="1073084"/>
            <a:chOff x="4270302" y="3848792"/>
            <a:chExt cx="3527036" cy="2144683"/>
          </a:xfrm>
        </p:grpSpPr>
        <p:cxnSp>
          <p:nvCxnSpPr>
            <p:cNvPr id="6" name="Conector recto 5"/>
            <p:cNvCxnSpPr/>
            <p:nvPr/>
          </p:nvCxnSpPr>
          <p:spPr>
            <a:xfrm>
              <a:off x="6051666" y="3848792"/>
              <a:ext cx="0" cy="214468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Imagen 6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758" y="4028804"/>
              <a:ext cx="1420580" cy="17846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0302" y="4028804"/>
              <a:ext cx="1320398" cy="1784657"/>
            </a:xfrm>
            <a:prstGeom prst="rect">
              <a:avLst/>
            </a:prstGeom>
          </p:spPr>
        </p:pic>
      </p:grp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776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10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0" dirty="0"/>
              <a:t>índice de complejidad económica</a:t>
            </a:r>
            <a:endParaRPr lang="es-ES_tradnl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07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11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0"/>
              <a:t>índice de complejidad económica</a:t>
            </a:r>
            <a:endParaRPr lang="es-ES_tradnl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244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2</a:t>
            </a:fld>
            <a:endParaRPr lang="es-MX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/>
          </p:nvPr>
        </p:nvSpPr>
        <p:spPr>
          <a:xfrm>
            <a:off x="6342692" y="3170791"/>
            <a:ext cx="896435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4"/>
          </p:nvPr>
        </p:nvSpPr>
        <p:spPr>
          <a:xfrm>
            <a:off x="7757830" y="3165768"/>
            <a:ext cx="911086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0" dirty="0"/>
              <a:t>Aportación del PIB secundario al total nacional</a:t>
            </a:r>
            <a:endParaRPr lang="es-MX" dirty="0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47" y="5537601"/>
            <a:ext cx="3406833" cy="33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5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/>
          </p:nvPr>
        </p:nvSpPr>
        <p:spPr>
          <a:xfrm>
            <a:off x="6342692" y="3170791"/>
            <a:ext cx="896435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4"/>
          </p:nvPr>
        </p:nvSpPr>
        <p:spPr>
          <a:xfrm>
            <a:off x="7757830" y="3165768"/>
            <a:ext cx="911086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0" dirty="0"/>
              <a:t>Aportación del PIB secundario al total nacional</a:t>
            </a:r>
            <a:endParaRPr lang="es-MX" dirty="0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47" y="5537601"/>
            <a:ext cx="3406833" cy="33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0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0" dirty="0"/>
              <a:t>Tasa de ocupación en la industria manufacturera - 15 años y más</a:t>
            </a:r>
            <a:endParaRPr lang="es-ES_tradnl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8408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5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0"/>
              <a:t>Tasa de ocupación en la industria manufacturera - 15 años y más</a:t>
            </a:r>
            <a:endParaRPr lang="es-ES_tradnl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5779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6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909409"/>
          </a:xfrm>
        </p:spPr>
        <p:txBody>
          <a:bodyPr/>
          <a:lstStyle/>
          <a:p>
            <a:r>
              <a:rPr lang="es-ES_tradnl" b="0" dirty="0"/>
              <a:t>Participación del PIB del sector industrial respecto a su entidad. (A precios constantes de 2008)</a:t>
            </a:r>
            <a:endParaRPr lang="es-ES_tradnl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516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7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976316"/>
          </a:xfrm>
        </p:spPr>
        <p:txBody>
          <a:bodyPr/>
          <a:lstStyle/>
          <a:p>
            <a:r>
              <a:rPr lang="es-ES_tradnl" b="0" dirty="0"/>
              <a:t>Participación del PIB del sector industrial respecto a su entidad. (A precios constantes de 2008)</a:t>
            </a:r>
            <a:endParaRPr lang="es-ES_tradnl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4227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8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976316"/>
          </a:xfrm>
        </p:spPr>
        <p:txBody>
          <a:bodyPr/>
          <a:lstStyle/>
          <a:p>
            <a:r>
              <a:rPr lang="es-ES_tradnl" b="0"/>
              <a:t>Proporción de unidades económicas consideradas como  MIPYMES en el sector industrial con respecto del total de unidades económicas</a:t>
            </a:r>
            <a:endParaRPr lang="es-ES_tradnl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37735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9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976316"/>
          </a:xfrm>
        </p:spPr>
        <p:txBody>
          <a:bodyPr/>
          <a:lstStyle/>
          <a:p>
            <a:r>
              <a:rPr lang="es-ES_tradnl" b="0"/>
              <a:t>Proporción de unidades económicas consideradas como  MIPYMES en el sector industrial con respecto del total de unidades económicas</a:t>
            </a:r>
            <a:endParaRPr lang="es-ES_tradnl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221977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Anaranjad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281</TotalTime>
  <Words>109</Words>
  <Application>Microsoft Macintosh PowerPoint</Application>
  <PresentationFormat>Presentación en pantalla (4:3)</PresentationFormat>
  <Paragraphs>22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Retrospección</vt:lpstr>
      <vt:lpstr>Presentación de PowerPoint</vt:lpstr>
      <vt:lpstr>Aportación del PIB secundario al total nacional</vt:lpstr>
      <vt:lpstr>Aportación del PIB secundario al total nacional</vt:lpstr>
      <vt:lpstr>Tasa de ocupación en la industria manufacturera - 15 años y más</vt:lpstr>
      <vt:lpstr>Tasa de ocupación en la industria manufacturera - 15 años y más</vt:lpstr>
      <vt:lpstr>Participación del PIB del sector industrial respecto a su entidad. (A precios constantes de 2008)</vt:lpstr>
      <vt:lpstr>Participación del PIB del sector industrial respecto a su entidad. (A precios constantes de 2008)</vt:lpstr>
      <vt:lpstr>Proporción de unidades económicas consideradas como  MIPYMES en el sector industrial con respecto del total de unidades económicas</vt:lpstr>
      <vt:lpstr>Proporción de unidades económicas consideradas como  MIPYMES en el sector industrial con respecto del total de unidades económicas</vt:lpstr>
      <vt:lpstr>índice de complejidad económica</vt:lpstr>
      <vt:lpstr>índice de complejidad económica</vt:lpstr>
    </vt:vector>
  </TitlesOfParts>
  <Company>CIDE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lnppcide01</dc:creator>
  <cp:lastModifiedBy>Escobar Monge, Daniela Kitze</cp:lastModifiedBy>
  <cp:revision>24</cp:revision>
  <dcterms:created xsi:type="dcterms:W3CDTF">2019-02-27T17:24:08Z</dcterms:created>
  <dcterms:modified xsi:type="dcterms:W3CDTF">2019-03-07T15:29:35Z</dcterms:modified>
</cp:coreProperties>
</file>