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9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0" r:id="rId20"/>
    <p:sldId id="278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DC8"/>
    <a:srgbClr val="0C9EC7"/>
    <a:srgbClr val="DD9938"/>
    <a:srgbClr val="F58134"/>
    <a:srgbClr val="7F7F7F"/>
    <a:srgbClr val="02B6CE"/>
    <a:srgbClr val="01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0575-FDDC-4F1C-9C2E-5E0E6CA2CB15}" type="datetimeFigureOut">
              <a:rPr lang="es-MX" smtClean="0"/>
              <a:t>07/03/19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7101-F3B6-4617-A623-E78806F4D45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45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F58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36791"/>
            <a:ext cx="9141619" cy="64008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3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02850" y="6446837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‹Nr.›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6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0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85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0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481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‹Nr.›</a:t>
            </a:fld>
            <a:endParaRPr lang="es-MX" dirty="0"/>
          </a:p>
        </p:txBody>
      </p:sp>
      <p:grpSp>
        <p:nvGrpSpPr>
          <p:cNvPr id="5" name="Grupo 4"/>
          <p:cNvGrpSpPr/>
          <p:nvPr userDrawn="1"/>
        </p:nvGrpSpPr>
        <p:grpSpPr>
          <a:xfrm>
            <a:off x="6084169" y="2344087"/>
            <a:ext cx="2805577" cy="1985472"/>
            <a:chOff x="6197864" y="2699214"/>
            <a:chExt cx="2805577" cy="1985472"/>
          </a:xfrm>
        </p:grpSpPr>
        <p:grpSp>
          <p:nvGrpSpPr>
            <p:cNvPr id="7" name="Grupo 6"/>
            <p:cNvGrpSpPr/>
            <p:nvPr/>
          </p:nvGrpSpPr>
          <p:grpSpPr>
            <a:xfrm>
              <a:off x="6197864" y="2699214"/>
              <a:ext cx="2805577" cy="1305382"/>
              <a:chOff x="5657537" y="2764913"/>
              <a:chExt cx="2805577" cy="1305382"/>
            </a:xfrm>
          </p:grpSpPr>
          <p:sp>
            <p:nvSpPr>
              <p:cNvPr id="20" name="Rectángulo redondeado 19"/>
              <p:cNvSpPr/>
              <p:nvPr/>
            </p:nvSpPr>
            <p:spPr>
              <a:xfrm>
                <a:off x="7191267" y="3475674"/>
                <a:ext cx="1271847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4" name="Grupo 13"/>
              <p:cNvGrpSpPr/>
              <p:nvPr/>
            </p:nvGrpSpPr>
            <p:grpSpPr>
              <a:xfrm>
                <a:off x="5657537" y="2764913"/>
                <a:ext cx="2805577" cy="593460"/>
                <a:chOff x="2738" y="201538"/>
                <a:chExt cx="2805577" cy="593460"/>
              </a:xfrm>
            </p:grpSpPr>
            <p:sp>
              <p:nvSpPr>
                <p:cNvPr id="18" name="Rectángulo redondeado 17"/>
                <p:cNvSpPr/>
                <p:nvPr/>
              </p:nvSpPr>
              <p:spPr>
                <a:xfrm>
                  <a:off x="2738" y="201538"/>
                  <a:ext cx="2805577" cy="59346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20120" y="218920"/>
                  <a:ext cx="2770813" cy="55869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  <a:endParaRPr lang="es-ES" sz="2800" kern="12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sp>
            <p:nvSpPr>
              <p:cNvPr id="16" name="Rectángulo redondeado 15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8" name="Grupo 7"/>
            <p:cNvGrpSpPr/>
            <p:nvPr/>
          </p:nvGrpSpPr>
          <p:grpSpPr>
            <a:xfrm>
              <a:off x="6215246" y="4090065"/>
              <a:ext cx="2770813" cy="594621"/>
              <a:chOff x="6215246" y="4090065"/>
              <a:chExt cx="2770813" cy="594621"/>
            </a:xfrm>
          </p:grpSpPr>
          <p:sp>
            <p:nvSpPr>
              <p:cNvPr id="9" name="Rectángulo redondeado 8"/>
              <p:cNvSpPr/>
              <p:nvPr/>
            </p:nvSpPr>
            <p:spPr>
              <a:xfrm>
                <a:off x="7727991" y="4090065"/>
                <a:ext cx="1258068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ángulo redondeado 10"/>
              <p:cNvSpPr/>
              <p:nvPr/>
            </p:nvSpPr>
            <p:spPr>
              <a:xfrm>
                <a:off x="6215246" y="4091226"/>
                <a:ext cx="1449089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24" name="Marcador de texto 23"/>
          <p:cNvSpPr>
            <a:spLocks noGrp="1"/>
          </p:cNvSpPr>
          <p:nvPr>
            <p:ph type="body" sz="quarter" idx="13" hasCustomPrompt="1"/>
          </p:nvPr>
        </p:nvSpPr>
        <p:spPr>
          <a:xfrm>
            <a:off x="6340112" y="3172072"/>
            <a:ext cx="971966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7769966" y="3170349"/>
            <a:ext cx="910623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15" hasCustomPrompt="1"/>
          </p:nvPr>
        </p:nvSpPr>
        <p:spPr>
          <a:xfrm>
            <a:off x="6402139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7817278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smtClean="0"/>
              <a:t>Nombre del indicador</a:t>
            </a:r>
            <a:endParaRPr lang="en-US" dirty="0"/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523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smtClean="0"/>
              <a:t>Nombre del indicador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243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‹Nr.›</a:t>
            </a:fld>
            <a:endParaRPr lang="es-MX" dirty="0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6173365" y="1785335"/>
            <a:ext cx="2076887" cy="2505561"/>
            <a:chOff x="6197864" y="2179125"/>
            <a:chExt cx="1466471" cy="2505561"/>
          </a:xfrm>
        </p:grpSpPr>
        <p:grpSp>
          <p:nvGrpSpPr>
            <p:cNvPr id="22" name="Grupo 21"/>
            <p:cNvGrpSpPr/>
            <p:nvPr/>
          </p:nvGrpSpPr>
          <p:grpSpPr>
            <a:xfrm>
              <a:off x="6197864" y="2179125"/>
              <a:ext cx="1466471" cy="1819654"/>
              <a:chOff x="5657537" y="2244824"/>
              <a:chExt cx="1466471" cy="1819654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5657537" y="2244824"/>
                <a:ext cx="1466471" cy="1113549"/>
                <a:chOff x="2738" y="-318551"/>
                <a:chExt cx="1466471" cy="1113549"/>
              </a:xfrm>
            </p:grpSpPr>
            <p:sp>
              <p:nvSpPr>
                <p:cNvPr id="34" name="Rectángulo redondeado 33"/>
                <p:cNvSpPr/>
                <p:nvPr/>
              </p:nvSpPr>
              <p:spPr>
                <a:xfrm>
                  <a:off x="2738" y="-301169"/>
                  <a:ext cx="1466471" cy="109616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CuadroTexto 34"/>
                <p:cNvSpPr txBox="1"/>
                <p:nvPr/>
              </p:nvSpPr>
              <p:spPr>
                <a:xfrm>
                  <a:off x="20120" y="-318551"/>
                  <a:ext cx="1429853" cy="109616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32" name="Rectángulo redondeado 31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28" name="Rectángulo redondeado 27"/>
            <p:cNvSpPr/>
            <p:nvPr/>
          </p:nvSpPr>
          <p:spPr>
            <a:xfrm>
              <a:off x="6215246" y="4091226"/>
              <a:ext cx="1449089" cy="593460"/>
            </a:xfrm>
            <a:prstGeom prst="roundRect">
              <a:avLst>
                <a:gd name="adj" fmla="val 1667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6796155" y="3142365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796156" y="3828272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13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64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3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3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75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91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95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wmf"/><Relationship Id="rId15" Type="http://schemas.openxmlformats.org/officeDocument/2006/relationships/image" Target="../media/image2.jpeg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5266"/>
            <a:ext cx="6054681" cy="384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6"/>
          <p:cNvSpPr/>
          <p:nvPr userDrawn="1"/>
        </p:nvSpPr>
        <p:spPr>
          <a:xfrm>
            <a:off x="578909" y="6465264"/>
            <a:ext cx="920377" cy="384498"/>
          </a:xfrm>
          <a:prstGeom prst="rect">
            <a:avLst/>
          </a:prstGeom>
          <a:solidFill>
            <a:srgbClr val="57AD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00221"/>
            <a:ext cx="6054681" cy="65999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909" y="6541546"/>
            <a:ext cx="984019" cy="271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59AA46E2-674C-4D04-9B27-2B09E09AFC44}" type="slidenum">
              <a:rPr lang="es-MX" smtClean="0"/>
              <a:pPr/>
              <a:t>‹Nr.›</a:t>
            </a:fld>
            <a:endParaRPr lang="es-MX" dirty="0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7813347" y="6107436"/>
            <a:ext cx="1113869" cy="661041"/>
            <a:chOff x="4183500" y="3848792"/>
            <a:chExt cx="3613838" cy="2144683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agen 13"/>
            <p:cNvPicPr/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32"/>
            <a:stretch/>
          </p:blipFill>
          <p:spPr>
            <a:xfrm>
              <a:off x="4183500" y="4101815"/>
              <a:ext cx="1543079" cy="1711646"/>
            </a:xfrm>
            <a:prstGeom prst="rect">
              <a:avLst/>
            </a:prstGeom>
          </p:spPr>
        </p:pic>
      </p:grp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57" y="6063246"/>
            <a:ext cx="820578" cy="7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8042" y="4538748"/>
            <a:ext cx="5492635" cy="1143000"/>
          </a:xfrm>
        </p:spPr>
        <p:txBody>
          <a:bodyPr anchor="ctr"/>
          <a:lstStyle/>
          <a:p>
            <a:pPr algn="ctr"/>
            <a:r>
              <a:rPr lang="es-MX" dirty="0" smtClean="0"/>
              <a:t>Desarrollo económico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71" y="645876"/>
            <a:ext cx="3555530" cy="3247199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204693" y="109334"/>
            <a:ext cx="1764740" cy="1073084"/>
            <a:chOff x="4270302" y="3848792"/>
            <a:chExt cx="3527036" cy="2144683"/>
          </a:xfrm>
        </p:grpSpPr>
        <p:cxnSp>
          <p:nvCxnSpPr>
            <p:cNvPr id="6" name="Conector recto 5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302" y="4028804"/>
              <a:ext cx="1320398" cy="1784657"/>
            </a:xfrm>
            <a:prstGeom prst="rect">
              <a:avLst/>
            </a:prstGeom>
          </p:spPr>
        </p:pic>
      </p:grp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7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31712"/>
          </a:xfrm>
        </p:spPr>
        <p:txBody>
          <a:bodyPr/>
          <a:lstStyle/>
          <a:p>
            <a:pPr defTabSz="914377">
              <a:defRPr/>
            </a:pPr>
            <a:r>
              <a:rPr lang="es-MX" dirty="0">
                <a:sym typeface="Helvetica"/>
              </a:rPr>
              <a:t>Participación porcentual de asegurados en el IMSS </a:t>
            </a:r>
            <a:br>
              <a:rPr lang="es-MX" dirty="0">
                <a:sym typeface="Helvetica"/>
              </a:rPr>
            </a:br>
            <a:r>
              <a:rPr lang="es-MX" dirty="0">
                <a:sym typeface="Helvetica"/>
              </a:rPr>
              <a:t>respecto del total nacional</a:t>
            </a:r>
            <a:r>
              <a:rPr lang="pt-BR" sz="3200" kern="0" spc="-63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sz="3200" kern="0" spc="-63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Públicos y Procuradurías y manifiesta que les generan confianza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0137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81892"/>
          </a:xfrm>
        </p:spPr>
        <p:txBody>
          <a:bodyPr/>
          <a:lstStyle/>
          <a:p>
            <a:pPr defTabSz="914377">
              <a:defRPr/>
            </a:pPr>
            <a:r>
              <a:rPr lang="es-ES" dirty="0"/>
              <a:t>	</a:t>
            </a:r>
            <a:r>
              <a:rPr lang="es-MX" dirty="0">
                <a:sym typeface="Helvetica"/>
              </a:rPr>
              <a:t>Participación porcentual de asegurados en el IMSS </a:t>
            </a:r>
            <a:br>
              <a:rPr lang="es-MX" dirty="0">
                <a:sym typeface="Helvetica"/>
              </a:rPr>
            </a:br>
            <a:r>
              <a:rPr lang="es-MX" dirty="0">
                <a:sym typeface="Helvetica"/>
              </a:rPr>
              <a:t>respecto del total nacional</a:t>
            </a:r>
            <a:r>
              <a:rPr lang="pt-BR" sz="3200" kern="0" spc="-63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sz="3200" kern="0" spc="-63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</a:b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713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618308"/>
            <a:ext cx="9144000" cy="504814"/>
          </a:xfrm>
        </p:spPr>
        <p:txBody>
          <a:bodyPr/>
          <a:lstStyle/>
          <a:p>
            <a:r>
              <a:rPr lang="es-ES" dirty="0"/>
              <a:t>	</a:t>
            </a:r>
            <a:r>
              <a:rPr lang="es-MX" dirty="0"/>
              <a:t>Tasa de informalidad laboral (TIL1)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6370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9"/>
            <a:ext cx="9144001" cy="524692"/>
          </a:xfrm>
        </p:spPr>
        <p:txBody>
          <a:bodyPr/>
          <a:lstStyle/>
          <a:p>
            <a:pPr lvl="0">
              <a:defRPr/>
            </a:pPr>
            <a:r>
              <a:rPr lang="es-MX"/>
              <a:t>Tasa de informalidad laboral (TIL1) </a:t>
            </a:r>
            <a:endParaRPr lang="pt-BR" kern="0" spc="-62" dirty="0">
              <a:solidFill>
                <a:prstClr val="black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0290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584327"/>
          </a:xfrm>
        </p:spPr>
        <p:txBody>
          <a:bodyPr/>
          <a:lstStyle/>
          <a:p>
            <a:pPr lvl="0">
              <a:defRPr/>
            </a:pPr>
            <a:r>
              <a:rPr lang="es-ES"/>
              <a:t>Salario diario asociado a asegurados, trabajadores en el IMSS </a:t>
            </a:r>
            <a:endParaRPr lang="pt-BR" kern="0" spc="-62" dirty="0">
              <a:solidFill>
                <a:prstClr val="black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9405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554509"/>
          </a:xfrm>
        </p:spPr>
        <p:txBody>
          <a:bodyPr/>
          <a:lstStyle/>
          <a:p>
            <a:pPr lvl="0">
              <a:defRPr/>
            </a:pPr>
            <a:r>
              <a:rPr lang="es-ES" dirty="0"/>
              <a:t>Salario diario asociado a asegurados, trabajadores en el IMSS </a:t>
            </a:r>
            <a:endParaRPr lang="pt-BR" kern="0" spc="-62" dirty="0">
              <a:solidFill>
                <a:prstClr val="black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244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16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594266"/>
          </a:xfrm>
        </p:spPr>
        <p:txBody>
          <a:bodyPr/>
          <a:lstStyle/>
          <a:p>
            <a:pPr lvl="0"/>
            <a:r>
              <a:rPr lang="es-ES" dirty="0"/>
              <a:t>Razón de salarios promedio anuales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8121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17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/>
              <a:t>Razón de salarios promedio anuales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3410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18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862622"/>
          </a:xfrm>
        </p:spPr>
        <p:txBody>
          <a:bodyPr/>
          <a:lstStyle/>
          <a:p>
            <a:pPr lvl="0">
              <a:defRPr/>
            </a:pPr>
            <a:r>
              <a:rPr lang="es-ES" dirty="0"/>
              <a:t>Participación porcentual en las exportaciones totales</a:t>
            </a:r>
            <a:br>
              <a:rPr lang="es-ES" dirty="0"/>
            </a:br>
            <a:r>
              <a:rPr lang="es-ES" dirty="0"/>
              <a:t> de entidades federativas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8682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19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862622"/>
          </a:xfrm>
        </p:spPr>
        <p:txBody>
          <a:bodyPr/>
          <a:lstStyle/>
          <a:p>
            <a:pPr lvl="0">
              <a:defRPr/>
            </a:pPr>
            <a:r>
              <a:rPr lang="es-ES" dirty="0"/>
              <a:t>Participación porcentual en las exportaciones totales</a:t>
            </a:r>
            <a:br>
              <a:rPr lang="es-ES" dirty="0"/>
            </a:br>
            <a:r>
              <a:rPr lang="es-ES" dirty="0"/>
              <a:t> de entidades federativas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089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s-MX" dirty="0">
                <a:sym typeface="Helvetica"/>
              </a:rPr>
              <a:t>Distribución porcentual del PIB por entidad federativa</a:t>
            </a:r>
            <a:endParaRPr lang="pt-BR" kern="0" spc="-62" dirty="0">
              <a:solidFill>
                <a:prstClr val="black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20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32196"/>
          </a:xfrm>
        </p:spPr>
        <p:txBody>
          <a:bodyPr/>
          <a:lstStyle/>
          <a:p>
            <a:pPr lvl="0">
              <a:defRPr/>
            </a:pPr>
            <a:r>
              <a:rPr lang="es-ES" dirty="0"/>
              <a:t>Porcentaje de empleos a nivel nacional en empresas con </a:t>
            </a:r>
            <a:br>
              <a:rPr lang="es-ES" dirty="0"/>
            </a:br>
            <a:r>
              <a:rPr lang="es-ES" dirty="0"/>
              <a:t>participación extranjera mayor al 50%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4105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21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32196"/>
          </a:xfrm>
        </p:spPr>
        <p:txBody>
          <a:bodyPr/>
          <a:lstStyle/>
          <a:p>
            <a:pPr lvl="0">
              <a:defRPr/>
            </a:pPr>
            <a:r>
              <a:rPr lang="es-ES" dirty="0"/>
              <a:t>Porcentaje de empleos a nivel nacional en empresas con </a:t>
            </a:r>
            <a:br>
              <a:rPr lang="es-ES" dirty="0"/>
            </a:br>
            <a:r>
              <a:rPr lang="es-ES" dirty="0"/>
              <a:t>participación extranjera mayor al 50%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3118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22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491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23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8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s-MX" dirty="0">
                <a:sym typeface="Helvetica"/>
              </a:rPr>
              <a:t>Distribución porcentual del PIB por entidad federativa</a:t>
            </a:r>
            <a:endParaRPr lang="pt-BR" kern="0" spc="-62" dirty="0">
              <a:solidFill>
                <a:prstClr val="black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559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9"/>
            <a:ext cx="9144001" cy="544570"/>
          </a:xfrm>
        </p:spPr>
        <p:txBody>
          <a:bodyPr/>
          <a:lstStyle/>
          <a:p>
            <a:pPr lvl="0">
              <a:defRPr/>
            </a:pPr>
            <a:r>
              <a:rPr lang="es-ES" dirty="0"/>
              <a:t>Aportación del PIB primario al total nacional </a:t>
            </a:r>
            <a:endParaRPr lang="pt-BR" kern="0" spc="-62" dirty="0">
              <a:solidFill>
                <a:prstClr val="black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545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534631"/>
          </a:xfrm>
        </p:spPr>
        <p:txBody>
          <a:bodyPr/>
          <a:lstStyle/>
          <a:p>
            <a:pPr lvl="0">
              <a:defRPr/>
            </a:pPr>
            <a:r>
              <a:rPr lang="es-ES" dirty="0"/>
              <a:t>Aportación del PIB primario al total nacional </a:t>
            </a:r>
            <a:endParaRPr lang="pt-BR" kern="0" spc="-62" dirty="0">
              <a:solidFill>
                <a:prstClr val="black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058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s-ES" dirty="0"/>
              <a:t>Aportación del PIB secundario al total nacional </a:t>
            </a:r>
            <a:endParaRPr lang="pt-BR" sz="3200" kern="0" spc="-62" dirty="0">
              <a:solidFill>
                <a:prstClr val="black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s-ES" dirty="0"/>
              <a:t>Aportación del PIB secundario al total nacional </a:t>
            </a:r>
            <a:endParaRPr lang="pt-BR" sz="3200" kern="0" spc="-62" dirty="0">
              <a:solidFill>
                <a:prstClr val="black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699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78059" y="618308"/>
            <a:ext cx="9222059" cy="564449"/>
          </a:xfrm>
        </p:spPr>
        <p:txBody>
          <a:bodyPr/>
          <a:lstStyle/>
          <a:p>
            <a:pPr>
              <a:defRPr/>
            </a:pPr>
            <a:r>
              <a:rPr lang="es-ES" dirty="0"/>
              <a:t>Aportación del PIB terciario al total nacional </a:t>
            </a:r>
            <a:r>
              <a:rPr lang="pt-BR" sz="3200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sz="3200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Públicos y Procuradurías y manifiesta que les generan confianza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939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78059" y="618308"/>
            <a:ext cx="9222059" cy="564449"/>
          </a:xfrm>
        </p:spPr>
        <p:txBody>
          <a:bodyPr/>
          <a:lstStyle/>
          <a:p>
            <a:pPr>
              <a:defRPr/>
            </a:pPr>
            <a:r>
              <a:rPr lang="es-ES" dirty="0"/>
              <a:t>Aportación del PIB terciario al total nacional </a:t>
            </a:r>
            <a:r>
              <a:rPr lang="pt-BR" sz="3200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sz="3200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Públicos y Procuradurías y manifiesta que les generan confianza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448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298</TotalTime>
  <Words>155</Words>
  <Application>Microsoft Macintosh PowerPoint</Application>
  <PresentationFormat>Presentación en pantalla (4:3)</PresentationFormat>
  <Paragraphs>44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Helvetica</vt:lpstr>
      <vt:lpstr>Retrospección</vt:lpstr>
      <vt:lpstr>Presentación de PowerPoint</vt:lpstr>
      <vt:lpstr>Distribución porcentual del PIB por entidad federativa</vt:lpstr>
      <vt:lpstr>Distribución porcentual del PIB por entidad federativa</vt:lpstr>
      <vt:lpstr>Aportación del PIB primario al total nacional </vt:lpstr>
      <vt:lpstr>Aportación del PIB primario al total nacional </vt:lpstr>
      <vt:lpstr>Aportación del PIB secundario al total nacional </vt:lpstr>
      <vt:lpstr>Aportación del PIB secundario al total nacional </vt:lpstr>
      <vt:lpstr>Aportación del PIB terciario al total nacional   Públicos y Procuradurías y manifiesta que les generan confianza  </vt:lpstr>
      <vt:lpstr>Aportación del PIB terciario al total nacional   Públicos y Procuradurías y manifiesta que les generan confianza  </vt:lpstr>
      <vt:lpstr>Participación porcentual de asegurados en el IMSS  respecto del total nacional  Públicos y Procuradurías y manifiesta que les generan confianza  </vt:lpstr>
      <vt:lpstr> Participación porcentual de asegurados en el IMSS  respecto del total nacional  </vt:lpstr>
      <vt:lpstr> Tasa de informalidad laboral (TIL1)   </vt:lpstr>
      <vt:lpstr>Tasa de informalidad laboral (TIL1) </vt:lpstr>
      <vt:lpstr>Salario diario asociado a asegurados, trabajadores en el IMSS </vt:lpstr>
      <vt:lpstr>Salario diario asociado a asegurados, trabajadores en el IMSS </vt:lpstr>
      <vt:lpstr>Razón de salarios promedio anuales  </vt:lpstr>
      <vt:lpstr>Razón de salarios promedio anuales  </vt:lpstr>
      <vt:lpstr>Participación porcentual en las exportaciones totales  de entidades federativas  </vt:lpstr>
      <vt:lpstr>Participación porcentual en las exportaciones totales  de entidades federativas  </vt:lpstr>
      <vt:lpstr>Porcentaje de empleos a nivel nacional en empresas con  participación extranjera mayor al 50%  </vt:lpstr>
      <vt:lpstr>Porcentaje de empleos a nivel nacional en empresas con  participación extranjera mayor al 50%  </vt:lpstr>
      <vt:lpstr>Presentación de PowerPoint</vt:lpstr>
      <vt:lpstr>Presentación de PowerPoint</vt:lpstr>
    </vt:vector>
  </TitlesOfParts>
  <Company>CIDE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lnppcide01</dc:creator>
  <cp:lastModifiedBy>Escobar Monge, Daniela Kitze</cp:lastModifiedBy>
  <cp:revision>26</cp:revision>
  <dcterms:created xsi:type="dcterms:W3CDTF">2019-02-27T17:24:08Z</dcterms:created>
  <dcterms:modified xsi:type="dcterms:W3CDTF">2019-03-07T15:22:20Z</dcterms:modified>
</cp:coreProperties>
</file>