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DC8"/>
    <a:srgbClr val="0C9EC7"/>
    <a:srgbClr val="DD9938"/>
    <a:srgbClr val="F58134"/>
    <a:srgbClr val="7F7F7F"/>
    <a:srgbClr val="02B6CE"/>
    <a:srgbClr val="01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0575-FDDC-4F1C-9C2E-5E0E6CA2CB15}" type="datetimeFigureOut">
              <a:rPr lang="es-MX" smtClean="0"/>
              <a:t>05/03/2019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7101-F3B6-4617-A623-E78806F4D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4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F58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36791"/>
            <a:ext cx="9141619" cy="64008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02850" y="6446837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0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5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0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481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5" name="Grupo 4"/>
          <p:cNvGrpSpPr/>
          <p:nvPr userDrawn="1"/>
        </p:nvGrpSpPr>
        <p:grpSpPr>
          <a:xfrm>
            <a:off x="6084169" y="2344087"/>
            <a:ext cx="2805577" cy="1985472"/>
            <a:chOff x="6197864" y="2699214"/>
            <a:chExt cx="2805577" cy="1985472"/>
          </a:xfrm>
        </p:grpSpPr>
        <p:grpSp>
          <p:nvGrpSpPr>
            <p:cNvPr id="7" name="Grupo 6"/>
            <p:cNvGrpSpPr/>
            <p:nvPr/>
          </p:nvGrpSpPr>
          <p:grpSpPr>
            <a:xfrm>
              <a:off x="6197864" y="2699214"/>
              <a:ext cx="2805577" cy="1305382"/>
              <a:chOff x="5657537" y="2764913"/>
              <a:chExt cx="2805577" cy="1305382"/>
            </a:xfrm>
          </p:grpSpPr>
          <p:sp>
            <p:nvSpPr>
              <p:cNvPr id="20" name="Rectángulo redondeado 19"/>
              <p:cNvSpPr/>
              <p:nvPr/>
            </p:nvSpPr>
            <p:spPr>
              <a:xfrm>
                <a:off x="7191267" y="3475674"/>
                <a:ext cx="1271847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" name="Grupo 13"/>
              <p:cNvGrpSpPr/>
              <p:nvPr/>
            </p:nvGrpSpPr>
            <p:grpSpPr>
              <a:xfrm>
                <a:off x="5657537" y="2764913"/>
                <a:ext cx="2805577" cy="593460"/>
                <a:chOff x="2738" y="201538"/>
                <a:chExt cx="2805577" cy="593460"/>
              </a:xfrm>
            </p:grpSpPr>
            <p:sp>
              <p:nvSpPr>
                <p:cNvPr id="18" name="Rectángulo redondeado 17"/>
                <p:cNvSpPr/>
                <p:nvPr/>
              </p:nvSpPr>
              <p:spPr>
                <a:xfrm>
                  <a:off x="2738" y="201538"/>
                  <a:ext cx="2805577" cy="59346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20120" y="218920"/>
                  <a:ext cx="2770813" cy="55869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16" name="Rectángulo redondeado 15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8" name="Grupo 7"/>
            <p:cNvGrpSpPr/>
            <p:nvPr/>
          </p:nvGrpSpPr>
          <p:grpSpPr>
            <a:xfrm>
              <a:off x="6215246" y="4090065"/>
              <a:ext cx="2770813" cy="594621"/>
              <a:chOff x="6215246" y="4090065"/>
              <a:chExt cx="2770813" cy="594621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7727991" y="4090065"/>
                <a:ext cx="1258068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ángulo redondeado 10"/>
              <p:cNvSpPr/>
              <p:nvPr/>
            </p:nvSpPr>
            <p:spPr>
              <a:xfrm>
                <a:off x="6215246" y="4091226"/>
                <a:ext cx="1449089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24" name="Marcador de texto 23"/>
          <p:cNvSpPr>
            <a:spLocks noGrp="1"/>
          </p:cNvSpPr>
          <p:nvPr>
            <p:ph type="body" sz="quarter" idx="13" hasCustomPrompt="1"/>
          </p:nvPr>
        </p:nvSpPr>
        <p:spPr>
          <a:xfrm>
            <a:off x="6340112" y="3172072"/>
            <a:ext cx="971966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7769966" y="3170349"/>
            <a:ext cx="910623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15" hasCustomPrompt="1"/>
          </p:nvPr>
        </p:nvSpPr>
        <p:spPr>
          <a:xfrm>
            <a:off x="6402139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7817278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Nombre del indicador</a:t>
            </a:r>
            <a:endParaRPr lang="en-US" dirty="0"/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523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Nombre del indicador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243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6173365" y="1785335"/>
            <a:ext cx="2076887" cy="2505561"/>
            <a:chOff x="6197864" y="2179125"/>
            <a:chExt cx="1466471" cy="2505561"/>
          </a:xfrm>
        </p:grpSpPr>
        <p:grpSp>
          <p:nvGrpSpPr>
            <p:cNvPr id="22" name="Grupo 21"/>
            <p:cNvGrpSpPr/>
            <p:nvPr/>
          </p:nvGrpSpPr>
          <p:grpSpPr>
            <a:xfrm>
              <a:off x="6197864" y="2179125"/>
              <a:ext cx="1466471" cy="1819654"/>
              <a:chOff x="5657537" y="2244824"/>
              <a:chExt cx="1466471" cy="1819654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5657537" y="2244824"/>
                <a:ext cx="1466471" cy="1113549"/>
                <a:chOff x="2738" y="-318551"/>
                <a:chExt cx="1466471" cy="1113549"/>
              </a:xfrm>
            </p:grpSpPr>
            <p:sp>
              <p:nvSpPr>
                <p:cNvPr id="34" name="Rectángulo redondeado 33"/>
                <p:cNvSpPr/>
                <p:nvPr/>
              </p:nvSpPr>
              <p:spPr>
                <a:xfrm>
                  <a:off x="2738" y="-301169"/>
                  <a:ext cx="1466471" cy="109616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20120" y="-318551"/>
                  <a:ext cx="1429853" cy="109616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32" name="Rectángulo redondeado 31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8" name="Rectángulo redondeado 27"/>
            <p:cNvSpPr/>
            <p:nvPr/>
          </p:nvSpPr>
          <p:spPr>
            <a:xfrm>
              <a:off x="6215246" y="4091226"/>
              <a:ext cx="1449089" cy="593460"/>
            </a:xfrm>
            <a:prstGeom prst="roundRect">
              <a:avLst>
                <a:gd name="adj" fmla="val 1667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6796155" y="3142365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796156" y="3828272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13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6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3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3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9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5266"/>
            <a:ext cx="6054681" cy="384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 userDrawn="1"/>
        </p:nvSpPr>
        <p:spPr>
          <a:xfrm>
            <a:off x="578909" y="6465264"/>
            <a:ext cx="920377" cy="384498"/>
          </a:xfrm>
          <a:prstGeom prst="rect">
            <a:avLst/>
          </a:prstGeom>
          <a:solidFill>
            <a:srgbClr val="57AD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00221"/>
            <a:ext cx="6054681" cy="65999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909" y="6541546"/>
            <a:ext cx="984019" cy="271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7813347" y="6107436"/>
            <a:ext cx="1113869" cy="661041"/>
            <a:chOff x="4183500" y="3848792"/>
            <a:chExt cx="3613838" cy="2144683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13"/>
            <p:cNvPicPr/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32"/>
            <a:stretch/>
          </p:blipFill>
          <p:spPr>
            <a:xfrm>
              <a:off x="4183500" y="4101815"/>
              <a:ext cx="1543079" cy="1711646"/>
            </a:xfrm>
            <a:prstGeom prst="rect">
              <a:avLst/>
            </a:prstGeom>
          </p:spPr>
        </p:pic>
      </p:grp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57" y="6063246"/>
            <a:ext cx="820578" cy="7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8042" y="4538748"/>
            <a:ext cx="5492635" cy="1143000"/>
          </a:xfrm>
        </p:spPr>
        <p:txBody>
          <a:bodyPr anchor="ctr"/>
          <a:lstStyle/>
          <a:p>
            <a:pPr algn="ctr"/>
            <a:r>
              <a:rPr lang="es-MX" dirty="0"/>
              <a:t>turismo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1" y="645876"/>
            <a:ext cx="3555530" cy="324719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04693" y="109334"/>
            <a:ext cx="1764740" cy="1073084"/>
            <a:chOff x="4270302" y="3848792"/>
            <a:chExt cx="3527036" cy="2144683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302" y="4028804"/>
              <a:ext cx="1320398" cy="1784657"/>
            </a:xfrm>
            <a:prstGeom prst="rect">
              <a:avLst/>
            </a:prstGeom>
          </p:spPr>
        </p:pic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76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537627"/>
          </a:xfrm>
        </p:spPr>
        <p:txBody>
          <a:bodyPr/>
          <a:lstStyle/>
          <a:p>
            <a:r>
              <a:rPr lang="es-MX" kern="0" spc="-62" dirty="0">
                <a:cs typeface="Helvetica"/>
                <a:sym typeface="Helvetica"/>
              </a:rPr>
              <a:t>Promedio de ocupación hotelera al año</a:t>
            </a:r>
            <a:r>
              <a:rPr lang="pt-BR" kern="0" spc="-62" dirty="0">
                <a:cs typeface="Helvetica"/>
                <a:sym typeface="Helvetica"/>
              </a:rPr>
              <a:t/>
            </a:r>
            <a:br>
              <a:rPr lang="pt-BR" kern="0" spc="-62" dirty="0">
                <a:cs typeface="Helvetica"/>
                <a:sym typeface="Helvetica"/>
              </a:rPr>
            </a:br>
            <a:endParaRPr lang="es-MX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FB1382B-E3B1-4EFF-9268-B6B5BD959B85}"/>
              </a:ext>
            </a:extLst>
          </p:cNvPr>
          <p:cNvSpPr txBox="1"/>
          <p:nvPr/>
        </p:nvSpPr>
        <p:spPr>
          <a:xfrm>
            <a:off x="251520" y="417271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INDICADOR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ea typeface="+mn-ea"/>
              <a:cs typeface="+mn-cs"/>
            </a:endParaRP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250</a:t>
            </a:r>
          </a:p>
        </p:txBody>
      </p:sp>
    </p:spTree>
    <p:extLst>
      <p:ext uri="{BB962C8B-B14F-4D97-AF65-F5344CB8AC3E}">
        <p14:creationId xmlns:p14="http://schemas.microsoft.com/office/powerpoint/2010/main" val="178455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853F65B-076B-49FD-B084-20D86F5D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B609F9-55D2-463B-AE1B-F9BF689765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F8B964-1293-4F4D-9476-B6E981E45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478E56-2FF7-44DF-9937-CC21757C5B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3414EEA-0976-4A18-8634-425228CFCD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80301A9-872B-45F7-815C-D848317C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>
                <a:sym typeface="Helvetica"/>
              </a:rPr>
              <a:t>Porcentaje de turistas extranjeros respecto del total nacional</a:t>
            </a:r>
            <a:endParaRPr lang="es-MX" sz="24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74B01A21-C0F7-4769-8452-C77B5AD4CE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59F68C-2CB0-4BBC-B2D6-D2AC950E9D9F}"/>
              </a:ext>
            </a:extLst>
          </p:cNvPr>
          <p:cNvSpPr txBox="1"/>
          <p:nvPr/>
        </p:nvSpPr>
        <p:spPr>
          <a:xfrm>
            <a:off x="251520" y="417271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INDICADOR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ea typeface="+mn-ea"/>
              <a:cs typeface="+mn-cs"/>
            </a:endParaRP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550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5" y="2024348"/>
            <a:ext cx="5753649" cy="310634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48759" t="21964"/>
          <a:stretch/>
        </p:blipFill>
        <p:spPr>
          <a:xfrm>
            <a:off x="349135" y="5550674"/>
            <a:ext cx="1745673" cy="2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6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457A050-C0AC-421D-B674-72D24A5C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59CC7E-C5AE-4366-9613-B6913BB4A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9FD2B6-B9D2-4A92-AB90-FB1762BAAD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C3766C-5BB0-482A-923C-3F9322AB2C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071E3D6-8724-4E50-9771-AB72D159B1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C8466CF-FBB2-4264-99B1-1C311208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>
                <a:sym typeface="Helvetica"/>
              </a:rPr>
              <a:t>Porcentaje de turistas extranjeros respecto del total nacional</a:t>
            </a:r>
            <a:endParaRPr lang="es-MX" sz="24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3727543-E16F-4A24-A73E-90CBC16B60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9BF1751-94A9-4849-B58C-FBCB3815D3EC}"/>
              </a:ext>
            </a:extLst>
          </p:cNvPr>
          <p:cNvSpPr txBox="1"/>
          <p:nvPr/>
        </p:nvSpPr>
        <p:spPr>
          <a:xfrm>
            <a:off x="251520" y="417271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INDICADOR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ea typeface="+mn-ea"/>
              <a:cs typeface="+mn-cs"/>
            </a:endParaRP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550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93" y="1356972"/>
            <a:ext cx="4890040" cy="493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9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B188368-F8F0-4A1C-AD4E-DB8E4FA5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F70A7F-70CB-45A7-84E1-87B69F561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9990DB-0A89-4786-9DAF-33FD38FE25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A2C911-E519-4B26-8A3B-F08B1A789B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EE0264C-EF0E-4570-953A-CBC538D695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B86C4FB-1C45-4EE4-9065-9FDCD378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616604"/>
          </a:xfrm>
        </p:spPr>
        <p:txBody>
          <a:bodyPr/>
          <a:lstStyle/>
          <a:p>
            <a:r>
              <a:rPr lang="es-MX" sz="2400" dirty="0">
                <a:sym typeface="Helvetica"/>
              </a:rPr>
              <a:t>Porcentaje de turistas nacionales respecto del total nacional</a:t>
            </a:r>
            <a:r>
              <a:rPr lang="pt-BR" sz="2400" kern="0" spc="-62" dirty="0">
                <a:cs typeface="Helvetica"/>
                <a:sym typeface="Helvetica"/>
              </a:rPr>
              <a:t/>
            </a:r>
            <a:br>
              <a:rPr lang="pt-BR" sz="2400" kern="0" spc="-62" dirty="0">
                <a:cs typeface="Helvetica"/>
                <a:sym typeface="Helvetica"/>
              </a:rPr>
            </a:br>
            <a:endParaRPr lang="es-MX" sz="24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9A494B4-383A-4044-A615-BCC9119E47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07E1780-9F59-40F8-A49E-36C64CFF31E0}"/>
              </a:ext>
            </a:extLst>
          </p:cNvPr>
          <p:cNvSpPr txBox="1"/>
          <p:nvPr/>
        </p:nvSpPr>
        <p:spPr>
          <a:xfrm>
            <a:off x="251520" y="417271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INDICADOR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ea typeface="+mn-ea"/>
              <a:cs typeface="+mn-cs"/>
            </a:endParaRP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551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12737"/>
            <a:ext cx="5700616" cy="337879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48759" t="21964"/>
          <a:stretch/>
        </p:blipFill>
        <p:spPr>
          <a:xfrm>
            <a:off x="349135" y="5550674"/>
            <a:ext cx="1745673" cy="2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7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9866B90-1CC1-482F-82F7-0A4CDAC8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2BA49C-0A72-42A0-A423-A2E2D3FC62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124D6A-947C-414E-93FE-E972CFD8D7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9B55B6-25E7-4CDB-82D5-50E5392146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8135E82-25A9-4375-99BF-90D4C96EB8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AF96040-712F-4D85-876D-5E3D27EE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>
                <a:sym typeface="Helvetica"/>
              </a:rPr>
              <a:t>Porcentaje de turistas nacionales respecto del total nacional</a:t>
            </a:r>
            <a:r>
              <a:rPr lang="pt-BR" sz="2400" kern="0" spc="-62" dirty="0">
                <a:cs typeface="Helvetica"/>
                <a:sym typeface="Helvetica"/>
              </a:rPr>
              <a:t/>
            </a:r>
            <a:br>
              <a:rPr lang="pt-BR" sz="2400" kern="0" spc="-62" dirty="0">
                <a:cs typeface="Helvetica"/>
                <a:sym typeface="Helvetica"/>
              </a:rPr>
            </a:br>
            <a:endParaRPr lang="es-MX" sz="24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596D828-0E8E-4F9E-BDD2-4987EBB004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F2BA2C6-0CFF-4608-8A4E-04FE77D84036}"/>
              </a:ext>
            </a:extLst>
          </p:cNvPr>
          <p:cNvSpPr txBox="1"/>
          <p:nvPr/>
        </p:nvSpPr>
        <p:spPr>
          <a:xfrm>
            <a:off x="251520" y="417271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INDICADOR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ea typeface="+mn-ea"/>
              <a:cs typeface="+mn-cs"/>
            </a:endParaRP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551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09" y="1411528"/>
            <a:ext cx="4742448" cy="48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962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300</TotalTime>
  <Words>55</Words>
  <Application>Microsoft Office PowerPoint</Application>
  <PresentationFormat>Presentación en pantalla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Helvetica</vt:lpstr>
      <vt:lpstr>Helvetica Light</vt:lpstr>
      <vt:lpstr>Retrospección</vt:lpstr>
      <vt:lpstr>Presentación de PowerPoint</vt:lpstr>
      <vt:lpstr>Promedio de ocupación hotelera al año </vt:lpstr>
      <vt:lpstr>Porcentaje de turistas extranjeros respecto del total nacional</vt:lpstr>
      <vt:lpstr>Porcentaje de turistas extranjeros respecto del total nacional</vt:lpstr>
      <vt:lpstr>Porcentaje de turistas nacionales respecto del total nacional </vt:lpstr>
      <vt:lpstr>Porcentaje de turistas nacionales respecto del total nacional </vt:lpstr>
    </vt:vector>
  </TitlesOfParts>
  <Company>CIDE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lnppcide01</dc:creator>
  <cp:lastModifiedBy>lnppcide01</cp:lastModifiedBy>
  <cp:revision>25</cp:revision>
  <dcterms:created xsi:type="dcterms:W3CDTF">2019-02-27T17:24:08Z</dcterms:created>
  <dcterms:modified xsi:type="dcterms:W3CDTF">2019-03-05T19:18:58Z</dcterms:modified>
</cp:coreProperties>
</file>