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74" r:id="rId3"/>
    <p:sldId id="277" r:id="rId4"/>
    <p:sldId id="275" r:id="rId5"/>
    <p:sldId id="278" r:id="rId6"/>
    <p:sldId id="276" r:id="rId7"/>
    <p:sldId id="279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DC8"/>
    <a:srgbClr val="0C9EC7"/>
    <a:srgbClr val="DD9938"/>
    <a:srgbClr val="F58134"/>
    <a:srgbClr val="7F7F7F"/>
    <a:srgbClr val="02B6CE"/>
    <a:srgbClr val="01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0575-FDDC-4F1C-9C2E-5E0E6CA2CB15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7101-F3B6-4617-A623-E78806F4D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F58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36791"/>
            <a:ext cx="9141619" cy="64008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2850" y="6446837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0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5" name="Grupo 4"/>
          <p:cNvGrpSpPr/>
          <p:nvPr userDrawn="1"/>
        </p:nvGrpSpPr>
        <p:grpSpPr>
          <a:xfrm>
            <a:off x="6084169" y="2344087"/>
            <a:ext cx="2805577" cy="1985472"/>
            <a:chOff x="6197864" y="2699214"/>
            <a:chExt cx="2805577" cy="1985472"/>
          </a:xfrm>
        </p:grpSpPr>
        <p:grpSp>
          <p:nvGrpSpPr>
            <p:cNvPr id="7" name="Grupo 6"/>
            <p:cNvGrpSpPr/>
            <p:nvPr/>
          </p:nvGrpSpPr>
          <p:grpSpPr>
            <a:xfrm>
              <a:off x="6197864" y="2699214"/>
              <a:ext cx="2805577" cy="1305382"/>
              <a:chOff x="5657537" y="2764913"/>
              <a:chExt cx="2805577" cy="130538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7191267" y="3475674"/>
                <a:ext cx="1271847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" name="Grupo 13"/>
              <p:cNvGrpSpPr/>
              <p:nvPr/>
            </p:nvGrpSpPr>
            <p:grpSpPr>
              <a:xfrm>
                <a:off x="5657537" y="2764913"/>
                <a:ext cx="2805577" cy="593460"/>
                <a:chOff x="2738" y="201538"/>
                <a:chExt cx="2805577" cy="593460"/>
              </a:xfrm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2738" y="201538"/>
                  <a:ext cx="2805577" cy="59346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20120" y="218920"/>
                  <a:ext cx="2770813" cy="55869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16" name="Rectángulo redondeado 15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" name="Grupo 7"/>
            <p:cNvGrpSpPr/>
            <p:nvPr/>
          </p:nvGrpSpPr>
          <p:grpSpPr>
            <a:xfrm>
              <a:off x="6215246" y="4090065"/>
              <a:ext cx="2770813" cy="594621"/>
              <a:chOff x="6215246" y="4090065"/>
              <a:chExt cx="2770813" cy="59462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7727991" y="4090065"/>
                <a:ext cx="1258068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ángulo redondeado 10"/>
              <p:cNvSpPr/>
              <p:nvPr/>
            </p:nvSpPr>
            <p:spPr>
              <a:xfrm>
                <a:off x="6215246" y="4091226"/>
                <a:ext cx="1449089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4" name="Marcador de texto 23"/>
          <p:cNvSpPr>
            <a:spLocks noGrp="1"/>
          </p:cNvSpPr>
          <p:nvPr>
            <p:ph type="body" sz="quarter" idx="13" hasCustomPrompt="1"/>
          </p:nvPr>
        </p:nvSpPr>
        <p:spPr>
          <a:xfrm>
            <a:off x="6340112" y="3172072"/>
            <a:ext cx="971966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7769966" y="3170349"/>
            <a:ext cx="910623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6402139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7817278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523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243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6173365" y="1785335"/>
            <a:ext cx="2076887" cy="2505561"/>
            <a:chOff x="6197864" y="2179125"/>
            <a:chExt cx="1466471" cy="2505561"/>
          </a:xfrm>
        </p:grpSpPr>
        <p:grpSp>
          <p:nvGrpSpPr>
            <p:cNvPr id="22" name="Grupo 21"/>
            <p:cNvGrpSpPr/>
            <p:nvPr/>
          </p:nvGrpSpPr>
          <p:grpSpPr>
            <a:xfrm>
              <a:off x="6197864" y="2179125"/>
              <a:ext cx="1466471" cy="1819654"/>
              <a:chOff x="5657537" y="2244824"/>
              <a:chExt cx="1466471" cy="1819654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5657537" y="2244824"/>
                <a:ext cx="1466471" cy="1113549"/>
                <a:chOff x="2738" y="-318551"/>
                <a:chExt cx="1466471" cy="1113549"/>
              </a:xfrm>
            </p:grpSpPr>
            <p:sp>
              <p:nvSpPr>
                <p:cNvPr id="34" name="Rectángulo redondeado 33"/>
                <p:cNvSpPr/>
                <p:nvPr/>
              </p:nvSpPr>
              <p:spPr>
                <a:xfrm>
                  <a:off x="2738" y="-301169"/>
                  <a:ext cx="1466471" cy="109616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20120" y="-318551"/>
                  <a:ext cx="1429853" cy="109616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32" name="Rectángulo redondeado 31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8" name="Rectángulo redondeado 27"/>
            <p:cNvSpPr/>
            <p:nvPr/>
          </p:nvSpPr>
          <p:spPr>
            <a:xfrm>
              <a:off x="6215246" y="4091226"/>
              <a:ext cx="1449089" cy="593460"/>
            </a:xfrm>
            <a:prstGeom prst="roundRect">
              <a:avLst>
                <a:gd name="adj" fmla="val 1667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6796155" y="3142365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796156" y="3828272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13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6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5266"/>
            <a:ext cx="6054681" cy="384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578909" y="6465264"/>
            <a:ext cx="920377" cy="384498"/>
          </a:xfrm>
          <a:prstGeom prst="rect">
            <a:avLst/>
          </a:prstGeom>
          <a:solidFill>
            <a:srgbClr val="57AD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00221"/>
            <a:ext cx="6054681" cy="65999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909" y="6541546"/>
            <a:ext cx="984019" cy="271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7813347" y="6107436"/>
            <a:ext cx="1113869" cy="661041"/>
            <a:chOff x="4183500" y="3848792"/>
            <a:chExt cx="3613838" cy="2144683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/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32"/>
            <a:stretch/>
          </p:blipFill>
          <p:spPr>
            <a:xfrm>
              <a:off x="4183500" y="4101815"/>
              <a:ext cx="1543079" cy="1711646"/>
            </a:xfrm>
            <a:prstGeom prst="rect">
              <a:avLst/>
            </a:prstGeom>
          </p:spPr>
        </p:pic>
      </p:grp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57" y="6063246"/>
            <a:ext cx="820578" cy="7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042" y="4538748"/>
            <a:ext cx="5492635" cy="1143000"/>
          </a:xfrm>
        </p:spPr>
        <p:txBody>
          <a:bodyPr anchor="ctr"/>
          <a:lstStyle/>
          <a:p>
            <a:pPr algn="ctr"/>
            <a:r>
              <a:rPr lang="es-MX" dirty="0"/>
              <a:t>Vivienda y desarrollo urbano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76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0EE3E93-BAD0-4EFC-A26A-DAF1972D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AD505-FC72-47BD-8050-4A10DA0893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83D39B-6848-42AE-8FD6-089F4B978F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F957C9-465E-447F-9AEC-EE8D9ED22F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367FF9E-422E-4602-8F89-8CBD81CED2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4553202-D9DD-44A4-B39B-E8123F64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814566"/>
          </a:xfrm>
        </p:spPr>
        <p:txBody>
          <a:bodyPr/>
          <a:lstStyle/>
          <a:p>
            <a:r>
              <a:rPr lang="es-ES" sz="2400" dirty="0"/>
              <a:t>	Porcentaje de población con carencia por acceso a los servicios básicos en la vivienda</a:t>
            </a:r>
            <a:endParaRPr lang="es-MX" sz="24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46E0932-0801-4ADD-A541-B801C02453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F005DF2-09C1-42AB-ACC9-0BC766AFCFE0}"/>
              </a:ext>
            </a:extLst>
          </p:cNvPr>
          <p:cNvSpPr txBox="1"/>
          <p:nvPr/>
        </p:nvSpPr>
        <p:spPr>
          <a:xfrm>
            <a:off x="298655" y="624662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INDICADOR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+mn-ea"/>
              <a:cs typeface="+mn-cs"/>
            </a:endParaRP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154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0" y="1993986"/>
            <a:ext cx="5581598" cy="34114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934" t="12693"/>
          <a:stretch/>
        </p:blipFill>
        <p:spPr>
          <a:xfrm>
            <a:off x="390699" y="5674445"/>
            <a:ext cx="3374968" cy="2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8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0EE3E93-BAD0-4EFC-A26A-DAF1972D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AD505-FC72-47BD-8050-4A10DA0893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83D39B-6848-42AE-8FD6-089F4B978F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F957C9-465E-447F-9AEC-EE8D9ED22F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367FF9E-422E-4602-8F89-8CBD81CED2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4553202-D9DD-44A4-B39B-E8123F64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814566"/>
          </a:xfrm>
        </p:spPr>
        <p:txBody>
          <a:bodyPr/>
          <a:lstStyle/>
          <a:p>
            <a:r>
              <a:rPr lang="es-ES" sz="2400" dirty="0"/>
              <a:t>	Porcentaje de población con carencia por acceso a los servicios básicos en la vivienda</a:t>
            </a:r>
            <a:endParaRPr lang="es-MX" sz="24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46E0932-0801-4ADD-A541-B801C02453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F005DF2-09C1-42AB-ACC9-0BC766AFCFE0}"/>
              </a:ext>
            </a:extLst>
          </p:cNvPr>
          <p:cNvSpPr txBox="1"/>
          <p:nvPr/>
        </p:nvSpPr>
        <p:spPr>
          <a:xfrm>
            <a:off x="298655" y="624662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INDICADOR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+mn-ea"/>
              <a:cs typeface="+mn-cs"/>
            </a:endParaRP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154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33" y="1583289"/>
            <a:ext cx="4495541" cy="45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3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B62274C-5DCE-476B-B440-34D78F71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9C6A6C-7961-44E0-A3B9-A516474A5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A46F23-2641-4C7F-8288-0EFED59EB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422014-9562-405C-B7FF-097846032A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70523BC-4B86-4448-9F57-E5732B18EB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F1D30DF-8B51-4ABE-9428-2D822C05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814566"/>
          </a:xfrm>
        </p:spPr>
        <p:txBody>
          <a:bodyPr/>
          <a:lstStyle/>
          <a:p>
            <a:r>
              <a:rPr lang="es-ES" sz="2400" dirty="0"/>
              <a:t>	Porcentaje de población con carencia por calidad y espacios de la vivienda</a:t>
            </a:r>
            <a:endParaRPr lang="es-MX" sz="24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05D3790-C3E4-46E8-80FE-80BDA137F4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196418-AD95-41A8-AB99-E7599EED8631}"/>
              </a:ext>
            </a:extLst>
          </p:cNvPr>
          <p:cNvSpPr txBox="1"/>
          <p:nvPr/>
        </p:nvSpPr>
        <p:spPr>
          <a:xfrm>
            <a:off x="260947" y="624661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INDICADOR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+mn-ea"/>
              <a:cs typeface="+mn-cs"/>
            </a:endParaRP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153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0" y="1970116"/>
            <a:ext cx="5684859" cy="351082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934" t="12693"/>
          <a:stretch/>
        </p:blipFill>
        <p:spPr>
          <a:xfrm>
            <a:off x="390699" y="5674445"/>
            <a:ext cx="3374968" cy="2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4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B62274C-5DCE-476B-B440-34D78F71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9C6A6C-7961-44E0-A3B9-A516474A5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A46F23-2641-4C7F-8288-0EFED59EB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422014-9562-405C-B7FF-097846032A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70523BC-4B86-4448-9F57-E5732B18EB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F1D30DF-8B51-4ABE-9428-2D822C05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814566"/>
          </a:xfrm>
        </p:spPr>
        <p:txBody>
          <a:bodyPr/>
          <a:lstStyle/>
          <a:p>
            <a:r>
              <a:rPr lang="es-ES" sz="2400" dirty="0"/>
              <a:t>	Porcentaje de población con carencia por calidad y espacios de la vivienda</a:t>
            </a:r>
            <a:endParaRPr lang="es-MX" sz="24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05D3790-C3E4-46E8-80FE-80BDA137F4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196418-AD95-41A8-AB99-E7599EED8631}"/>
              </a:ext>
            </a:extLst>
          </p:cNvPr>
          <p:cNvSpPr txBox="1"/>
          <p:nvPr/>
        </p:nvSpPr>
        <p:spPr>
          <a:xfrm>
            <a:off x="260947" y="624661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INDICADOR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+mn-ea"/>
              <a:cs typeface="+mn-cs"/>
            </a:endParaRP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153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90" y="1615005"/>
            <a:ext cx="4485279" cy="450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4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316683D-B698-4FB1-8F21-33944BBB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0D3D66-56DA-4E35-B9C0-6BC3E9C51A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25F706-5A79-42A1-B61F-943E8D664A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9945C3-B053-4458-8AAD-C925C0F788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97034F3-1F82-42E1-B1C4-82AE7D8CAD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AB23446-C639-4BB6-9DC8-9A453333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Porcentaje de hogares con Internet</a:t>
            </a:r>
            <a:r>
              <a:rPr lang="pt-BR" kern="0" spc="-63" dirty="0">
                <a:cs typeface="Helvetica"/>
                <a:sym typeface="Helvetica"/>
              </a:rPr>
              <a:t/>
            </a:r>
            <a:br>
              <a:rPr lang="pt-BR" kern="0" spc="-63" dirty="0">
                <a:cs typeface="Helvetica"/>
                <a:sym typeface="Helvetica"/>
              </a:rPr>
            </a:br>
            <a:endParaRPr lang="es-MX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7BF8568B-900A-414F-91B9-29535BD604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5C490AB-9FF6-454A-8115-FFAD8BFB602B}"/>
              </a:ext>
            </a:extLst>
          </p:cNvPr>
          <p:cNvSpPr txBox="1"/>
          <p:nvPr/>
        </p:nvSpPr>
        <p:spPr>
          <a:xfrm>
            <a:off x="364642" y="47182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INDICADOR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+mn-ea"/>
              <a:cs typeface="+mn-cs"/>
            </a:endParaRP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81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l="934" t="12693"/>
          <a:stretch/>
        </p:blipFill>
        <p:spPr>
          <a:xfrm>
            <a:off x="390699" y="5674445"/>
            <a:ext cx="3374968" cy="29213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75" y="2185780"/>
            <a:ext cx="5572073" cy="29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7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316683D-B698-4FB1-8F21-33944BBB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0D3D66-56DA-4E35-B9C0-6BC3E9C51A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25F706-5A79-42A1-B61F-943E8D664A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9945C3-B053-4458-8AAD-C925C0F788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97034F3-1F82-42E1-B1C4-82AE7D8CAD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AB23446-C639-4BB6-9DC8-9A453333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Porcentaje de hogares con Internet</a:t>
            </a:r>
            <a:r>
              <a:rPr lang="pt-BR" kern="0" spc="-63" dirty="0">
                <a:cs typeface="Helvetica"/>
                <a:sym typeface="Helvetica"/>
              </a:rPr>
              <a:t/>
            </a:r>
            <a:br>
              <a:rPr lang="pt-BR" kern="0" spc="-63" dirty="0">
                <a:cs typeface="Helvetica"/>
                <a:sym typeface="Helvetica"/>
              </a:rPr>
            </a:br>
            <a:endParaRPr lang="es-MX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7BF8568B-900A-414F-91B9-29535BD604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5C490AB-9FF6-454A-8115-FFAD8BFB602B}"/>
              </a:ext>
            </a:extLst>
          </p:cNvPr>
          <p:cNvSpPr txBox="1"/>
          <p:nvPr/>
        </p:nvSpPr>
        <p:spPr>
          <a:xfrm>
            <a:off x="364642" y="47182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INDICADOR</a:t>
            </a: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ea typeface="+mn-ea"/>
              <a:cs typeface="+mn-cs"/>
            </a:endParaRPr>
          </a:p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81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10" y="1356972"/>
            <a:ext cx="5336770" cy="49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613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304</TotalTime>
  <Words>33</Words>
  <Application>Microsoft Office PowerPoint</Application>
  <PresentationFormat>Presentación en pantalla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Helvetica</vt:lpstr>
      <vt:lpstr>Helvetica Light</vt:lpstr>
      <vt:lpstr>Retrospección</vt:lpstr>
      <vt:lpstr>Presentación de PowerPoint</vt:lpstr>
      <vt:lpstr> Porcentaje de población con carencia por acceso a los servicios básicos en la vivienda</vt:lpstr>
      <vt:lpstr> Porcentaje de población con carencia por acceso a los servicios básicos en la vivienda</vt:lpstr>
      <vt:lpstr> Porcentaje de población con carencia por calidad y espacios de la vivienda</vt:lpstr>
      <vt:lpstr> Porcentaje de población con carencia por calidad y espacios de la vivienda</vt:lpstr>
      <vt:lpstr>Porcentaje de hogares con Internet </vt:lpstr>
      <vt:lpstr>Porcentaje de hogares con Internet </vt:lpstr>
    </vt:vector>
  </TitlesOfParts>
  <Company>CIDE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lnppcide01</dc:creator>
  <cp:lastModifiedBy>lnppcide01</cp:lastModifiedBy>
  <cp:revision>28</cp:revision>
  <dcterms:created xsi:type="dcterms:W3CDTF">2019-02-27T17:24:08Z</dcterms:created>
  <dcterms:modified xsi:type="dcterms:W3CDTF">2019-03-06T16:23:23Z</dcterms:modified>
</cp:coreProperties>
</file>