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Helvetica Neue"/>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4EECB6-4F18-499D-875B-FF42A0859B9B}">
  <a:tblStyle styleId="{F24EECB6-4F18-499D-875B-FF42A0859B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HelveticaNeue-regular.fntdata"/><Relationship Id="rId21" Type="http://schemas.openxmlformats.org/officeDocument/2006/relationships/slide" Target="slides/slide14.xml"/><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swald-regular.fntdata"/><Relationship Id="rId25" Type="http://schemas.openxmlformats.org/officeDocument/2006/relationships/font" Target="fonts/HelveticaNeue-boldItalic.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307420b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307420b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database system is a collection of interrelated data and a set of programs that allow users to access and modify these data. A major purpose of a database system is to provide users with an </a:t>
            </a:r>
            <a:r>
              <a:rPr i="1" lang="en">
                <a:solidFill>
                  <a:schemeClr val="dk1"/>
                </a:solidFill>
              </a:rPr>
              <a:t>abstract </a:t>
            </a:r>
            <a:r>
              <a:rPr lang="en">
                <a:solidFill>
                  <a:schemeClr val="dk1"/>
                </a:solidFill>
              </a:rPr>
              <a:t>view of the data. That is, the system hides certain details of how the data are stored and maintained.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2d08a48a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2d08a48a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in a "class roster" database, we may begin with a table called Teachers, which stores information about teachers (such as name, office, phone and email). To store the classes taught by each teacher, we could create columns class1, class2, class3, but faces a problem immediately on how many columns to create. On the other hand, if we begin with a table called Classes, which stores information about a class (courseCode, dayOfWeek, timeStart and timeEnd); we could create additional columns to store information about the (one) teacher (such as name, office, phone and email). However, since a teacher may teach many classes, its data would be duplicated in many rows in table Classes.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2d08a48a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2d08a48a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support many-to-many relationship, we need to create a third table (known as a junction table), say OrderDetails (or OrderLines), where each row represents an item of a particular order. For the OrderDetails table, the primary key consists of two columns: orderID and productID, that uniquely identify each row. The columns orderID and productID in OrderDetails table are used to reference Orders and Products tables, hence, they are also the foreign keys in the OrderDetails table.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2d08a48a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2d08a48a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In a "product sales" database, a product may have optional supplementary information such as </a:t>
            </a:r>
            <a:r>
              <a:rPr lang="en" sz="1050">
                <a:solidFill>
                  <a:schemeClr val="dk1"/>
                </a:solidFill>
                <a:latin typeface="Consolas"/>
                <a:ea typeface="Consolas"/>
                <a:cs typeface="Consolas"/>
                <a:sym typeface="Consolas"/>
              </a:rPr>
              <a:t>image</a:t>
            </a:r>
            <a:r>
              <a:rPr lang="en" sz="1050">
                <a:solidFill>
                  <a:schemeClr val="dk1"/>
                </a:solidFill>
              </a:rPr>
              <a:t>, </a:t>
            </a:r>
            <a:r>
              <a:rPr lang="en" sz="1050">
                <a:solidFill>
                  <a:schemeClr val="dk1"/>
                </a:solidFill>
                <a:latin typeface="Consolas"/>
                <a:ea typeface="Consolas"/>
                <a:cs typeface="Consolas"/>
                <a:sym typeface="Consolas"/>
              </a:rPr>
              <a:t>moreDescription</a:t>
            </a:r>
            <a:r>
              <a:rPr lang="en" sz="1050">
                <a:solidFill>
                  <a:schemeClr val="dk1"/>
                </a:solidFill>
              </a:rPr>
              <a:t> and </a:t>
            </a:r>
            <a:r>
              <a:rPr lang="en" sz="1050">
                <a:solidFill>
                  <a:schemeClr val="dk1"/>
                </a:solidFill>
                <a:latin typeface="Consolas"/>
                <a:ea typeface="Consolas"/>
                <a:cs typeface="Consolas"/>
                <a:sym typeface="Consolas"/>
              </a:rPr>
              <a:t>comment</a:t>
            </a:r>
            <a:r>
              <a:rPr lang="en" sz="1050">
                <a:solidFill>
                  <a:schemeClr val="dk1"/>
                </a:solidFill>
              </a:rPr>
              <a:t>. Keeping them inside the </a:t>
            </a:r>
            <a:r>
              <a:rPr lang="en" sz="1050">
                <a:solidFill>
                  <a:schemeClr val="dk1"/>
                </a:solidFill>
                <a:latin typeface="Consolas"/>
                <a:ea typeface="Consolas"/>
                <a:cs typeface="Consolas"/>
                <a:sym typeface="Consolas"/>
              </a:rPr>
              <a:t>Products</a:t>
            </a:r>
            <a:r>
              <a:rPr lang="en" sz="1050">
                <a:solidFill>
                  <a:schemeClr val="dk1"/>
                </a:solidFill>
              </a:rPr>
              <a:t> table results in many empty spaces (in those records without these optional data). Furthermore, these large data may degrade the performance of the database.</a:t>
            </a:r>
            <a:endParaRPr sz="105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Instead, we can create another table (say </a:t>
            </a:r>
            <a:r>
              <a:rPr lang="en" sz="1050">
                <a:solidFill>
                  <a:schemeClr val="dk1"/>
                </a:solidFill>
                <a:latin typeface="Consolas"/>
                <a:ea typeface="Consolas"/>
                <a:cs typeface="Consolas"/>
                <a:sym typeface="Consolas"/>
              </a:rPr>
              <a:t>ProductDetails</a:t>
            </a:r>
            <a:r>
              <a:rPr lang="en" sz="1050">
                <a:solidFill>
                  <a:schemeClr val="dk1"/>
                </a:solidFill>
              </a:rPr>
              <a:t>, </a:t>
            </a:r>
            <a:r>
              <a:rPr lang="en" sz="1050">
                <a:solidFill>
                  <a:schemeClr val="dk1"/>
                </a:solidFill>
                <a:latin typeface="Consolas"/>
                <a:ea typeface="Consolas"/>
                <a:cs typeface="Consolas"/>
                <a:sym typeface="Consolas"/>
              </a:rPr>
              <a:t>ProductLines</a:t>
            </a:r>
            <a:r>
              <a:rPr lang="en" sz="1050">
                <a:solidFill>
                  <a:schemeClr val="dk1"/>
                </a:solidFill>
              </a:rPr>
              <a:t> or </a:t>
            </a:r>
            <a:r>
              <a:rPr lang="en" sz="1050">
                <a:solidFill>
                  <a:schemeClr val="dk1"/>
                </a:solidFill>
                <a:latin typeface="Consolas"/>
                <a:ea typeface="Consolas"/>
                <a:cs typeface="Consolas"/>
                <a:sym typeface="Consolas"/>
              </a:rPr>
              <a:t>ProductExtras</a:t>
            </a:r>
            <a:r>
              <a:rPr lang="en" sz="1050">
                <a:solidFill>
                  <a:schemeClr val="dk1"/>
                </a:solidFill>
              </a:rPr>
              <a:t>) to store the optional data. A record will only be created for those products with optional data. The two tables, </a:t>
            </a:r>
            <a:r>
              <a:rPr lang="en" sz="1050">
                <a:solidFill>
                  <a:schemeClr val="dk1"/>
                </a:solidFill>
                <a:latin typeface="Consolas"/>
                <a:ea typeface="Consolas"/>
                <a:cs typeface="Consolas"/>
                <a:sym typeface="Consolas"/>
              </a:rPr>
              <a:t>Products</a:t>
            </a:r>
            <a:r>
              <a:rPr lang="en" sz="1050">
                <a:solidFill>
                  <a:schemeClr val="dk1"/>
                </a:solidFill>
              </a:rPr>
              <a:t> and </a:t>
            </a:r>
            <a:r>
              <a:rPr lang="en" sz="1050">
                <a:solidFill>
                  <a:schemeClr val="dk1"/>
                </a:solidFill>
                <a:latin typeface="Consolas"/>
                <a:ea typeface="Consolas"/>
                <a:cs typeface="Consolas"/>
                <a:sym typeface="Consolas"/>
              </a:rPr>
              <a:t>ProductDetails</a:t>
            </a:r>
            <a:r>
              <a:rPr lang="en" sz="1050">
                <a:solidFill>
                  <a:schemeClr val="dk1"/>
                </a:solidFill>
              </a:rPr>
              <a:t>, exhibit a </a:t>
            </a:r>
            <a:r>
              <a:rPr i="1" lang="en" sz="1050">
                <a:solidFill>
                  <a:schemeClr val="dk1"/>
                </a:solidFill>
              </a:rPr>
              <a:t>one-to-one relationship</a:t>
            </a:r>
            <a:r>
              <a:rPr lang="en" sz="1050">
                <a:solidFill>
                  <a:schemeClr val="dk1"/>
                </a:solidFill>
              </a:rPr>
              <a:t>. That is, for every row in the parent table, there is at most one row (possibly zero) in the child table. The same column </a:t>
            </a:r>
            <a:r>
              <a:rPr lang="en" sz="1050">
                <a:solidFill>
                  <a:schemeClr val="dk1"/>
                </a:solidFill>
                <a:latin typeface="Consolas"/>
                <a:ea typeface="Consolas"/>
                <a:cs typeface="Consolas"/>
                <a:sym typeface="Consolas"/>
              </a:rPr>
              <a:t>productID</a:t>
            </a:r>
            <a:r>
              <a:rPr lang="en" sz="1050">
                <a:solidFill>
                  <a:schemeClr val="dk1"/>
                </a:solidFill>
              </a:rPr>
              <a:t> should be used as the primary key for both tables.</a:t>
            </a:r>
            <a:endParaRPr sz="1050">
              <a:solidFill>
                <a:schemeClr val="dk1"/>
              </a:solidFill>
            </a:endParaRPr>
          </a:p>
          <a:p>
            <a:pPr indent="0" lvl="0" marL="0" rtl="0" algn="just">
              <a:lnSpc>
                <a:spcPct val="115000"/>
              </a:lnSpc>
              <a:spcBef>
                <a:spcPts val="700"/>
              </a:spcBef>
              <a:spcAft>
                <a:spcPts val="0"/>
              </a:spcAft>
              <a:buClr>
                <a:schemeClr val="dk1"/>
              </a:buClr>
              <a:buSzPts val="1100"/>
              <a:buFont typeface="Arial"/>
              <a:buNone/>
            </a:pPr>
            <a:r>
              <a:rPr lang="en" sz="1050">
                <a:solidFill>
                  <a:schemeClr val="dk1"/>
                </a:solidFill>
              </a:rPr>
              <a:t>Some databases limit the number of columns that can be created inside a table. You could use a one-to-one relationship to split the data into two tables. One-to-one relationship is also useful for storing certain sensitive data in a secure table, while the non-sensitive ones in the main table.</a:t>
            </a:r>
            <a:endParaRPr sz="1050">
              <a:solidFill>
                <a:schemeClr val="dk1"/>
              </a:solidFill>
            </a:endParaRPr>
          </a:p>
          <a:p>
            <a:pPr indent="0" lvl="0" marL="0" rtl="0" algn="l">
              <a:spcBef>
                <a:spcPts val="3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2d08a48a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2d08a48a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Apply the so-called normalization rules to check whether your database is structurally correct and optimal.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Normal Form (1NF): A table is 1NF if every cell contains a single value, not a list of values. This properties is known as atomic. 1NF also prohibits repeating group of columns such as item1, item2,.., itemN. Instead, you should create another table using one-to-many relationship.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Second Normal Form (2NF): A table is 2NF, if it is 1NF and every non-key column is fully dependent on the primary key. Furthermore, if the primary key is made up of several columns, every non-key column shall depend on the entire set and not part of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example, the primary key of the OrderDetails table comprising orderID and productID. If unitPrice is dependent only on productID, it shall not be kept in the OrderDetails table (but in the Products table). On the other hand, if the unitPrice is dependent on the product as well as the particular order, then it shall be kept in the OrderDetails 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Third Normal Form (3NF): A table is 3NF, if it is 2NF and the non-key columns are independent of each others. In other words, the non-key columns are dependent on primary key, only on the primary key and nothing else. For example, suppose that we have a Products table with columns productID (primary key), name and unitPrice. The column discountRate shall not belong to Products table if it is also dependent on the unitPrice, which is not part of the primary key.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Higher Normal Form: 3NF has its inadequacies, which leads to higher Normal form, such as Boyce/Codd Normal form, Fourth Normal Form (4NF) and Fifth Normal Form (5NF), which is beyond the scope of this tutorial.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times, you may decide to break some of the normalization rules, for performance reason (e.g., create a column called totalPrice in Orders table which can be derived from the orderDetails records); or because the end-user requested for it. Make sure that you fully aware of it, develop programming logic to handle it, and properly document the decision.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2d08a48a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2d08a48a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307420b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307420b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307420b9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307420b9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37d2fc2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37d2fc2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307420b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307420b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1a87c49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1a87c49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2d08a48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d08a48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2d08a48a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2d08a48a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2d08a48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2d08a48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Por lo general queremos evitar filas duplicadas.</a:t>
            </a:r>
            <a:endParaRPr/>
          </a:p>
          <a:p>
            <a:pPr indent="0" lvl="0" marL="0" rtl="0" algn="l">
              <a:spcBef>
                <a:spcPts val="0"/>
              </a:spcBef>
              <a:spcAft>
                <a:spcPts val="0"/>
              </a:spcAft>
              <a:buClr>
                <a:schemeClr val="dk1"/>
              </a:buClr>
              <a:buSzPts val="1100"/>
              <a:buFont typeface="Arial"/>
              <a:buNone/>
            </a:pPr>
            <a:r>
              <a:rPr lang="en"/>
              <a:t>Para ello usamos una clave primaria para identificar univocamente a una fila.</a:t>
            </a:r>
            <a:endParaRPr/>
          </a:p>
          <a:p>
            <a:pPr indent="0" lvl="0" marL="0" rtl="0" algn="l">
              <a:spcBef>
                <a:spcPts val="0"/>
              </a:spcBef>
              <a:spcAft>
                <a:spcPts val="0"/>
              </a:spcAft>
              <a:buClr>
                <a:schemeClr val="dk1"/>
              </a:buClr>
              <a:buSzPts val="1100"/>
              <a:buFont typeface="Arial"/>
              <a:buNone/>
            </a:pPr>
            <a:r>
              <a:rPr lang="en"/>
              <a:t>Una clave primaria es</a:t>
            </a:r>
            <a:endParaRPr/>
          </a:p>
          <a:p>
            <a:pPr indent="0" lvl="0" marL="0" rtl="0" algn="l">
              <a:spcBef>
                <a:spcPts val="0"/>
              </a:spcBef>
              <a:spcAft>
                <a:spcPts val="0"/>
              </a:spcAft>
              <a:buClr>
                <a:schemeClr val="dk1"/>
              </a:buClr>
              <a:buSzPts val="1100"/>
              <a:buFont typeface="Arial"/>
              <a:buNone/>
            </a:pPr>
            <a:r>
              <a:rPr lang="en"/>
              <a:t>Simple si es definida por una sola columna.</a:t>
            </a:r>
            <a:endParaRPr/>
          </a:p>
          <a:p>
            <a:pPr indent="0" lvl="0" marL="0" rtl="0" algn="l">
              <a:spcBef>
                <a:spcPts val="0"/>
              </a:spcBef>
              <a:spcAft>
                <a:spcPts val="0"/>
              </a:spcAft>
              <a:buClr>
                <a:schemeClr val="dk1"/>
              </a:buClr>
              <a:buSzPts val="1100"/>
              <a:buFont typeface="Arial"/>
              <a:buNone/>
            </a:pPr>
            <a:r>
              <a:rPr lang="en"/>
              <a:t>Compuesta si es definida por mas de una columna</a:t>
            </a:r>
            <a:endParaRPr/>
          </a:p>
          <a:p>
            <a:pPr indent="0" lvl="0" marL="0" rtl="0" algn="l">
              <a:spcBef>
                <a:spcPts val="0"/>
              </a:spcBef>
              <a:spcAft>
                <a:spcPts val="0"/>
              </a:spcAft>
              <a:buClr>
                <a:schemeClr val="dk1"/>
              </a:buClr>
              <a:buSzPts val="1100"/>
              <a:buFont typeface="Arial"/>
              <a:buNone/>
            </a:pPr>
            <a:r>
              <a:rPr lang="en"/>
              <a:t>Definir cual es la clave primaria de una tabla no siempre es sencillo.</a:t>
            </a:r>
            <a:endParaRPr/>
          </a:p>
          <a:p>
            <a:pPr indent="0" lvl="0" marL="0" rtl="0" algn="l">
              <a:spcBef>
                <a:spcPts val="0"/>
              </a:spcBef>
              <a:spcAft>
                <a:spcPts val="0"/>
              </a:spcAft>
              <a:buClr>
                <a:schemeClr val="dk1"/>
              </a:buClr>
              <a:buSzPts val="1100"/>
              <a:buFont typeface="Arial"/>
              <a:buNone/>
            </a:pPr>
            <a:r>
              <a:rPr lang="en"/>
              <a:t>Una clave primaria debe ser:</a:t>
            </a:r>
            <a:endParaRPr/>
          </a:p>
          <a:p>
            <a:pPr indent="0" lvl="0" marL="0" rtl="0" algn="l">
              <a:spcBef>
                <a:spcPts val="0"/>
              </a:spcBef>
              <a:spcAft>
                <a:spcPts val="0"/>
              </a:spcAft>
              <a:buClr>
                <a:schemeClr val="dk1"/>
              </a:buClr>
              <a:buSzPts val="1100"/>
              <a:buFont typeface="Arial"/>
              <a:buNone/>
            </a:pPr>
            <a:r>
              <a:rPr lang="en"/>
              <a:t>	Unica (no pueden existir valores duplicados).</a:t>
            </a:r>
            <a:endParaRPr/>
          </a:p>
          <a:p>
            <a:pPr indent="0" lvl="0" marL="0" rtl="0" algn="l">
              <a:spcBef>
                <a:spcPts val="0"/>
              </a:spcBef>
              <a:spcAft>
                <a:spcPts val="0"/>
              </a:spcAft>
              <a:buClr>
                <a:schemeClr val="dk1"/>
              </a:buClr>
              <a:buSzPts val="1100"/>
              <a:buFont typeface="Arial"/>
              <a:buNone/>
            </a:pPr>
            <a:r>
              <a:rPr lang="en"/>
              <a:t>	No nula (siempre debe tener un valor)</a:t>
            </a:r>
            <a:endParaRPr/>
          </a:p>
          <a:p>
            <a:pPr indent="0" lvl="0" marL="0" rtl="0" algn="l">
              <a:spcBef>
                <a:spcPts val="0"/>
              </a:spcBef>
              <a:spcAft>
                <a:spcPts val="0"/>
              </a:spcAft>
              <a:buClr>
                <a:schemeClr val="dk1"/>
              </a:buClr>
              <a:buSzPts val="1100"/>
              <a:buFont typeface="Arial"/>
              <a:buNone/>
            </a:pPr>
            <a:r>
              <a:rPr lang="en"/>
              <a:t>. For example, customerName may not be appropriate to be used as the primary key for the Customers table, as there could be two customers with the same name.</a:t>
            </a:r>
            <a:endParaRPr/>
          </a:p>
          <a:p>
            <a:pPr indent="0" lvl="0" marL="0" rtl="0" algn="l">
              <a:spcBef>
                <a:spcPts val="0"/>
              </a:spcBef>
              <a:spcAft>
                <a:spcPts val="0"/>
              </a:spcAft>
              <a:buClr>
                <a:schemeClr val="dk1"/>
              </a:buClr>
              <a:buSzPts val="1100"/>
              <a:buFont typeface="Arial"/>
              <a:buNone/>
            </a:pPr>
            <a:r>
              <a:rPr lang="en"/>
              <a:t>Debe ser simple e intuitiva.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primary key shall be simple and familiar, e.g., employeeID for employees table and isbn for books table.</a:t>
            </a:r>
            <a:endParaRPr/>
          </a:p>
          <a:p>
            <a:pPr indent="0" lvl="0" marL="0" rtl="0" algn="l">
              <a:spcBef>
                <a:spcPts val="0"/>
              </a:spcBef>
              <a:spcAft>
                <a:spcPts val="0"/>
              </a:spcAft>
              <a:buClr>
                <a:schemeClr val="dk1"/>
              </a:buClr>
              <a:buSzPts val="1100"/>
              <a:buFont typeface="Arial"/>
              <a:buNone/>
            </a:pPr>
            <a:r>
              <a:rPr lang="en"/>
              <a:t>	Debe ser inmutable.</a:t>
            </a:r>
            <a:endParaRPr/>
          </a:p>
          <a:p>
            <a:pPr indent="0" lvl="0" marL="0" rtl="0" algn="l">
              <a:spcBef>
                <a:spcPts val="0"/>
              </a:spcBef>
              <a:spcAft>
                <a:spcPts val="0"/>
              </a:spcAft>
              <a:buClr>
                <a:schemeClr val="dk1"/>
              </a:buClr>
              <a:buSzPts val="1100"/>
              <a:buFont typeface="Arial"/>
              <a:buNone/>
            </a:pPr>
            <a:r>
              <a:rPr lang="en"/>
              <a:t>The value of the primary key should not change. Primary key is used to reference other tables. If you change its value, you have to change all its references; otherwise, the references will be lost. For example, phoneNumber may not be appropriate to be used as primary key for table Customers, because it might change.</a:t>
            </a:r>
            <a:endParaRPr/>
          </a:p>
          <a:p>
            <a:pPr indent="0" lvl="0" marL="0" rtl="0" algn="l">
              <a:spcBef>
                <a:spcPts val="0"/>
              </a:spcBef>
              <a:spcAft>
                <a:spcPts val="0"/>
              </a:spcAft>
              <a:buClr>
                <a:schemeClr val="dk1"/>
              </a:buClr>
              <a:buSzPts val="1100"/>
              <a:buFont typeface="Arial"/>
              <a:buNone/>
            </a:pPr>
            <a:r>
              <a:rPr lang="en"/>
              <a:t>Usualmente son de tipo numerico y autoincremental.</a:t>
            </a:r>
            <a:endParaRPr/>
          </a:p>
          <a:p>
            <a:pPr indent="0" lvl="0" marL="0" rtl="0" algn="l">
              <a:spcBef>
                <a:spcPts val="0"/>
              </a:spcBef>
              <a:spcAft>
                <a:spcPts val="0"/>
              </a:spcAft>
              <a:buClr>
                <a:schemeClr val="dk1"/>
              </a:buClr>
              <a:buSzPts val="1100"/>
              <a:buFont typeface="Arial"/>
              <a:buNone/>
            </a:pPr>
            <a:r>
              <a:rPr lang="en"/>
              <a:t>Preferir claves con la menor cantidad de columnas posible.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Primary key is usually a single column (e.g., customerID or productCode). But it could also make up of several columns. You should use as few columns as possible.</a:t>
            </a:r>
            <a:endParaRPr/>
          </a:p>
          <a:p>
            <a:pPr indent="0" lvl="0" marL="0" rtl="0" algn="l">
              <a:spcBef>
                <a:spcPts val="0"/>
              </a:spcBef>
              <a:spcAft>
                <a:spcPts val="0"/>
              </a:spcAft>
              <a:buClr>
                <a:schemeClr val="dk1"/>
              </a:buClr>
              <a:buSzPts val="1100"/>
              <a:buFont typeface="Arial"/>
              <a:buNone/>
            </a:pPr>
            <a:r>
              <a:rPr lang="en"/>
              <a:t>Let's illustrate with an example: a table customers contains columns lastName, firstName, phoneNumber, address, city, state, zipCode. The candidates for primary key are name=(lastName, firstName), phoneNumber, Address1=(address, city, state), Address1=(address, zipCode). Name may not be unique. Phone number and address may change. Hence, it is better to create a fact-less auto-increment number, say customerID, as the primary key.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5200"/>
              <a:buFont typeface="Oswald"/>
              <a:buNone/>
              <a:defRPr b="1" sz="5200">
                <a:solidFill>
                  <a:srgbClr val="FFFFFF"/>
                </a:solidFill>
                <a:latin typeface="Oswald"/>
                <a:ea typeface="Oswald"/>
                <a:cs typeface="Oswald"/>
                <a:sym typeface="Oswa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1C232"/>
              </a:buClr>
              <a:buSzPts val="2800"/>
              <a:buFont typeface="Oswald"/>
              <a:buNone/>
              <a:defRPr sz="2800">
                <a:solidFill>
                  <a:srgbClr val="F1C232"/>
                </a:solidFill>
                <a:latin typeface="Oswald"/>
                <a:ea typeface="Oswald"/>
                <a:cs typeface="Oswald"/>
                <a:sym typeface="Oswald"/>
              </a:defRPr>
            </a:lvl1pPr>
            <a:lvl2pPr lvl="1" rtl="0" algn="ctr">
              <a:lnSpc>
                <a:spcPct val="100000"/>
              </a:lnSpc>
              <a:spcBef>
                <a:spcPts val="0"/>
              </a:spcBef>
              <a:spcAft>
                <a:spcPts val="0"/>
              </a:spcAft>
              <a:buClr>
                <a:srgbClr val="F1C232"/>
              </a:buClr>
              <a:buSzPts val="2800"/>
              <a:buNone/>
              <a:defRPr sz="2800">
                <a:solidFill>
                  <a:srgbClr val="F1C232"/>
                </a:solidFill>
              </a:defRPr>
            </a:lvl2pPr>
            <a:lvl3pPr lvl="2" rtl="0" algn="ctr">
              <a:lnSpc>
                <a:spcPct val="100000"/>
              </a:lnSpc>
              <a:spcBef>
                <a:spcPts val="0"/>
              </a:spcBef>
              <a:spcAft>
                <a:spcPts val="0"/>
              </a:spcAft>
              <a:buClr>
                <a:srgbClr val="F1C232"/>
              </a:buClr>
              <a:buSzPts val="2800"/>
              <a:buNone/>
              <a:defRPr sz="2800">
                <a:solidFill>
                  <a:srgbClr val="F1C232"/>
                </a:solidFill>
              </a:defRPr>
            </a:lvl3pPr>
            <a:lvl4pPr lvl="3" rtl="0" algn="ctr">
              <a:lnSpc>
                <a:spcPct val="100000"/>
              </a:lnSpc>
              <a:spcBef>
                <a:spcPts val="0"/>
              </a:spcBef>
              <a:spcAft>
                <a:spcPts val="0"/>
              </a:spcAft>
              <a:buClr>
                <a:srgbClr val="F1C232"/>
              </a:buClr>
              <a:buSzPts val="2800"/>
              <a:buNone/>
              <a:defRPr sz="2800">
                <a:solidFill>
                  <a:srgbClr val="F1C232"/>
                </a:solidFill>
              </a:defRPr>
            </a:lvl4pPr>
            <a:lvl5pPr lvl="4" rtl="0" algn="ctr">
              <a:lnSpc>
                <a:spcPct val="100000"/>
              </a:lnSpc>
              <a:spcBef>
                <a:spcPts val="0"/>
              </a:spcBef>
              <a:spcAft>
                <a:spcPts val="0"/>
              </a:spcAft>
              <a:buClr>
                <a:srgbClr val="F1C232"/>
              </a:buClr>
              <a:buSzPts val="2800"/>
              <a:buNone/>
              <a:defRPr sz="2800">
                <a:solidFill>
                  <a:srgbClr val="F1C232"/>
                </a:solidFill>
              </a:defRPr>
            </a:lvl5pPr>
            <a:lvl6pPr lvl="5" rtl="0" algn="ctr">
              <a:lnSpc>
                <a:spcPct val="100000"/>
              </a:lnSpc>
              <a:spcBef>
                <a:spcPts val="0"/>
              </a:spcBef>
              <a:spcAft>
                <a:spcPts val="0"/>
              </a:spcAft>
              <a:buClr>
                <a:srgbClr val="F1C232"/>
              </a:buClr>
              <a:buSzPts val="2800"/>
              <a:buNone/>
              <a:defRPr sz="2800">
                <a:solidFill>
                  <a:srgbClr val="F1C232"/>
                </a:solidFill>
              </a:defRPr>
            </a:lvl6pPr>
            <a:lvl7pPr lvl="6" rtl="0" algn="ctr">
              <a:lnSpc>
                <a:spcPct val="100000"/>
              </a:lnSpc>
              <a:spcBef>
                <a:spcPts val="0"/>
              </a:spcBef>
              <a:spcAft>
                <a:spcPts val="0"/>
              </a:spcAft>
              <a:buClr>
                <a:srgbClr val="F1C232"/>
              </a:buClr>
              <a:buSzPts val="2800"/>
              <a:buNone/>
              <a:defRPr sz="2800">
                <a:solidFill>
                  <a:srgbClr val="F1C232"/>
                </a:solidFill>
              </a:defRPr>
            </a:lvl7pPr>
            <a:lvl8pPr lvl="7" rtl="0" algn="ctr">
              <a:lnSpc>
                <a:spcPct val="100000"/>
              </a:lnSpc>
              <a:spcBef>
                <a:spcPts val="0"/>
              </a:spcBef>
              <a:spcAft>
                <a:spcPts val="0"/>
              </a:spcAft>
              <a:buClr>
                <a:srgbClr val="F1C232"/>
              </a:buClr>
              <a:buSzPts val="2800"/>
              <a:buNone/>
              <a:defRPr sz="2800">
                <a:solidFill>
                  <a:srgbClr val="F1C232"/>
                </a:solidFill>
              </a:defRPr>
            </a:lvl8pPr>
            <a:lvl9pPr lvl="8" rtl="0" algn="ctr">
              <a:lnSpc>
                <a:spcPct val="100000"/>
              </a:lnSpc>
              <a:spcBef>
                <a:spcPts val="0"/>
              </a:spcBef>
              <a:spcAft>
                <a:spcPts val="0"/>
              </a:spcAft>
              <a:buClr>
                <a:srgbClr val="F1C232"/>
              </a:buClr>
              <a:buSzPts val="2800"/>
              <a:buNone/>
              <a:defRPr sz="2800">
                <a:solidFill>
                  <a:srgbClr val="F1C23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Oswald"/>
              <a:buNone/>
              <a:defRPr b="1">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6"/>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17500" lvl="1" marL="914400" rtl="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2pPr>
            <a:lvl3pPr indent="-317500" lvl="2" marL="1371600" rtl="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3pPr>
            <a:lvl4pPr indent="-317500" lvl="3" marL="18288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4pPr>
            <a:lvl5pPr indent="-317500" lvl="4" marL="22860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5pPr>
            <a:lvl6pPr indent="-317500" lvl="5" marL="27432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6pPr>
            <a:lvl7pPr indent="-317500" lvl="6" marL="32004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7pPr>
            <a:lvl8pPr indent="-317500" lvl="7" marL="3657600" rtl="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8pPr>
            <a:lvl9pPr indent="-317500" lvl="8" marL="4114800" rtl="0">
              <a:spcBef>
                <a:spcPts val="1600"/>
              </a:spcBef>
              <a:spcAft>
                <a:spcPts val="1600"/>
              </a:spcAft>
              <a:buClr>
                <a:srgbClr val="000000"/>
              </a:buClr>
              <a:buSzPts val="1400"/>
              <a:buFont typeface="Oswald"/>
              <a:buChar char="■"/>
              <a:defRPr>
                <a:solidFill>
                  <a:srgbClr val="000000"/>
                </a:solidFill>
                <a:latin typeface="Oswald"/>
                <a:ea typeface="Oswald"/>
                <a:cs typeface="Oswald"/>
                <a:sym typeface="Oswald"/>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2800"/>
              <a:buFont typeface="Oswald"/>
              <a:buNone/>
              <a:defRPr b="1">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7"/>
          <p:cNvSpPr txBox="1"/>
          <p:nvPr>
            <p:ph idx="1" type="body"/>
          </p:nvPr>
        </p:nvSpPr>
        <p:spPr>
          <a:xfrm>
            <a:off x="311700" y="863550"/>
            <a:ext cx="39999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swald"/>
              <a:buChar char="●"/>
              <a:defRPr>
                <a:solidFill>
                  <a:srgbClr val="000000"/>
                </a:solidFill>
                <a:latin typeface="Oswald"/>
                <a:ea typeface="Oswald"/>
                <a:cs typeface="Oswald"/>
                <a:sym typeface="Oswald"/>
              </a:defRPr>
            </a:lvl1pPr>
            <a:lvl2pPr indent="-304800" lvl="1" marL="9144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rtl="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69" name="Google Shape;69;p17"/>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04800" lvl="1" marL="9144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rtl="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rtl="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rtl="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Oswald"/>
              <a:buNone/>
              <a:defRPr b="1">
                <a:latin typeface="Oswald"/>
                <a:ea typeface="Oswald"/>
                <a:cs typeface="Oswald"/>
                <a:sym typeface="Oswa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000000"/>
              </a:buClr>
              <a:buSzPts val="1800"/>
              <a:buFont typeface="Oswald"/>
              <a:buNone/>
              <a:defRPr>
                <a:solidFill>
                  <a:srgbClr val="000000"/>
                </a:solidFill>
                <a:latin typeface="Oswald"/>
                <a:ea typeface="Oswald"/>
                <a:cs typeface="Oswald"/>
                <a:sym typeface="Oswald"/>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22"/>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BD-2018</a:t>
            </a:r>
            <a:endParaRPr b="1">
              <a:latin typeface="Oswald"/>
              <a:ea typeface="Oswald"/>
              <a:cs typeface="Oswald"/>
              <a:sym typeface="Oswa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25"/>
          <p:cNvSpPr txBox="1"/>
          <p:nvPr>
            <p:ph type="title"/>
          </p:nvPr>
        </p:nvSpPr>
        <p:spPr>
          <a:xfrm>
            <a:off x="768350" y="88106"/>
            <a:ext cx="80772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9pPr>
          </a:lstStyle>
          <a:p/>
        </p:txBody>
      </p:sp>
      <p:sp>
        <p:nvSpPr>
          <p:cNvPr id="99" name="Google Shape;99;p25"/>
          <p:cNvSpPr txBox="1"/>
          <p:nvPr>
            <p:ph idx="1" type="body"/>
          </p:nvPr>
        </p:nvSpPr>
        <p:spPr>
          <a:xfrm>
            <a:off x="814387" y="820340"/>
            <a:ext cx="7661400" cy="3677700"/>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1C232"/>
              </a:buClr>
              <a:buSzPts val="1800"/>
              <a:buFont typeface="Oswald"/>
              <a:buChar char="●"/>
              <a:defRPr sz="1800">
                <a:latin typeface="Oswald"/>
                <a:ea typeface="Oswald"/>
                <a:cs typeface="Oswald"/>
                <a:sym typeface="Oswald"/>
              </a:defRPr>
            </a:lvl1pPr>
            <a:lvl2pPr indent="-317500" lvl="1" marL="914400" rtl="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2pPr>
            <a:lvl3pPr indent="-317500" lvl="2" marL="1371600" rtl="0">
              <a:lnSpc>
                <a:spcPct val="115000"/>
              </a:lnSpc>
              <a:spcBef>
                <a:spcPts val="1600"/>
              </a:spcBef>
              <a:spcAft>
                <a:spcPts val="0"/>
              </a:spcAft>
              <a:buClr>
                <a:srgbClr val="FFD966"/>
              </a:buClr>
              <a:buSzPts val="1400"/>
              <a:buFont typeface="Oswald"/>
              <a:buChar char="■"/>
              <a:defRPr>
                <a:latin typeface="Oswald"/>
                <a:ea typeface="Oswald"/>
                <a:cs typeface="Oswald"/>
                <a:sym typeface="Oswald"/>
              </a:defRPr>
            </a:lvl3pPr>
            <a:lvl4pPr indent="-317500" lvl="3" marL="1828800" rtl="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4pPr>
            <a:lvl5pPr indent="-317500" lvl="4" marL="2286000" rtl="0">
              <a:lnSpc>
                <a:spcPct val="115000"/>
              </a:lnSpc>
              <a:spcBef>
                <a:spcPts val="1600"/>
              </a:spcBef>
              <a:spcAft>
                <a:spcPts val="0"/>
              </a:spcAft>
              <a:buSzPts val="1400"/>
              <a:buFont typeface="Oswald"/>
              <a:buChar char="○"/>
              <a:defRPr>
                <a:latin typeface="Oswald"/>
                <a:ea typeface="Oswald"/>
                <a:cs typeface="Oswald"/>
                <a:sym typeface="Oswald"/>
              </a:defRPr>
            </a:lvl5pPr>
            <a:lvl6pPr indent="-317500" lvl="5" marL="2743200" rtl="0">
              <a:lnSpc>
                <a:spcPct val="115000"/>
              </a:lnSpc>
              <a:spcBef>
                <a:spcPts val="1600"/>
              </a:spcBef>
              <a:spcAft>
                <a:spcPts val="0"/>
              </a:spcAft>
              <a:buSzPts val="1400"/>
              <a:buFont typeface="Oswald"/>
              <a:buChar char="■"/>
              <a:defRPr>
                <a:latin typeface="Oswald"/>
                <a:ea typeface="Oswald"/>
                <a:cs typeface="Oswald"/>
                <a:sym typeface="Oswald"/>
              </a:defRPr>
            </a:lvl6pPr>
            <a:lvl7pPr indent="-317500" lvl="6" marL="3200400" rtl="0">
              <a:lnSpc>
                <a:spcPct val="115000"/>
              </a:lnSpc>
              <a:spcBef>
                <a:spcPts val="1600"/>
              </a:spcBef>
              <a:spcAft>
                <a:spcPts val="0"/>
              </a:spcAft>
              <a:buSzPts val="1400"/>
              <a:buFont typeface="Oswald"/>
              <a:buChar char="●"/>
              <a:defRPr>
                <a:latin typeface="Oswald"/>
                <a:ea typeface="Oswald"/>
                <a:cs typeface="Oswald"/>
                <a:sym typeface="Oswald"/>
              </a:defRPr>
            </a:lvl7pPr>
            <a:lvl8pPr indent="-317500" lvl="7" marL="3657600" rtl="0">
              <a:lnSpc>
                <a:spcPct val="115000"/>
              </a:lnSpc>
              <a:spcBef>
                <a:spcPts val="1600"/>
              </a:spcBef>
              <a:spcAft>
                <a:spcPts val="0"/>
              </a:spcAft>
              <a:buSzPts val="1400"/>
              <a:buFont typeface="Oswald"/>
              <a:buChar char="○"/>
              <a:defRPr>
                <a:latin typeface="Oswald"/>
                <a:ea typeface="Oswald"/>
                <a:cs typeface="Oswald"/>
                <a:sym typeface="Oswald"/>
              </a:defRPr>
            </a:lvl8pPr>
            <a:lvl9pPr indent="-317500" lvl="8" marL="4114800" rtl="0">
              <a:lnSpc>
                <a:spcPct val="115000"/>
              </a:lnSpc>
              <a:spcBef>
                <a:spcPts val="1600"/>
              </a:spcBef>
              <a:spcAft>
                <a:spcPts val="1600"/>
              </a:spcAft>
              <a:buSzPts val="1400"/>
              <a:buFont typeface="Oswald"/>
              <a:buChar char="■"/>
              <a:defRPr>
                <a:latin typeface="Oswald"/>
                <a:ea typeface="Oswald"/>
                <a:cs typeface="Oswald"/>
                <a:sym typeface="Oswald"/>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BD-2019</a:t>
            </a:r>
            <a:endParaRPr b="1">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www.thomascerqueus.fr/json-fields-relational-databases-postgresq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www.youtube.com/watch?v=W2Z7fbCLSTw"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en.wikipedia.org/wiki/Edgar_F._Cod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Y DBMS</a:t>
            </a:r>
            <a:endParaRPr/>
          </a:p>
        </p:txBody>
      </p:sp>
      <p:sp>
        <p:nvSpPr>
          <p:cNvPr id="105" name="Google Shape;105;p26"/>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a:solidFill>
                  <a:srgbClr val="6AA84F"/>
                </a:solidFill>
              </a:rPr>
              <a:t>“Una </a:t>
            </a:r>
            <a:r>
              <a:rPr b="1" i="1" lang="en">
                <a:solidFill>
                  <a:srgbClr val="CC0000"/>
                </a:solidFill>
              </a:rPr>
              <a:t>base de datos</a:t>
            </a:r>
            <a:r>
              <a:rPr b="1" i="1" lang="en">
                <a:solidFill>
                  <a:srgbClr val="6AA84F"/>
                </a:solidFill>
              </a:rPr>
              <a:t> es una colección de datos organizados relevantes a un dominio que son administrados y consultados mediante un sistema de administración de base de datos (DBMS).”</a:t>
            </a:r>
            <a:endParaRPr/>
          </a:p>
          <a:p>
            <a:pPr indent="0" lvl="0" marL="0" rtl="0" algn="l">
              <a:spcBef>
                <a:spcPts val="1600"/>
              </a:spcBef>
              <a:spcAft>
                <a:spcPts val="0"/>
              </a:spcAft>
              <a:buNone/>
            </a:pPr>
            <a:r>
              <a:rPr b="1" i="1" lang="en">
                <a:solidFill>
                  <a:srgbClr val="6AA84F"/>
                </a:solidFill>
              </a:rPr>
              <a:t>“ Un </a:t>
            </a:r>
            <a:r>
              <a:rPr b="1" i="1" lang="en">
                <a:solidFill>
                  <a:srgbClr val="CC0000"/>
                </a:solidFill>
              </a:rPr>
              <a:t>Database Management System (DBMS)</a:t>
            </a:r>
            <a:r>
              <a:rPr b="1" i="1" lang="en">
                <a:solidFill>
                  <a:srgbClr val="6AA84F"/>
                </a:solidFill>
              </a:rPr>
              <a:t> es un sistema que permite la gestión y consulta de base de datos.”</a:t>
            </a:r>
            <a:endParaRPr b="1" i="1">
              <a:solidFill>
                <a:srgbClr val="6AA84F"/>
              </a:solidFill>
            </a:endParaRPr>
          </a:p>
          <a:p>
            <a:pPr indent="-342900" lvl="0" marL="457200" rtl="0" algn="l">
              <a:spcBef>
                <a:spcPts val="1600"/>
              </a:spcBef>
              <a:spcAft>
                <a:spcPts val="0"/>
              </a:spcAft>
              <a:buClr>
                <a:srgbClr val="F1C232"/>
              </a:buClr>
              <a:buSzPts val="1800"/>
              <a:buChar char="-"/>
            </a:pPr>
            <a:r>
              <a:rPr lang="en">
                <a:solidFill>
                  <a:schemeClr val="dk1"/>
                </a:solidFill>
              </a:rPr>
              <a:t>Gestion: </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Definición de esquema. </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Creación de datos. </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Creación de relaciones, actualización de datos, seguridad, etc.</a:t>
            </a:r>
            <a:endParaRPr>
              <a:solidFill>
                <a:schemeClr val="dk1"/>
              </a:solidFill>
            </a:endParaRPr>
          </a:p>
          <a:p>
            <a:pPr indent="-342900" lvl="0" marL="457200" rtl="0" algn="l">
              <a:spcBef>
                <a:spcPts val="0"/>
              </a:spcBef>
              <a:spcAft>
                <a:spcPts val="0"/>
              </a:spcAft>
              <a:buClr>
                <a:srgbClr val="F1C232"/>
              </a:buClr>
              <a:buSzPts val="1800"/>
              <a:buChar char="-"/>
            </a:pPr>
            <a:r>
              <a:rPr lang="en">
                <a:solidFill>
                  <a:schemeClr val="dk1"/>
                </a:solidFill>
              </a:rPr>
              <a:t>Consulta:</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Responder preguntas sobre los datos.</a:t>
            </a:r>
            <a:endParaRPr>
              <a:solidFill>
                <a:schemeClr val="dk1"/>
              </a:solidFill>
            </a:endParaRPr>
          </a:p>
          <a:p>
            <a:pPr indent="-317500" lvl="1" marL="914400" rtl="0" algn="l">
              <a:spcBef>
                <a:spcPts val="0"/>
              </a:spcBef>
              <a:spcAft>
                <a:spcPts val="0"/>
              </a:spcAft>
              <a:buClr>
                <a:srgbClr val="F1C232"/>
              </a:buClr>
              <a:buSzPts val="1400"/>
              <a:buChar char="-"/>
            </a:pPr>
            <a:r>
              <a:rPr lang="en">
                <a:solidFill>
                  <a:schemeClr val="dk1"/>
                </a:solidFill>
              </a:rPr>
              <a:t>Realizar análisis con los datos.</a:t>
            </a:r>
            <a:endParaRPr/>
          </a:p>
        </p:txBody>
      </p:sp>
      <p:sp>
        <p:nvSpPr>
          <p:cNvPr id="106" name="Google Shape;106;p2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Relaciones entre tablas: uno-a-muchos</a:t>
            </a:r>
            <a:endParaRPr/>
          </a:p>
        </p:txBody>
      </p:sp>
      <p:sp>
        <p:nvSpPr>
          <p:cNvPr id="188" name="Google Shape;188;p35"/>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No se pueden representar con una sola tabla.</a:t>
            </a:r>
            <a:endParaRPr/>
          </a:p>
          <a:p>
            <a:pPr indent="-342900" lvl="0" marL="457200" rtl="0" algn="l">
              <a:spcBef>
                <a:spcPts val="1000"/>
              </a:spcBef>
              <a:spcAft>
                <a:spcPts val="0"/>
              </a:spcAft>
              <a:buClr>
                <a:schemeClr val="accent1"/>
              </a:buClr>
              <a:buSzPts val="1800"/>
              <a:buChar char="➢"/>
            </a:pPr>
            <a:r>
              <a:rPr lang="en"/>
              <a:t>Existen una tabla padre (Uno) y una tabla hija (Muchos).</a:t>
            </a:r>
            <a:endParaRPr/>
          </a:p>
          <a:p>
            <a:pPr indent="-342900" lvl="0" marL="457200" rtl="0" algn="l">
              <a:spcBef>
                <a:spcPts val="1000"/>
              </a:spcBef>
              <a:spcAft>
                <a:spcPts val="0"/>
              </a:spcAft>
              <a:buClr>
                <a:schemeClr val="accent1"/>
              </a:buClr>
              <a:buSzPts val="1800"/>
              <a:buChar char="➢"/>
            </a:pPr>
            <a:r>
              <a:rPr lang="en"/>
              <a:t>En la tabla hija tenemos como clave </a:t>
            </a:r>
            <a:r>
              <a:rPr lang="en"/>
              <a:t>foránea</a:t>
            </a:r>
            <a:r>
              <a:rPr lang="en"/>
              <a:t> la clave primaria de la tabla padre.</a:t>
            </a:r>
            <a:endParaRPr/>
          </a:p>
          <a:p>
            <a:pPr indent="0" lvl="0" marL="0" rtl="0" algn="l">
              <a:spcBef>
                <a:spcPts val="1000"/>
              </a:spcBef>
              <a:spcAft>
                <a:spcPts val="1600"/>
              </a:spcAft>
              <a:buNone/>
            </a:pPr>
            <a:r>
              <a:t/>
            </a:r>
            <a:endParaRPr/>
          </a:p>
        </p:txBody>
      </p:sp>
      <p:pic>
        <p:nvPicPr>
          <p:cNvPr id="189" name="Google Shape;189;p35"/>
          <p:cNvPicPr preferRelativeResize="0"/>
          <p:nvPr/>
        </p:nvPicPr>
        <p:blipFill>
          <a:blip r:embed="rId3">
            <a:alphaModFix/>
          </a:blip>
          <a:stretch>
            <a:fillRect/>
          </a:stretch>
        </p:blipFill>
        <p:spPr>
          <a:xfrm>
            <a:off x="4571988" y="2704550"/>
            <a:ext cx="4410075" cy="2343150"/>
          </a:xfrm>
          <a:prstGeom prst="rect">
            <a:avLst/>
          </a:prstGeom>
          <a:noFill/>
          <a:ln>
            <a:noFill/>
          </a:ln>
        </p:spPr>
      </p:pic>
      <p:sp>
        <p:nvSpPr>
          <p:cNvPr id="190" name="Google Shape;190;p35"/>
          <p:cNvSpPr txBox="1"/>
          <p:nvPr>
            <p:ph idx="1" type="body"/>
          </p:nvPr>
        </p:nvSpPr>
        <p:spPr>
          <a:xfrm>
            <a:off x="4777075"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Para cada valor en la tabla padre pueden haber cero, una o </a:t>
            </a:r>
            <a:r>
              <a:rPr lang="en"/>
              <a:t>más</a:t>
            </a:r>
            <a:r>
              <a:rPr lang="en"/>
              <a:t> filas en la tabla hija.</a:t>
            </a:r>
            <a:endParaRPr/>
          </a:p>
          <a:p>
            <a:pPr indent="-342900" lvl="0" marL="457200" rtl="0" algn="l">
              <a:spcBef>
                <a:spcPts val="1000"/>
              </a:spcBef>
              <a:spcAft>
                <a:spcPts val="0"/>
              </a:spcAft>
              <a:buClr>
                <a:schemeClr val="accent1"/>
              </a:buClr>
              <a:buSzPts val="1800"/>
              <a:buChar char="➢"/>
            </a:pPr>
            <a:r>
              <a:rPr lang="en"/>
              <a:t>Para cada valor en la tabla hija solo existe una fila en la tabla padre.</a:t>
            </a:r>
            <a:endParaRPr/>
          </a:p>
          <a:p>
            <a:pPr indent="0" lvl="0" marL="0" rtl="0" algn="l">
              <a:spcBef>
                <a:spcPts val="1000"/>
              </a:spcBef>
              <a:spcAft>
                <a:spcPts val="1600"/>
              </a:spcAft>
              <a:buNone/>
            </a:pPr>
            <a:r>
              <a:t/>
            </a:r>
            <a:endParaRPr/>
          </a:p>
        </p:txBody>
      </p:sp>
      <p:sp>
        <p:nvSpPr>
          <p:cNvPr id="191" name="Google Shape;191;p3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Relaciones entre tablas: muchos-a-muchos</a:t>
            </a:r>
            <a:endParaRPr/>
          </a:p>
          <a:p>
            <a:pPr indent="0" lvl="0" marL="0" rtl="0" algn="l">
              <a:spcBef>
                <a:spcPts val="0"/>
              </a:spcBef>
              <a:spcAft>
                <a:spcPts val="0"/>
              </a:spcAft>
              <a:buNone/>
            </a:pPr>
            <a:r>
              <a:t/>
            </a:r>
            <a:endParaRPr/>
          </a:p>
        </p:txBody>
      </p:sp>
      <p:sp>
        <p:nvSpPr>
          <p:cNvPr id="197" name="Google Shape;197;p36"/>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Para soportar relaciones muchos-a-muchos necesitamos introducir una tercer tabla: la </a:t>
            </a:r>
            <a:r>
              <a:rPr b="1" lang="en"/>
              <a:t>tabla de </a:t>
            </a:r>
            <a:r>
              <a:rPr b="1" lang="en"/>
              <a:t>asociación</a:t>
            </a:r>
            <a:r>
              <a:rPr lang="en"/>
              <a:t>.</a:t>
            </a:r>
            <a:endParaRPr/>
          </a:p>
          <a:p>
            <a:pPr indent="-342900" lvl="0" marL="457200" rtl="0" algn="l">
              <a:spcBef>
                <a:spcPts val="1000"/>
              </a:spcBef>
              <a:spcAft>
                <a:spcPts val="0"/>
              </a:spcAft>
              <a:buClr>
                <a:schemeClr val="accent1"/>
              </a:buClr>
              <a:buSzPts val="1800"/>
              <a:buChar char="➢"/>
            </a:pPr>
            <a:r>
              <a:rPr lang="en"/>
              <a:t>Se modela como dos relaciones uno-a-muchos entre las tablas padres y la tabla de </a:t>
            </a:r>
            <a:r>
              <a:rPr lang="en"/>
              <a:t>asociación</a:t>
            </a:r>
            <a:r>
              <a:rPr lang="en"/>
              <a:t>.</a:t>
            </a:r>
            <a:endParaRPr/>
          </a:p>
          <a:p>
            <a:pPr indent="0" lvl="0" marL="0" rtl="0" algn="l">
              <a:spcBef>
                <a:spcPts val="1000"/>
              </a:spcBef>
              <a:spcAft>
                <a:spcPts val="1600"/>
              </a:spcAft>
              <a:buNone/>
            </a:pPr>
            <a:r>
              <a:t/>
            </a:r>
            <a:endParaRPr/>
          </a:p>
        </p:txBody>
      </p:sp>
      <p:pic>
        <p:nvPicPr>
          <p:cNvPr id="198" name="Google Shape;198;p36"/>
          <p:cNvPicPr preferRelativeResize="0"/>
          <p:nvPr/>
        </p:nvPicPr>
        <p:blipFill>
          <a:blip r:embed="rId3">
            <a:alphaModFix/>
          </a:blip>
          <a:stretch>
            <a:fillRect/>
          </a:stretch>
        </p:blipFill>
        <p:spPr>
          <a:xfrm>
            <a:off x="4470800" y="863550"/>
            <a:ext cx="4527600" cy="2974866"/>
          </a:xfrm>
          <a:prstGeom prst="rect">
            <a:avLst/>
          </a:prstGeom>
          <a:noFill/>
          <a:ln>
            <a:noFill/>
          </a:ln>
        </p:spPr>
      </p:pic>
      <p:sp>
        <p:nvSpPr>
          <p:cNvPr id="199" name="Google Shape;199;p3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Relaciones entre tablas: uno-a-uno</a:t>
            </a:r>
            <a:endParaRPr/>
          </a:p>
          <a:p>
            <a:pPr indent="0" lvl="0" marL="0" rtl="0" algn="l">
              <a:spcBef>
                <a:spcPts val="0"/>
              </a:spcBef>
              <a:spcAft>
                <a:spcPts val="0"/>
              </a:spcAft>
              <a:buNone/>
            </a:pPr>
            <a:r>
              <a:t/>
            </a:r>
            <a:endParaRPr/>
          </a:p>
        </p:txBody>
      </p:sp>
      <p:sp>
        <p:nvSpPr>
          <p:cNvPr id="205" name="Google Shape;205;p37"/>
          <p:cNvSpPr txBox="1"/>
          <p:nvPr>
            <p:ph idx="1" type="body"/>
          </p:nvPr>
        </p:nvSpPr>
        <p:spPr>
          <a:xfrm>
            <a:off x="311700" y="863550"/>
            <a:ext cx="6915900" cy="177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Se suelen utilizar para representar </a:t>
            </a:r>
            <a:r>
              <a:rPr lang="en"/>
              <a:t>información</a:t>
            </a:r>
            <a:r>
              <a:rPr lang="en"/>
              <a:t> complementaria</a:t>
            </a:r>
            <a:endParaRPr/>
          </a:p>
          <a:p>
            <a:pPr indent="-342900" lvl="0" marL="457200" rtl="0" algn="l">
              <a:spcBef>
                <a:spcPts val="1000"/>
              </a:spcBef>
              <a:spcAft>
                <a:spcPts val="1000"/>
              </a:spcAft>
              <a:buClr>
                <a:schemeClr val="accent1"/>
              </a:buClr>
              <a:buSzPts val="1800"/>
              <a:buChar char="➢"/>
            </a:pPr>
            <a:r>
              <a:rPr lang="en"/>
              <a:t>Utiles para partir una tabla “grande” en tablas </a:t>
            </a:r>
            <a:r>
              <a:rPr lang="en"/>
              <a:t>más</a:t>
            </a:r>
            <a:r>
              <a:rPr lang="en"/>
              <a:t> pequeñas.</a:t>
            </a:r>
            <a:endParaRPr/>
          </a:p>
        </p:txBody>
      </p:sp>
      <p:pic>
        <p:nvPicPr>
          <p:cNvPr id="206" name="Google Shape;206;p37"/>
          <p:cNvPicPr preferRelativeResize="0"/>
          <p:nvPr/>
        </p:nvPicPr>
        <p:blipFill>
          <a:blip r:embed="rId3">
            <a:alphaModFix/>
          </a:blip>
          <a:stretch>
            <a:fillRect/>
          </a:stretch>
        </p:blipFill>
        <p:spPr>
          <a:xfrm>
            <a:off x="2986575" y="2103150"/>
            <a:ext cx="4476750" cy="2085975"/>
          </a:xfrm>
          <a:prstGeom prst="rect">
            <a:avLst/>
          </a:prstGeom>
          <a:noFill/>
          <a:ln>
            <a:noFill/>
          </a:ln>
        </p:spPr>
      </p:pic>
      <p:sp>
        <p:nvSpPr>
          <p:cNvPr id="207" name="Google Shape;207;p3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Normalizacion</a:t>
            </a:r>
            <a:endParaRPr/>
          </a:p>
        </p:txBody>
      </p:sp>
      <p:sp>
        <p:nvSpPr>
          <p:cNvPr id="213" name="Google Shape;213;p3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b="1" lang="en"/>
              <a:t>Primera</a:t>
            </a:r>
            <a:r>
              <a:rPr b="1" lang="en"/>
              <a:t> Forma Normal(1NF):</a:t>
            </a:r>
            <a:r>
              <a:rPr lang="en"/>
              <a:t> El dominio de las columnas debe ser </a:t>
            </a:r>
            <a:r>
              <a:rPr lang="en"/>
              <a:t>atómico</a:t>
            </a:r>
            <a:r>
              <a:rPr lang="en"/>
              <a:t>.</a:t>
            </a:r>
            <a:endParaRPr/>
          </a:p>
          <a:p>
            <a:pPr indent="-317500" lvl="1" marL="914400" rtl="0" algn="l">
              <a:spcBef>
                <a:spcPts val="1000"/>
              </a:spcBef>
              <a:spcAft>
                <a:spcPts val="0"/>
              </a:spcAft>
              <a:buClr>
                <a:schemeClr val="accent1"/>
              </a:buClr>
              <a:buSzPts val="1400"/>
              <a:buChar char="○"/>
            </a:pPr>
            <a:r>
              <a:rPr lang="en" sz="1400"/>
              <a:t>Evitar listas de valores en una columna. Usar uno-a-muchos.</a:t>
            </a:r>
            <a:endParaRPr sz="1400"/>
          </a:p>
          <a:p>
            <a:pPr indent="-317500" lvl="1" marL="914400" rtl="0" algn="l">
              <a:spcBef>
                <a:spcPts val="1000"/>
              </a:spcBef>
              <a:spcAft>
                <a:spcPts val="0"/>
              </a:spcAft>
              <a:buClr>
                <a:schemeClr val="accent1"/>
              </a:buClr>
              <a:buSzPts val="1400"/>
              <a:buChar char="○"/>
            </a:pPr>
            <a:r>
              <a:rPr lang="en" sz="1400"/>
              <a:t>Si usan columnas JSON </a:t>
            </a:r>
            <a:r>
              <a:rPr lang="en" sz="1400" u="sng">
                <a:solidFill>
                  <a:schemeClr val="hlink"/>
                </a:solidFill>
                <a:hlinkClick r:id="rId3"/>
              </a:rPr>
              <a:t>no son 1NF</a:t>
            </a:r>
            <a:r>
              <a:rPr lang="en" sz="1400"/>
              <a:t>.</a:t>
            </a:r>
            <a:endParaRPr sz="1400"/>
          </a:p>
          <a:p>
            <a:pPr indent="-342900" lvl="0" marL="457200" rtl="0" algn="l">
              <a:spcBef>
                <a:spcPts val="1000"/>
              </a:spcBef>
              <a:spcAft>
                <a:spcPts val="0"/>
              </a:spcAft>
              <a:buClr>
                <a:schemeClr val="accent1"/>
              </a:buClr>
              <a:buSzPts val="1800"/>
              <a:buChar char="➢"/>
            </a:pPr>
            <a:r>
              <a:rPr b="1" lang="en"/>
              <a:t>Segunda Forma Normal (2NF):</a:t>
            </a:r>
            <a:r>
              <a:rPr lang="en"/>
              <a:t> 1NF + toda columna que no forma parte de la clave primaria depende de todas las columnas de la clave primaria.</a:t>
            </a:r>
            <a:endParaRPr/>
          </a:p>
          <a:p>
            <a:pPr indent="-304800" lvl="1" marL="914400" rtl="0" algn="l">
              <a:spcBef>
                <a:spcPts val="1000"/>
              </a:spcBef>
              <a:spcAft>
                <a:spcPts val="0"/>
              </a:spcAft>
              <a:buClr>
                <a:schemeClr val="accent1"/>
              </a:buClr>
              <a:buSzPts val="1200"/>
              <a:buChar char="○"/>
            </a:pPr>
            <a:r>
              <a:rPr lang="en"/>
              <a:t>Todos las columnas estan definidas por la clave primaria.</a:t>
            </a:r>
            <a:endParaRPr/>
          </a:p>
          <a:p>
            <a:pPr indent="-342900" lvl="0" marL="457200" rtl="0" algn="l">
              <a:spcBef>
                <a:spcPts val="1000"/>
              </a:spcBef>
              <a:spcAft>
                <a:spcPts val="0"/>
              </a:spcAft>
              <a:buClr>
                <a:schemeClr val="accent1"/>
              </a:buClr>
              <a:buSzPts val="1800"/>
              <a:buChar char="➢"/>
            </a:pPr>
            <a:r>
              <a:rPr b="1" lang="en">
                <a:solidFill>
                  <a:schemeClr val="dk1"/>
                </a:solidFill>
              </a:rPr>
              <a:t>Tercera</a:t>
            </a:r>
            <a:r>
              <a:rPr b="1" lang="en">
                <a:solidFill>
                  <a:schemeClr val="dk1"/>
                </a:solidFill>
              </a:rPr>
              <a:t> Forma Normal(3NF):</a:t>
            </a:r>
            <a:r>
              <a:rPr lang="en">
                <a:solidFill>
                  <a:schemeClr val="dk1"/>
                </a:solidFill>
              </a:rPr>
              <a:t> 2NF + toda columna que no forma parte de la clave primaria depende solamente de la clave primaria.</a:t>
            </a:r>
            <a:endParaRPr>
              <a:solidFill>
                <a:schemeClr val="dk1"/>
              </a:solidFill>
            </a:endParaRPr>
          </a:p>
          <a:p>
            <a:pPr indent="-317500" lvl="1" marL="914400" rtl="0" algn="l">
              <a:spcBef>
                <a:spcPts val="1000"/>
              </a:spcBef>
              <a:spcAft>
                <a:spcPts val="0"/>
              </a:spcAft>
              <a:buClr>
                <a:schemeClr val="accent1"/>
              </a:buClr>
              <a:buSzPts val="1400"/>
              <a:buChar char="○"/>
            </a:pPr>
            <a:r>
              <a:rPr lang="en" sz="1400">
                <a:solidFill>
                  <a:schemeClr val="dk1"/>
                </a:solidFill>
              </a:rPr>
              <a:t>Evitar columnas derivadas</a:t>
            </a:r>
            <a:endParaRPr sz="1400">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
        <p:nvSpPr>
          <p:cNvPr id="214" name="Google Shape;214;p3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Consejos</a:t>
            </a:r>
            <a:endParaRPr/>
          </a:p>
        </p:txBody>
      </p:sp>
      <p:sp>
        <p:nvSpPr>
          <p:cNvPr id="220" name="Google Shape;220;p39"/>
          <p:cNvSpPr txBox="1"/>
          <p:nvPr>
            <p:ph idx="2" type="body"/>
          </p:nvPr>
        </p:nvSpPr>
        <p:spPr>
          <a:xfrm>
            <a:off x="311700" y="8476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El diseño de una base de datos es </a:t>
            </a:r>
            <a:r>
              <a:rPr lang="en" sz="2400"/>
              <a:t>más</a:t>
            </a:r>
            <a:r>
              <a:rPr lang="en" sz="2400"/>
              <a:t> un arte que una ciencia.</a:t>
            </a:r>
            <a:endParaRPr sz="2400"/>
          </a:p>
          <a:p>
            <a:pPr indent="-381000" lvl="0" marL="457200" rtl="0" algn="l">
              <a:spcBef>
                <a:spcPts val="1000"/>
              </a:spcBef>
              <a:spcAft>
                <a:spcPts val="0"/>
              </a:spcAft>
              <a:buSzPts val="2400"/>
              <a:buChar char="➢"/>
            </a:pPr>
            <a:r>
              <a:rPr lang="en" sz="2400"/>
              <a:t>Hay mucha decisiones que tomar.</a:t>
            </a:r>
            <a:endParaRPr sz="2400"/>
          </a:p>
          <a:p>
            <a:pPr indent="-381000" lvl="0" marL="457200" rtl="0" algn="l">
              <a:spcBef>
                <a:spcPts val="1000"/>
              </a:spcBef>
              <a:spcAft>
                <a:spcPts val="0"/>
              </a:spcAft>
              <a:buSzPts val="2400"/>
              <a:buChar char="➢"/>
            </a:pPr>
            <a:r>
              <a:rPr lang="en" sz="2400"/>
              <a:t>La mejor </a:t>
            </a:r>
            <a:r>
              <a:rPr lang="en" sz="2400"/>
              <a:t>decisión</a:t>
            </a:r>
            <a:r>
              <a:rPr lang="en" sz="2400"/>
              <a:t> siempre depende del contexto.</a:t>
            </a:r>
            <a:endParaRPr sz="2400"/>
          </a:p>
          <a:p>
            <a:pPr indent="-381000" lvl="0" marL="457200" rtl="0" algn="l">
              <a:spcBef>
                <a:spcPts val="1000"/>
              </a:spcBef>
              <a:spcAft>
                <a:spcPts val="0"/>
              </a:spcAft>
              <a:buSzPts val="2400"/>
              <a:buChar char="➢"/>
            </a:pPr>
            <a:r>
              <a:rPr lang="en" sz="2400"/>
              <a:t>Es </a:t>
            </a:r>
            <a:r>
              <a:rPr lang="en" sz="2400"/>
              <a:t>más</a:t>
            </a:r>
            <a:r>
              <a:rPr lang="en" sz="2400"/>
              <a:t> </a:t>
            </a:r>
            <a:r>
              <a:rPr lang="en" sz="2400"/>
              <a:t>fácil</a:t>
            </a:r>
            <a:r>
              <a:rPr lang="en" sz="2400"/>
              <a:t> saber lo que NO hay hacer que lo SI hay que hacer.</a:t>
            </a:r>
            <a:endParaRPr sz="2400"/>
          </a:p>
          <a:p>
            <a:pPr indent="0" lvl="0" marL="457200" rtl="0" algn="l">
              <a:spcBef>
                <a:spcPts val="1000"/>
              </a:spcBef>
              <a:spcAft>
                <a:spcPts val="1600"/>
              </a:spcAft>
              <a:buNone/>
            </a:pPr>
            <a:r>
              <a:t/>
            </a:r>
            <a:endParaRPr sz="2400"/>
          </a:p>
        </p:txBody>
      </p:sp>
      <p:sp>
        <p:nvSpPr>
          <p:cNvPr id="221" name="Google Shape;221;p3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 DE DATOS</a:t>
            </a:r>
            <a:endParaRPr/>
          </a:p>
        </p:txBody>
      </p:sp>
      <p:sp>
        <p:nvSpPr>
          <p:cNvPr id="112" name="Google Shape;112;p27"/>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6AA84F"/>
                </a:solidFill>
              </a:rPr>
              <a:t>“Un </a:t>
            </a:r>
            <a:r>
              <a:rPr b="1" i="1" lang="en">
                <a:solidFill>
                  <a:srgbClr val="CC0000"/>
                </a:solidFill>
              </a:rPr>
              <a:t>modelo de datos</a:t>
            </a:r>
            <a:r>
              <a:rPr b="1" i="1" lang="en">
                <a:solidFill>
                  <a:srgbClr val="6AA84F"/>
                </a:solidFill>
              </a:rPr>
              <a:t> es una colección de herramientas conceptuales para describir los datos, las relaciones entre ellos, su semántica y las restricciones de consistencia.”</a:t>
            </a:r>
            <a:endParaRPr b="1" i="1">
              <a:solidFill>
                <a:srgbClr val="6AA84F"/>
              </a:solidFill>
            </a:endParaRPr>
          </a:p>
          <a:p>
            <a:pPr indent="-342900" lvl="0" marL="457200" rtl="0" algn="l">
              <a:spcBef>
                <a:spcPts val="1600"/>
              </a:spcBef>
              <a:spcAft>
                <a:spcPts val="0"/>
              </a:spcAft>
              <a:buSzPts val="1800"/>
              <a:buChar char="-"/>
            </a:pPr>
            <a:r>
              <a:rPr lang="en"/>
              <a:t>Define la estructura lógica de la base de datos.</a:t>
            </a:r>
            <a:endParaRPr/>
          </a:p>
          <a:p>
            <a:pPr indent="-342900" lvl="0" marL="457200" rtl="0" algn="l">
              <a:spcBef>
                <a:spcPts val="1000"/>
              </a:spcBef>
              <a:spcAft>
                <a:spcPts val="0"/>
              </a:spcAft>
              <a:buSzPts val="1800"/>
              <a:buChar char="-"/>
            </a:pPr>
            <a:r>
              <a:rPr lang="en"/>
              <a:t>Impacta en la forma en que los datos son almacenados y manipulados.</a:t>
            </a:r>
            <a:endParaRPr/>
          </a:p>
          <a:p>
            <a:pPr indent="-342900" lvl="0" marL="457200" rtl="0" algn="l">
              <a:spcBef>
                <a:spcPts val="1600"/>
              </a:spcBef>
              <a:spcAft>
                <a:spcPts val="0"/>
              </a:spcAft>
              <a:buSzPts val="1800"/>
              <a:buChar char="-"/>
            </a:pPr>
            <a:r>
              <a:rPr lang="en"/>
              <a:t>Existen diferentes modelos de datos:</a:t>
            </a:r>
            <a:endParaRPr/>
          </a:p>
          <a:p>
            <a:pPr indent="-317500" lvl="1" marL="914400" rtl="0" algn="l">
              <a:spcBef>
                <a:spcPts val="0"/>
              </a:spcBef>
              <a:spcAft>
                <a:spcPts val="0"/>
              </a:spcAft>
              <a:buSzPts val="1400"/>
              <a:buChar char="-"/>
            </a:pPr>
            <a:r>
              <a:rPr b="1" lang="en"/>
              <a:t>Modelo Relacional (SQL)</a:t>
            </a:r>
            <a:endParaRPr b="1"/>
          </a:p>
          <a:p>
            <a:pPr indent="-317500" lvl="1" marL="914400" rtl="0" algn="l">
              <a:spcBef>
                <a:spcPts val="0"/>
              </a:spcBef>
              <a:spcAft>
                <a:spcPts val="0"/>
              </a:spcAft>
              <a:buSzPts val="1400"/>
              <a:buChar char="-"/>
            </a:pPr>
            <a:r>
              <a:rPr b="1" lang="en"/>
              <a:t>Modelos No relacionales (NoSQL):</a:t>
            </a:r>
            <a:endParaRPr b="1"/>
          </a:p>
          <a:p>
            <a:pPr indent="-317500" lvl="2" marL="1371600" rtl="0" algn="l">
              <a:spcBef>
                <a:spcPts val="0"/>
              </a:spcBef>
              <a:spcAft>
                <a:spcPts val="0"/>
              </a:spcAft>
              <a:buSzPts val="1400"/>
              <a:buChar char="-"/>
            </a:pPr>
            <a:r>
              <a:rPr lang="en">
                <a:solidFill>
                  <a:schemeClr val="dk1"/>
                </a:solidFill>
              </a:rPr>
              <a:t>Modelo de Objetos  (Realm DB)</a:t>
            </a:r>
            <a:endParaRPr/>
          </a:p>
          <a:p>
            <a:pPr indent="-317500" lvl="2" marL="1371600" rtl="0" algn="l">
              <a:spcBef>
                <a:spcPts val="0"/>
              </a:spcBef>
              <a:spcAft>
                <a:spcPts val="0"/>
              </a:spcAft>
              <a:buSzPts val="1400"/>
              <a:buChar char="-"/>
            </a:pPr>
            <a:r>
              <a:rPr lang="en"/>
              <a:t>Modelo de Documentos (MongoDB)</a:t>
            </a:r>
            <a:endParaRPr/>
          </a:p>
          <a:p>
            <a:pPr indent="-317500" lvl="2" marL="1371600" rtl="0" algn="l">
              <a:spcBef>
                <a:spcPts val="0"/>
              </a:spcBef>
              <a:spcAft>
                <a:spcPts val="0"/>
              </a:spcAft>
              <a:buSzPts val="1400"/>
              <a:buChar char="-"/>
            </a:pPr>
            <a:r>
              <a:rPr lang="en">
                <a:solidFill>
                  <a:schemeClr val="dk1"/>
                </a:solidFill>
              </a:rPr>
              <a:t>Modelos de Grafos (Neo4J)</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13" name="Google Shape;113;p2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10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1000"/>
                                        <p:tgtEl>
                                          <p:spTgt spid="11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0" st="10"/>
                                            </p:txEl>
                                          </p:spTgt>
                                        </p:tgtEl>
                                        <p:attrNameLst>
                                          <p:attrName>style.visibility</p:attrName>
                                        </p:attrNameLst>
                                      </p:cBhvr>
                                      <p:to>
                                        <p:strVal val="visible"/>
                                      </p:to>
                                    </p:set>
                                    <p:animEffect filter="fade" transition="in">
                                      <p:cBhvr>
                                        <p:cTn dur="1000"/>
                                        <p:tgtEl>
                                          <p:spTgt spid="11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1" st="11"/>
                                            </p:txEl>
                                          </p:spTgt>
                                        </p:tgtEl>
                                        <p:attrNameLst>
                                          <p:attrName>style.visibility</p:attrName>
                                        </p:attrNameLst>
                                      </p:cBhvr>
                                      <p:to>
                                        <p:strVal val="visible"/>
                                      </p:to>
                                    </p:set>
                                    <p:animEffect filter="fade" transition="in">
                                      <p:cBhvr>
                                        <p:cTn dur="1000"/>
                                        <p:tgtEl>
                                          <p:spTgt spid="11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CLASIFICACIÓN DE BASE DE DATOS</a:t>
            </a:r>
            <a:endParaRPr/>
          </a:p>
        </p:txBody>
      </p:sp>
      <p:pic>
        <p:nvPicPr>
          <p:cNvPr id="119" name="Google Shape;119;p28"/>
          <p:cNvPicPr preferRelativeResize="0"/>
          <p:nvPr/>
        </p:nvPicPr>
        <p:blipFill>
          <a:blip r:embed="rId3">
            <a:alphaModFix/>
          </a:blip>
          <a:stretch>
            <a:fillRect/>
          </a:stretch>
        </p:blipFill>
        <p:spPr>
          <a:xfrm>
            <a:off x="1100371" y="712925"/>
            <a:ext cx="6959379" cy="4060975"/>
          </a:xfrm>
          <a:prstGeom prst="rect">
            <a:avLst/>
          </a:prstGeom>
          <a:noFill/>
          <a:ln>
            <a:noFill/>
          </a:ln>
        </p:spPr>
      </p:pic>
      <p:sp>
        <p:nvSpPr>
          <p:cNvPr id="120" name="Google Shape;120;p2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CLASIFICACIÓN DE BASE DE DATOS</a:t>
            </a:r>
            <a:endParaRPr/>
          </a:p>
        </p:txBody>
      </p:sp>
      <p:sp>
        <p:nvSpPr>
          <p:cNvPr id="126" name="Google Shape;126;p2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descr="Learn about seven different database paradigms and what they do best. https://fireship.io/lessons/top-seven-database-paradigms/&#10;&#10;00:00 Intro&#10;00:45 Key-value&#10;01:48 Wide Column&#10;02:47 Document&#10;04:05 Relational&#10;06:21 Graph&#10;07:22 Search Engine&#10;08:27 Multi-model&#10;&#10;#learntocode #data&#10;&#10;Learn more about MeiliSearch https://fireship.io/lessons/meilisearch-firebase-google-cloud/&#10;&#10;Install the quiz app 🤓&#10;&#10;iOS https://itunes.apple.com/us/app/fireship/id1462592372?mt=8&#10;Android https://play.google.com/store/apps/details?id=io.fireship.quizapp&#10;&#10;Upgrade to Fireship PRO at https://fireship.io/pro&#10;Use code lORhwXd2 for 25% off your first payment. &#10;&#10;My VS Code Theme&#10;&#10;- Atom One Dark &#10;- vscode-icons&#10;- Fira Code Font" id="127" name="Google Shape;127;p29" title="7 Database Paradigms">
            <a:hlinkClick r:id="rId3"/>
          </p:cNvPr>
          <p:cNvPicPr preferRelativeResize="0"/>
          <p:nvPr/>
        </p:nvPicPr>
        <p:blipFill>
          <a:blip r:embed="rId4">
            <a:alphaModFix/>
          </a:blip>
          <a:stretch>
            <a:fillRect/>
          </a:stretch>
        </p:blipFill>
        <p:spPr>
          <a:xfrm>
            <a:off x="1896838" y="712925"/>
            <a:ext cx="5350333" cy="401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0"/>
          <p:cNvSpPr txBox="1"/>
          <p:nvPr>
            <p:ph idx="1" type="body"/>
          </p:nvPr>
        </p:nvSpPr>
        <p:spPr>
          <a:xfrm>
            <a:off x="311700" y="2157875"/>
            <a:ext cx="4394100" cy="4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chemeClr val="dk1"/>
                </a:solidFill>
              </a:rPr>
              <a:t>La estructura básica es la </a:t>
            </a:r>
            <a:r>
              <a:rPr b="1" lang="en">
                <a:solidFill>
                  <a:schemeClr val="dk1"/>
                </a:solidFill>
              </a:rPr>
              <a:t>tabla</a:t>
            </a:r>
            <a:r>
              <a:rPr lang="en">
                <a:solidFill>
                  <a:schemeClr val="dk1"/>
                </a:solidFill>
              </a:rPr>
              <a:t> (relación). </a:t>
            </a:r>
            <a:endParaRPr>
              <a:solidFill>
                <a:schemeClr val="dk1"/>
              </a:solidFill>
            </a:endParaRPr>
          </a:p>
          <a:p>
            <a:pPr indent="0" lvl="0" marL="0" rtl="0" algn="l">
              <a:spcBef>
                <a:spcPts val="1600"/>
              </a:spcBef>
              <a:spcAft>
                <a:spcPts val="1600"/>
              </a:spcAft>
              <a:buNone/>
            </a:pPr>
            <a:r>
              <a:t/>
            </a:r>
            <a:endParaRPr/>
          </a:p>
        </p:txBody>
      </p:sp>
      <p:sp>
        <p:nvSpPr>
          <p:cNvPr id="133" name="Google Shape;133;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RELACIONALES (I)</a:t>
            </a:r>
            <a:endParaRPr/>
          </a:p>
        </p:txBody>
      </p:sp>
      <p:sp>
        <p:nvSpPr>
          <p:cNvPr id="134" name="Google Shape;134;p30"/>
          <p:cNvSpPr txBox="1"/>
          <p:nvPr>
            <p:ph idx="1" type="body"/>
          </p:nvPr>
        </p:nvSpPr>
        <p:spPr>
          <a:xfrm>
            <a:off x="311700" y="863550"/>
            <a:ext cx="8520600" cy="93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6AA84F"/>
                </a:solidFill>
              </a:rPr>
              <a:t>Las </a:t>
            </a:r>
            <a:r>
              <a:rPr b="1" lang="en">
                <a:solidFill>
                  <a:srgbClr val="CC0000"/>
                </a:solidFill>
              </a:rPr>
              <a:t>bases de datos relacionales (RDBMS)</a:t>
            </a:r>
            <a:r>
              <a:rPr b="1" lang="en">
                <a:solidFill>
                  <a:srgbClr val="6AA84F"/>
                </a:solidFill>
              </a:rPr>
              <a:t> son una implementación del </a:t>
            </a:r>
            <a:r>
              <a:rPr b="1" lang="en">
                <a:solidFill>
                  <a:srgbClr val="CC0000"/>
                </a:solidFill>
              </a:rPr>
              <a:t>modelo relacional</a:t>
            </a:r>
            <a:r>
              <a:rPr b="1" lang="en">
                <a:solidFill>
                  <a:srgbClr val="6AA84F"/>
                </a:solidFill>
              </a:rPr>
              <a:t> introducido en los 70s por </a:t>
            </a:r>
            <a:r>
              <a:rPr b="1" lang="en" u="sng">
                <a:solidFill>
                  <a:schemeClr val="hlink"/>
                </a:solidFill>
                <a:hlinkClick r:id="rId3"/>
              </a:rPr>
              <a:t>Edgar Codd</a:t>
            </a:r>
            <a:r>
              <a:rPr b="1" lang="en">
                <a:solidFill>
                  <a:srgbClr val="6AA84F"/>
                </a:solidFill>
              </a:rPr>
              <a:t> en </a:t>
            </a:r>
            <a:r>
              <a:rPr b="1" i="1" lang="en">
                <a:solidFill>
                  <a:srgbClr val="CC0000"/>
                </a:solidFill>
              </a:rPr>
              <a:t>A Relational Model of Data for Large Shared Data Banks</a:t>
            </a:r>
            <a:endParaRPr b="1"/>
          </a:p>
        </p:txBody>
      </p:sp>
      <p:graphicFrame>
        <p:nvGraphicFramePr>
          <p:cNvPr id="135" name="Google Shape;135;p30"/>
          <p:cNvGraphicFramePr/>
          <p:nvPr/>
        </p:nvGraphicFramePr>
        <p:xfrm>
          <a:off x="5575375" y="2500000"/>
          <a:ext cx="3000000" cy="3000000"/>
        </p:xfrm>
        <a:graphic>
          <a:graphicData uri="http://schemas.openxmlformats.org/drawingml/2006/table">
            <a:tbl>
              <a:tblPr>
                <a:noFill/>
                <a:tableStyleId>{F24EECB6-4F18-499D-875B-FF42A0859B9B}</a:tableStyleId>
              </a:tblPr>
              <a:tblGrid>
                <a:gridCol w="1029725"/>
                <a:gridCol w="1029725"/>
                <a:gridCol w="1029725"/>
              </a:tblGrid>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7B7B7"/>
                    </a:solidFill>
                  </a:tcPr>
                </a:tc>
              </a:tr>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4325">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136" name="Google Shape;136;p30"/>
          <p:cNvSpPr txBox="1"/>
          <p:nvPr/>
        </p:nvSpPr>
        <p:spPr>
          <a:xfrm>
            <a:off x="5654700" y="2572050"/>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Columna</a:t>
            </a:r>
            <a:r>
              <a:rPr b="1" baseline="-25000" lang="en" sz="1200">
                <a:latin typeface="Oswald"/>
                <a:ea typeface="Oswald"/>
                <a:cs typeface="Oswald"/>
                <a:sym typeface="Oswald"/>
              </a:rPr>
              <a:t>1</a:t>
            </a:r>
            <a:endParaRPr b="1" baseline="-25000" sz="1200">
              <a:latin typeface="Oswald"/>
              <a:ea typeface="Oswald"/>
              <a:cs typeface="Oswald"/>
              <a:sym typeface="Oswald"/>
            </a:endParaRPr>
          </a:p>
        </p:txBody>
      </p:sp>
      <p:sp>
        <p:nvSpPr>
          <p:cNvPr id="137" name="Google Shape;137;p30"/>
          <p:cNvSpPr txBox="1"/>
          <p:nvPr/>
        </p:nvSpPr>
        <p:spPr>
          <a:xfrm>
            <a:off x="6702825" y="2572050"/>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Columna</a:t>
            </a:r>
            <a:r>
              <a:rPr b="1" baseline="-25000" lang="en" sz="1200">
                <a:latin typeface="Oswald"/>
                <a:ea typeface="Oswald"/>
                <a:cs typeface="Oswald"/>
                <a:sym typeface="Oswald"/>
              </a:rPr>
              <a:t>2</a:t>
            </a:r>
            <a:endParaRPr b="1" baseline="-25000" sz="1200">
              <a:latin typeface="Oswald"/>
              <a:ea typeface="Oswald"/>
              <a:cs typeface="Oswald"/>
              <a:sym typeface="Oswald"/>
            </a:endParaRPr>
          </a:p>
        </p:txBody>
      </p:sp>
      <p:sp>
        <p:nvSpPr>
          <p:cNvPr id="138" name="Google Shape;138;p30"/>
          <p:cNvSpPr txBox="1"/>
          <p:nvPr/>
        </p:nvSpPr>
        <p:spPr>
          <a:xfrm>
            <a:off x="7735641" y="2584765"/>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Columna</a:t>
            </a:r>
            <a:r>
              <a:rPr b="1" baseline="-25000" lang="en" sz="1200">
                <a:latin typeface="Oswald"/>
                <a:ea typeface="Oswald"/>
                <a:cs typeface="Oswald"/>
                <a:sym typeface="Oswald"/>
              </a:rPr>
              <a:t>n</a:t>
            </a:r>
            <a:endParaRPr b="1" baseline="-25000" sz="1200">
              <a:latin typeface="Oswald"/>
              <a:ea typeface="Oswald"/>
              <a:cs typeface="Oswald"/>
              <a:sym typeface="Oswald"/>
            </a:endParaRPr>
          </a:p>
        </p:txBody>
      </p:sp>
      <p:sp>
        <p:nvSpPr>
          <p:cNvPr id="139" name="Google Shape;139;p30"/>
          <p:cNvSpPr txBox="1"/>
          <p:nvPr/>
        </p:nvSpPr>
        <p:spPr>
          <a:xfrm>
            <a:off x="5730900" y="2953050"/>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11</a:t>
            </a:r>
            <a:endParaRPr b="1" baseline="-25000" sz="1200">
              <a:latin typeface="Oswald"/>
              <a:ea typeface="Oswald"/>
              <a:cs typeface="Oswald"/>
              <a:sym typeface="Oswald"/>
            </a:endParaRPr>
          </a:p>
        </p:txBody>
      </p:sp>
      <p:sp>
        <p:nvSpPr>
          <p:cNvPr id="140" name="Google Shape;140;p30"/>
          <p:cNvSpPr txBox="1"/>
          <p:nvPr/>
        </p:nvSpPr>
        <p:spPr>
          <a:xfrm>
            <a:off x="6702825" y="2972075"/>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12</a:t>
            </a:r>
            <a:endParaRPr b="1" baseline="-25000" sz="1200">
              <a:latin typeface="Oswald"/>
              <a:ea typeface="Oswald"/>
              <a:cs typeface="Oswald"/>
              <a:sym typeface="Oswald"/>
            </a:endParaRPr>
          </a:p>
        </p:txBody>
      </p:sp>
      <p:sp>
        <p:nvSpPr>
          <p:cNvPr id="141" name="Google Shape;141;p30"/>
          <p:cNvSpPr txBox="1"/>
          <p:nvPr/>
        </p:nvSpPr>
        <p:spPr>
          <a:xfrm>
            <a:off x="7698550" y="2953050"/>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1n</a:t>
            </a:r>
            <a:endParaRPr b="1" baseline="-25000" sz="1200">
              <a:latin typeface="Oswald"/>
              <a:ea typeface="Oswald"/>
              <a:cs typeface="Oswald"/>
              <a:sym typeface="Oswald"/>
            </a:endParaRPr>
          </a:p>
        </p:txBody>
      </p:sp>
      <p:sp>
        <p:nvSpPr>
          <p:cNvPr id="142" name="Google Shape;142;p30"/>
          <p:cNvSpPr txBox="1"/>
          <p:nvPr/>
        </p:nvSpPr>
        <p:spPr>
          <a:xfrm>
            <a:off x="5730900" y="3791250"/>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m1</a:t>
            </a:r>
            <a:endParaRPr b="1" baseline="-25000" sz="1200">
              <a:latin typeface="Oswald"/>
              <a:ea typeface="Oswald"/>
              <a:cs typeface="Oswald"/>
              <a:sym typeface="Oswald"/>
            </a:endParaRPr>
          </a:p>
        </p:txBody>
      </p:sp>
      <p:sp>
        <p:nvSpPr>
          <p:cNvPr id="143" name="Google Shape;143;p30"/>
          <p:cNvSpPr txBox="1"/>
          <p:nvPr/>
        </p:nvSpPr>
        <p:spPr>
          <a:xfrm>
            <a:off x="6702825" y="3772125"/>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m2</a:t>
            </a:r>
            <a:endParaRPr b="1" baseline="-25000" sz="1200">
              <a:latin typeface="Oswald"/>
              <a:ea typeface="Oswald"/>
              <a:cs typeface="Oswald"/>
              <a:sym typeface="Oswald"/>
            </a:endParaRPr>
          </a:p>
        </p:txBody>
      </p:sp>
      <p:sp>
        <p:nvSpPr>
          <p:cNvPr id="144" name="Google Shape;144;p30"/>
          <p:cNvSpPr txBox="1"/>
          <p:nvPr/>
        </p:nvSpPr>
        <p:spPr>
          <a:xfrm>
            <a:off x="7698550" y="3791250"/>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Valor</a:t>
            </a:r>
            <a:r>
              <a:rPr b="1" baseline="-25000" lang="en" sz="1200">
                <a:latin typeface="Oswald"/>
                <a:ea typeface="Oswald"/>
                <a:cs typeface="Oswald"/>
                <a:sym typeface="Oswald"/>
              </a:rPr>
              <a:t>mn</a:t>
            </a:r>
            <a:endParaRPr b="1" baseline="-25000" sz="1200">
              <a:latin typeface="Oswald"/>
              <a:ea typeface="Oswald"/>
              <a:cs typeface="Oswald"/>
              <a:sym typeface="Oswald"/>
            </a:endParaRPr>
          </a:p>
        </p:txBody>
      </p:sp>
      <p:sp>
        <p:nvSpPr>
          <p:cNvPr id="145" name="Google Shape;145;p30"/>
          <p:cNvSpPr txBox="1"/>
          <p:nvPr/>
        </p:nvSpPr>
        <p:spPr>
          <a:xfrm>
            <a:off x="5730900" y="3372097"/>
            <a:ext cx="8610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a:t>
            </a:r>
            <a:endParaRPr b="1" baseline="-25000" sz="1200">
              <a:latin typeface="Oswald"/>
              <a:ea typeface="Oswald"/>
              <a:cs typeface="Oswald"/>
              <a:sym typeface="Oswald"/>
            </a:endParaRPr>
          </a:p>
        </p:txBody>
      </p:sp>
      <p:sp>
        <p:nvSpPr>
          <p:cNvPr id="146" name="Google Shape;146;p30"/>
          <p:cNvSpPr txBox="1"/>
          <p:nvPr/>
        </p:nvSpPr>
        <p:spPr>
          <a:xfrm>
            <a:off x="6702825" y="3372097"/>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a:t>
            </a:r>
            <a:endParaRPr b="1" baseline="-25000" sz="1200">
              <a:latin typeface="Oswald"/>
              <a:ea typeface="Oswald"/>
              <a:cs typeface="Oswald"/>
              <a:sym typeface="Oswald"/>
            </a:endParaRPr>
          </a:p>
        </p:txBody>
      </p:sp>
      <p:sp>
        <p:nvSpPr>
          <p:cNvPr id="147" name="Google Shape;147;p30"/>
          <p:cNvSpPr txBox="1"/>
          <p:nvPr/>
        </p:nvSpPr>
        <p:spPr>
          <a:xfrm>
            <a:off x="7698550" y="3372097"/>
            <a:ext cx="915900" cy="24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swald"/>
                <a:ea typeface="Oswald"/>
                <a:cs typeface="Oswald"/>
                <a:sym typeface="Oswald"/>
              </a:rPr>
              <a:t>...</a:t>
            </a:r>
            <a:endParaRPr b="1" baseline="-25000" sz="1200">
              <a:latin typeface="Oswald"/>
              <a:ea typeface="Oswald"/>
              <a:cs typeface="Oswald"/>
              <a:sym typeface="Oswald"/>
            </a:endParaRPr>
          </a:p>
        </p:txBody>
      </p:sp>
      <p:sp>
        <p:nvSpPr>
          <p:cNvPr id="148" name="Google Shape;148;p30"/>
          <p:cNvSpPr txBox="1"/>
          <p:nvPr>
            <p:ph idx="1" type="body"/>
          </p:nvPr>
        </p:nvSpPr>
        <p:spPr>
          <a:xfrm>
            <a:off x="311700" y="2571750"/>
            <a:ext cx="4394100" cy="704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1C232"/>
              </a:buClr>
              <a:buSzPts val="1800"/>
              <a:buChar char="-"/>
            </a:pPr>
            <a:r>
              <a:rPr lang="en">
                <a:solidFill>
                  <a:schemeClr val="dk1"/>
                </a:solidFill>
              </a:rPr>
              <a:t>La tabla define </a:t>
            </a:r>
            <a:r>
              <a:rPr b="1" lang="en">
                <a:solidFill>
                  <a:schemeClr val="dk1"/>
                </a:solidFill>
              </a:rPr>
              <a:t>columnas</a:t>
            </a:r>
            <a:r>
              <a:rPr lang="en">
                <a:solidFill>
                  <a:schemeClr val="dk1"/>
                </a:solidFill>
              </a:rPr>
              <a:t> (atributos) y tiene </a:t>
            </a:r>
            <a:r>
              <a:rPr b="1" lang="en">
                <a:solidFill>
                  <a:schemeClr val="dk1"/>
                </a:solidFill>
              </a:rPr>
              <a:t>filas de datos</a:t>
            </a:r>
            <a:r>
              <a:rPr lang="en">
                <a:solidFill>
                  <a:schemeClr val="dk1"/>
                </a:solidFill>
              </a:rPr>
              <a:t> (tuplas).</a:t>
            </a:r>
            <a:endParaRPr/>
          </a:p>
        </p:txBody>
      </p:sp>
      <p:sp>
        <p:nvSpPr>
          <p:cNvPr id="149" name="Google Shape;149;p30"/>
          <p:cNvSpPr txBox="1"/>
          <p:nvPr>
            <p:ph idx="1" type="body"/>
          </p:nvPr>
        </p:nvSpPr>
        <p:spPr>
          <a:xfrm>
            <a:off x="311700" y="4303479"/>
            <a:ext cx="5724300" cy="4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t>Usan </a:t>
            </a:r>
            <a:r>
              <a:rPr b="1" lang="en"/>
              <a:t>SQL</a:t>
            </a:r>
            <a:r>
              <a:rPr lang="en"/>
              <a:t> como lenguaje para manipular y consultar datos.</a:t>
            </a:r>
            <a:endParaRPr/>
          </a:p>
        </p:txBody>
      </p:sp>
      <p:sp>
        <p:nvSpPr>
          <p:cNvPr id="150" name="Google Shape;150;p30"/>
          <p:cNvSpPr txBox="1"/>
          <p:nvPr>
            <p:ph idx="1" type="body"/>
          </p:nvPr>
        </p:nvSpPr>
        <p:spPr>
          <a:xfrm>
            <a:off x="311700" y="3276450"/>
            <a:ext cx="4394100" cy="7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chemeClr val="dk1"/>
                </a:solidFill>
              </a:rPr>
              <a:t>Las columnas tienen un cierto </a:t>
            </a:r>
            <a:r>
              <a:rPr b="1" lang="en">
                <a:solidFill>
                  <a:schemeClr val="dk1"/>
                </a:solidFill>
              </a:rPr>
              <a:t>tipo de datos</a:t>
            </a:r>
            <a:r>
              <a:rPr lang="en">
                <a:solidFill>
                  <a:schemeClr val="dk1"/>
                </a:solidFill>
              </a:rPr>
              <a:t> (dominio).</a:t>
            </a:r>
            <a:endParaRPr>
              <a:solidFill>
                <a:schemeClr val="dk1"/>
              </a:solidFill>
            </a:endParaRPr>
          </a:p>
          <a:p>
            <a:pPr indent="0" lvl="0" marL="914400" rtl="0" algn="l">
              <a:spcBef>
                <a:spcPts val="1600"/>
              </a:spcBef>
              <a:spcAft>
                <a:spcPts val="1600"/>
              </a:spcAft>
              <a:buNone/>
            </a:pPr>
            <a:r>
              <a:t/>
            </a:r>
            <a:endParaRPr/>
          </a:p>
        </p:txBody>
      </p:sp>
      <p:sp>
        <p:nvSpPr>
          <p:cNvPr id="151" name="Google Shape;151;p30"/>
          <p:cNvSpPr txBox="1"/>
          <p:nvPr>
            <p:ph idx="1" type="body"/>
          </p:nvPr>
        </p:nvSpPr>
        <p:spPr>
          <a:xfrm>
            <a:off x="311700" y="3922775"/>
            <a:ext cx="4394100" cy="42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lang="en">
                <a:solidFill>
                  <a:schemeClr val="dk1"/>
                </a:solidFill>
              </a:rPr>
              <a:t>Se pueden </a:t>
            </a:r>
            <a:r>
              <a:rPr b="1" lang="en">
                <a:solidFill>
                  <a:schemeClr val="dk1"/>
                </a:solidFill>
              </a:rPr>
              <a:t>relacionar</a:t>
            </a:r>
            <a:r>
              <a:rPr lang="en">
                <a:solidFill>
                  <a:schemeClr val="dk1"/>
                </a:solidFill>
              </a:rPr>
              <a:t> una o más tablas.</a:t>
            </a:r>
            <a:endParaRPr>
              <a:solidFill>
                <a:schemeClr val="dk1"/>
              </a:solidFill>
            </a:endParaRPr>
          </a:p>
        </p:txBody>
      </p:sp>
      <p:sp>
        <p:nvSpPr>
          <p:cNvPr id="152" name="Google Shape;152;p3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Diseño de Bases de Datos</a:t>
            </a:r>
            <a:endParaRPr sz="4400"/>
          </a:p>
        </p:txBody>
      </p:sp>
      <p:sp>
        <p:nvSpPr>
          <p:cNvPr id="158" name="Google Shape;158;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 de Datos 2022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Diseño de Base de Datos - Para que?</a:t>
            </a:r>
            <a:endParaRPr/>
          </a:p>
        </p:txBody>
      </p:sp>
      <p:sp>
        <p:nvSpPr>
          <p:cNvPr id="164" name="Google Shape;164;p32"/>
          <p:cNvSpPr txBox="1"/>
          <p:nvPr>
            <p:ph idx="1" type="body"/>
          </p:nvPr>
        </p:nvSpPr>
        <p:spPr>
          <a:xfrm>
            <a:off x="311700" y="863550"/>
            <a:ext cx="4260300" cy="38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Una base datos bien diseñada debe:</a:t>
            </a:r>
            <a:endParaRPr/>
          </a:p>
          <a:p>
            <a:pPr indent="-317500" lvl="0" marL="457200" rtl="0" algn="l">
              <a:spcBef>
                <a:spcPts val="1600"/>
              </a:spcBef>
              <a:spcAft>
                <a:spcPts val="0"/>
              </a:spcAft>
              <a:buClr>
                <a:schemeClr val="accent1"/>
              </a:buClr>
              <a:buSzPts val="1400"/>
              <a:buChar char="➢"/>
            </a:pPr>
            <a:r>
              <a:rPr lang="en"/>
              <a:t>Eliminar la redundancia de datos</a:t>
            </a:r>
            <a:endParaRPr/>
          </a:p>
          <a:p>
            <a:pPr indent="-304800" lvl="1" marL="914400" rtl="0" algn="l">
              <a:spcBef>
                <a:spcPts val="1000"/>
              </a:spcBef>
              <a:spcAft>
                <a:spcPts val="0"/>
              </a:spcAft>
              <a:buSzPts val="1200"/>
              <a:buChar char="○"/>
            </a:pPr>
            <a:r>
              <a:rPr lang="en"/>
              <a:t>Los datos no deben almacenarse en </a:t>
            </a:r>
            <a:r>
              <a:rPr lang="en"/>
              <a:t>más</a:t>
            </a:r>
            <a:r>
              <a:rPr lang="en"/>
              <a:t> de un lugar.</a:t>
            </a:r>
            <a:endParaRPr/>
          </a:p>
          <a:p>
            <a:pPr indent="-304800" lvl="1" marL="914400" rtl="0" algn="l">
              <a:spcBef>
                <a:spcPts val="1000"/>
              </a:spcBef>
              <a:spcAft>
                <a:spcPts val="0"/>
              </a:spcAft>
              <a:buSzPts val="1200"/>
              <a:buChar char="○"/>
            </a:pPr>
            <a:r>
              <a:rPr lang="en"/>
              <a:t>No malgastar almacenamiento.</a:t>
            </a:r>
            <a:endParaRPr/>
          </a:p>
          <a:p>
            <a:pPr indent="-304800" lvl="1" marL="914400" rtl="0" algn="l">
              <a:spcBef>
                <a:spcPts val="1000"/>
              </a:spcBef>
              <a:spcAft>
                <a:spcPts val="0"/>
              </a:spcAft>
              <a:buSzPts val="1200"/>
              <a:buChar char="○"/>
            </a:pPr>
            <a:r>
              <a:rPr lang="en">
                <a:solidFill>
                  <a:schemeClr val="dk1"/>
                </a:solidFill>
              </a:rPr>
              <a:t>Evitar inconsistencias.</a:t>
            </a:r>
            <a:endParaRPr/>
          </a:p>
          <a:p>
            <a:pPr indent="-317500" lvl="0" marL="457200" rtl="0" algn="l">
              <a:spcBef>
                <a:spcPts val="1000"/>
              </a:spcBef>
              <a:spcAft>
                <a:spcPts val="0"/>
              </a:spcAft>
              <a:buClr>
                <a:schemeClr val="accent1"/>
              </a:buClr>
              <a:buSzPts val="1400"/>
              <a:buChar char="➢"/>
            </a:pPr>
            <a:r>
              <a:rPr lang="en"/>
              <a:t>Asegurar la integridad de los datos.</a:t>
            </a:r>
            <a:endParaRPr/>
          </a:p>
          <a:p>
            <a:pPr indent="-304800" lvl="1" marL="914400" rtl="0" algn="l">
              <a:spcBef>
                <a:spcPts val="1000"/>
              </a:spcBef>
              <a:spcAft>
                <a:spcPts val="0"/>
              </a:spcAft>
              <a:buSzPts val="1200"/>
              <a:buChar char="○"/>
            </a:pPr>
            <a:r>
              <a:rPr lang="en"/>
              <a:t>Claves primarias correctas</a:t>
            </a:r>
            <a:endParaRPr/>
          </a:p>
          <a:p>
            <a:pPr indent="-304800" lvl="1" marL="914400" rtl="0" algn="l">
              <a:spcBef>
                <a:spcPts val="1000"/>
              </a:spcBef>
              <a:spcAft>
                <a:spcPts val="0"/>
              </a:spcAft>
              <a:buSzPts val="1200"/>
              <a:buChar char="○"/>
            </a:pPr>
            <a:r>
              <a:rPr lang="en">
                <a:solidFill>
                  <a:schemeClr val="dk1"/>
                </a:solidFill>
              </a:rPr>
              <a:t>Evitar inconsistencias.</a:t>
            </a:r>
            <a:endParaRPr>
              <a:solidFill>
                <a:schemeClr val="dk1"/>
              </a:solidFill>
            </a:endParaRPr>
          </a:p>
          <a:p>
            <a:pPr indent="-317500" lvl="0" marL="457200" rtl="0" algn="l">
              <a:spcBef>
                <a:spcPts val="1000"/>
              </a:spcBef>
              <a:spcAft>
                <a:spcPts val="0"/>
              </a:spcAft>
              <a:buClr>
                <a:schemeClr val="accent1"/>
              </a:buClr>
              <a:buSzPts val="1400"/>
              <a:buChar char="➢"/>
            </a:pPr>
            <a:r>
              <a:rPr lang="en" sz="1800">
                <a:solidFill>
                  <a:schemeClr val="dk1"/>
                </a:solidFill>
              </a:rPr>
              <a:t>Facilitar la aplicación de las reglas de negocio.</a:t>
            </a:r>
            <a:endParaRPr sz="1800">
              <a:solidFill>
                <a:schemeClr val="dk1"/>
              </a:solidFill>
            </a:endParaRPr>
          </a:p>
          <a:p>
            <a:pPr indent="0" lvl="0" marL="1371600" rtl="0" algn="l">
              <a:spcBef>
                <a:spcPts val="1000"/>
              </a:spcBef>
              <a:spcAft>
                <a:spcPts val="0"/>
              </a:spcAft>
              <a:buNone/>
            </a:pPr>
            <a:r>
              <a:rPr lang="en">
                <a:solidFill>
                  <a:schemeClr val="dk1"/>
                </a:solidFill>
              </a:rPr>
              <a:t>	</a:t>
            </a:r>
            <a:endParaRPr>
              <a:solidFill>
                <a:schemeClr val="dk1"/>
              </a:solidFill>
            </a:endParaRPr>
          </a:p>
          <a:p>
            <a:pPr indent="0" lvl="0" marL="457200" marR="0" rtl="0" algn="l">
              <a:lnSpc>
                <a:spcPct val="115000"/>
              </a:lnSpc>
              <a:spcBef>
                <a:spcPts val="1000"/>
              </a:spcBef>
              <a:spcAft>
                <a:spcPts val="0"/>
              </a:spcAft>
              <a:buNone/>
            </a:pPr>
            <a:r>
              <a:t/>
            </a:r>
            <a:endParaRPr/>
          </a:p>
          <a:p>
            <a:pPr indent="0" lvl="0" marL="0" rtl="0" algn="l">
              <a:spcBef>
                <a:spcPts val="1000"/>
              </a:spcBef>
              <a:spcAft>
                <a:spcPts val="1600"/>
              </a:spcAft>
              <a:buNone/>
            </a:pPr>
            <a:r>
              <a:t/>
            </a:r>
            <a:endParaRPr/>
          </a:p>
        </p:txBody>
      </p:sp>
      <p:sp>
        <p:nvSpPr>
          <p:cNvPr id="165" name="Google Shape;165;p32"/>
          <p:cNvSpPr txBox="1"/>
          <p:nvPr>
            <p:ph idx="1" type="body"/>
          </p:nvPr>
        </p:nvSpPr>
        <p:spPr>
          <a:xfrm>
            <a:off x="4829800" y="863550"/>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a:t>
            </a:r>
            <a:r>
              <a:rPr lang="en"/>
              <a:t> lo hacemos?</a:t>
            </a:r>
            <a:endParaRPr/>
          </a:p>
          <a:p>
            <a:pPr indent="-317500" lvl="0" marL="457200" rtl="0" algn="l">
              <a:spcBef>
                <a:spcPts val="1000"/>
              </a:spcBef>
              <a:spcAft>
                <a:spcPts val="0"/>
              </a:spcAft>
              <a:buClr>
                <a:schemeClr val="accent1"/>
              </a:buClr>
              <a:buSzPts val="1400"/>
              <a:buAutoNum type="arabicPeriod"/>
            </a:pPr>
            <a:r>
              <a:rPr lang="en">
                <a:solidFill>
                  <a:schemeClr val="dk1"/>
                </a:solidFill>
              </a:rPr>
              <a:t>Análisis de Requerimientos.</a:t>
            </a:r>
            <a:endParaRPr>
              <a:solidFill>
                <a:schemeClr val="dk1"/>
              </a:solidFill>
            </a:endParaRPr>
          </a:p>
          <a:p>
            <a:pPr indent="-317500" lvl="0" marL="457200" rtl="0" algn="l">
              <a:spcBef>
                <a:spcPts val="1600"/>
              </a:spcBef>
              <a:spcAft>
                <a:spcPts val="0"/>
              </a:spcAft>
              <a:buClr>
                <a:schemeClr val="accent1"/>
              </a:buClr>
              <a:buSzPts val="1400"/>
              <a:buAutoNum type="arabicPeriod"/>
            </a:pPr>
            <a:r>
              <a:rPr lang="en">
                <a:solidFill>
                  <a:schemeClr val="dk1"/>
                </a:solidFill>
              </a:rPr>
              <a:t>Creación de Tablas</a:t>
            </a:r>
            <a:endParaRPr>
              <a:solidFill>
                <a:schemeClr val="dk1"/>
              </a:solidFill>
            </a:endParaRPr>
          </a:p>
          <a:p>
            <a:pPr indent="-317500" lvl="0" marL="457200" rtl="0" algn="l">
              <a:spcBef>
                <a:spcPts val="1000"/>
              </a:spcBef>
              <a:spcAft>
                <a:spcPts val="0"/>
              </a:spcAft>
              <a:buClr>
                <a:schemeClr val="accent1"/>
              </a:buClr>
              <a:buSzPts val="1400"/>
              <a:buAutoNum type="arabicPeriod"/>
            </a:pPr>
            <a:r>
              <a:rPr lang="en">
                <a:solidFill>
                  <a:schemeClr val="dk1"/>
                </a:solidFill>
              </a:rPr>
              <a:t>Definición de relaciones entre tablas</a:t>
            </a:r>
            <a:endParaRPr>
              <a:solidFill>
                <a:schemeClr val="dk1"/>
              </a:solidFill>
            </a:endParaRPr>
          </a:p>
          <a:p>
            <a:pPr indent="-317500" lvl="0" marL="457200" rtl="0" algn="l">
              <a:spcBef>
                <a:spcPts val="1000"/>
              </a:spcBef>
              <a:spcAft>
                <a:spcPts val="0"/>
              </a:spcAft>
              <a:buClr>
                <a:schemeClr val="accent1"/>
              </a:buClr>
              <a:buSzPts val="1400"/>
              <a:buAutoNum type="arabicPeriod"/>
            </a:pPr>
            <a:r>
              <a:rPr lang="en">
                <a:solidFill>
                  <a:schemeClr val="dk1"/>
                </a:solidFill>
              </a:rPr>
              <a:t>Normalizacion</a:t>
            </a:r>
            <a:endParaRPr>
              <a:solidFill>
                <a:schemeClr val="dk1"/>
              </a:solidFill>
            </a:endParaRPr>
          </a:p>
          <a:p>
            <a:pPr indent="-317500" lvl="0" marL="457200" rtl="0" algn="l">
              <a:spcBef>
                <a:spcPts val="1000"/>
              </a:spcBef>
              <a:spcAft>
                <a:spcPts val="1600"/>
              </a:spcAft>
              <a:buClr>
                <a:schemeClr val="accent1"/>
              </a:buClr>
              <a:buSzPts val="1400"/>
              <a:buAutoNum type="arabicPeriod"/>
            </a:pPr>
            <a:r>
              <a:rPr lang="en">
                <a:solidFill>
                  <a:schemeClr val="dk1"/>
                </a:solidFill>
              </a:rPr>
              <a:t>Repetir</a:t>
            </a:r>
            <a:endParaRPr/>
          </a:p>
        </p:txBody>
      </p:sp>
      <p:sp>
        <p:nvSpPr>
          <p:cNvPr id="166" name="Google Shape;166;p3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a:t>
            </a:r>
            <a:r>
              <a:rPr lang="en"/>
              <a:t> de Requerimientos</a:t>
            </a:r>
            <a:endParaRPr/>
          </a:p>
        </p:txBody>
      </p:sp>
      <p:sp>
        <p:nvSpPr>
          <p:cNvPr id="172" name="Google Shape;172;p33"/>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Clr>
                <a:schemeClr val="accent1"/>
              </a:buClr>
              <a:buSzPts val="1400"/>
              <a:buChar char="➢"/>
            </a:pPr>
            <a:r>
              <a:rPr lang="en"/>
              <a:t>Definir el objetivo de la base de datos. </a:t>
            </a:r>
            <a:endParaRPr/>
          </a:p>
          <a:p>
            <a:pPr indent="-317500" lvl="0" marL="457200" rtl="0" algn="l">
              <a:spcBef>
                <a:spcPts val="1600"/>
              </a:spcBef>
              <a:spcAft>
                <a:spcPts val="0"/>
              </a:spcAft>
              <a:buClr>
                <a:schemeClr val="accent1"/>
              </a:buClr>
              <a:buSzPts val="1400"/>
              <a:buChar char="➢"/>
            </a:pPr>
            <a:r>
              <a:rPr lang="en"/>
              <a:t>Para que se va a usar? </a:t>
            </a:r>
            <a:endParaRPr/>
          </a:p>
          <a:p>
            <a:pPr indent="-317500" lvl="0" marL="457200" rtl="0" algn="l">
              <a:spcBef>
                <a:spcPts val="1000"/>
              </a:spcBef>
              <a:spcAft>
                <a:spcPts val="0"/>
              </a:spcAft>
              <a:buClr>
                <a:schemeClr val="accent1"/>
              </a:buClr>
              <a:buSzPts val="1400"/>
              <a:buChar char="➢"/>
            </a:pPr>
            <a:r>
              <a:rPr lang="en"/>
              <a:t>Cual es el dominio de aplicación?</a:t>
            </a:r>
            <a:endParaRPr/>
          </a:p>
          <a:p>
            <a:pPr indent="-317500" lvl="0" marL="457200" rtl="0" algn="l">
              <a:spcBef>
                <a:spcPts val="1000"/>
              </a:spcBef>
              <a:spcAft>
                <a:spcPts val="0"/>
              </a:spcAft>
              <a:buClr>
                <a:schemeClr val="accent1"/>
              </a:buClr>
              <a:buSzPts val="1400"/>
              <a:buChar char="➢"/>
            </a:pPr>
            <a:r>
              <a:rPr lang="en"/>
              <a:t>Cuales son las entidades principales del dominio? </a:t>
            </a:r>
            <a:endParaRPr/>
          </a:p>
          <a:p>
            <a:pPr indent="-317500" lvl="0" marL="457200" rtl="0" algn="l">
              <a:spcBef>
                <a:spcPts val="1000"/>
              </a:spcBef>
              <a:spcAft>
                <a:spcPts val="0"/>
              </a:spcAft>
              <a:buClr>
                <a:schemeClr val="accent1"/>
              </a:buClr>
              <a:buSzPts val="1400"/>
              <a:buChar char="➢"/>
            </a:pPr>
            <a:r>
              <a:rPr lang="en">
                <a:solidFill>
                  <a:schemeClr val="dk1"/>
                </a:solidFill>
              </a:rPr>
              <a:t>Qué datos definen a las entidades?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3" name="Google Shape;173;p33"/>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solidFill>
                  <a:schemeClr val="dk1"/>
                </a:solidFill>
              </a:rPr>
              <a:t>Que tipo de consultas/reportes debemos responder?</a:t>
            </a:r>
            <a:endParaRPr/>
          </a:p>
          <a:p>
            <a:pPr indent="-342900" lvl="0" marL="457200" rtl="0" algn="l">
              <a:spcBef>
                <a:spcPts val="1600"/>
              </a:spcBef>
              <a:spcAft>
                <a:spcPts val="0"/>
              </a:spcAft>
              <a:buSzPts val="1800"/>
              <a:buChar char="➢"/>
            </a:pPr>
            <a:r>
              <a:rPr lang="en"/>
              <a:t>Por lo general, la base de datos se diseña junto con la aplicación.</a:t>
            </a:r>
            <a:endParaRPr/>
          </a:p>
        </p:txBody>
      </p:sp>
      <p:sp>
        <p:nvSpPr>
          <p:cNvPr id="174" name="Google Shape;174;p3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Creación de Tablas</a:t>
            </a:r>
            <a:endParaRPr/>
          </a:p>
        </p:txBody>
      </p:sp>
      <p:sp>
        <p:nvSpPr>
          <p:cNvPr id="180" name="Google Shape;180;p34"/>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1"/>
              </a:buClr>
              <a:buSzPts val="1800"/>
              <a:buChar char="➢"/>
            </a:pPr>
            <a:r>
              <a:rPr lang="en"/>
              <a:t>Transformar en tablas los conceptos del dominio.</a:t>
            </a:r>
            <a:endParaRPr/>
          </a:p>
          <a:p>
            <a:pPr indent="-342900" lvl="0" marL="457200" rtl="0" algn="l">
              <a:spcBef>
                <a:spcPts val="1000"/>
              </a:spcBef>
              <a:spcAft>
                <a:spcPts val="0"/>
              </a:spcAft>
              <a:buClr>
                <a:schemeClr val="accent1"/>
              </a:buClr>
              <a:buSzPts val="1800"/>
              <a:buChar char="➢"/>
            </a:pPr>
            <a:r>
              <a:rPr lang="en">
                <a:solidFill>
                  <a:schemeClr val="dk1"/>
                </a:solidFill>
              </a:rPr>
              <a:t>Cuales son los tipos de datos?</a:t>
            </a:r>
            <a:endParaRPr>
              <a:solidFill>
                <a:schemeClr val="dk1"/>
              </a:solidFill>
            </a:endParaRPr>
          </a:p>
          <a:p>
            <a:pPr indent="-342900" lvl="0" marL="457200" rtl="0" algn="l">
              <a:spcBef>
                <a:spcPts val="1000"/>
              </a:spcBef>
              <a:spcAft>
                <a:spcPts val="0"/>
              </a:spcAft>
              <a:buClr>
                <a:schemeClr val="accent1"/>
              </a:buClr>
              <a:buSzPts val="1800"/>
              <a:buChar char="➢"/>
            </a:pPr>
            <a:r>
              <a:rPr lang="en"/>
              <a:t>Especificar las claves primarias de las tablas.</a:t>
            </a:r>
            <a:r>
              <a:rPr lang="en"/>
              <a:t> </a:t>
            </a:r>
            <a:endParaRPr/>
          </a:p>
          <a:p>
            <a:pPr indent="0" lvl="0" marL="0" rtl="0" algn="l">
              <a:spcBef>
                <a:spcPts val="1000"/>
              </a:spcBef>
              <a:spcAft>
                <a:spcPts val="1600"/>
              </a:spcAft>
              <a:buNone/>
            </a:pPr>
            <a:r>
              <a:t/>
            </a:r>
            <a:endParaRPr/>
          </a:p>
        </p:txBody>
      </p:sp>
      <p:sp>
        <p:nvSpPr>
          <p:cNvPr id="181" name="Google Shape;181;p34"/>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Una clave primaria debe ser:</a:t>
            </a:r>
            <a:endParaRPr>
              <a:solidFill>
                <a:schemeClr val="dk1"/>
              </a:solidFill>
            </a:endParaRPr>
          </a:p>
          <a:p>
            <a:pPr indent="-342900" lvl="0" marL="457200" rtl="0" algn="l">
              <a:spcBef>
                <a:spcPts val="1600"/>
              </a:spcBef>
              <a:spcAft>
                <a:spcPts val="0"/>
              </a:spcAft>
              <a:buClr>
                <a:schemeClr val="accent1"/>
              </a:buClr>
              <a:buSzPts val="1800"/>
              <a:buChar char="➢"/>
            </a:pPr>
            <a:r>
              <a:rPr lang="en">
                <a:solidFill>
                  <a:schemeClr val="dk1"/>
                </a:solidFill>
              </a:rPr>
              <a:t>Unica y No nula</a:t>
            </a:r>
            <a:endParaRPr>
              <a:solidFill>
                <a:schemeClr val="dk1"/>
              </a:solidFill>
            </a:endParaRPr>
          </a:p>
          <a:p>
            <a:pPr indent="-342900" lvl="0" marL="457200" rtl="0" algn="l">
              <a:spcBef>
                <a:spcPts val="1600"/>
              </a:spcBef>
              <a:spcAft>
                <a:spcPts val="0"/>
              </a:spcAft>
              <a:buClr>
                <a:schemeClr val="accent1"/>
              </a:buClr>
              <a:buSzPts val="1800"/>
              <a:buChar char="➢"/>
            </a:pPr>
            <a:r>
              <a:rPr lang="en">
                <a:solidFill>
                  <a:schemeClr val="dk1"/>
                </a:solidFill>
              </a:rPr>
              <a:t>Debe ser simple e intuitiva.</a:t>
            </a:r>
            <a:endParaRPr>
              <a:solidFill>
                <a:schemeClr val="dk1"/>
              </a:solidFill>
            </a:endParaRPr>
          </a:p>
          <a:p>
            <a:pPr indent="-342900" lvl="0" marL="457200" rtl="0" algn="l">
              <a:spcBef>
                <a:spcPts val="1000"/>
              </a:spcBef>
              <a:spcAft>
                <a:spcPts val="0"/>
              </a:spcAft>
              <a:buClr>
                <a:schemeClr val="accent1"/>
              </a:buClr>
              <a:buSzPts val="1800"/>
              <a:buChar char="➢"/>
            </a:pPr>
            <a:r>
              <a:rPr lang="en">
                <a:solidFill>
                  <a:schemeClr val="dk1"/>
                </a:solidFill>
              </a:rPr>
              <a:t>Debe ser inmutable.</a:t>
            </a:r>
            <a:endParaRPr>
              <a:solidFill>
                <a:schemeClr val="dk1"/>
              </a:solidFill>
            </a:endParaRPr>
          </a:p>
          <a:p>
            <a:pPr indent="-342900" lvl="0" marL="457200" rtl="0" algn="l">
              <a:spcBef>
                <a:spcPts val="1000"/>
              </a:spcBef>
              <a:spcAft>
                <a:spcPts val="0"/>
              </a:spcAft>
              <a:buClr>
                <a:schemeClr val="accent1"/>
              </a:buClr>
              <a:buSzPts val="1800"/>
              <a:buChar char="➢"/>
            </a:pPr>
            <a:r>
              <a:rPr lang="en">
                <a:solidFill>
                  <a:schemeClr val="dk1"/>
                </a:solidFill>
              </a:rPr>
              <a:t>Usualmente son de tipo numérico y autoincremental.</a:t>
            </a:r>
            <a:endParaRPr>
              <a:solidFill>
                <a:schemeClr val="dk1"/>
              </a:solidFill>
            </a:endParaRPr>
          </a:p>
          <a:p>
            <a:pPr indent="-342900" lvl="0" marL="457200" rtl="0" algn="l">
              <a:spcBef>
                <a:spcPts val="1000"/>
              </a:spcBef>
              <a:spcAft>
                <a:spcPts val="0"/>
              </a:spcAft>
              <a:buClr>
                <a:schemeClr val="accent1"/>
              </a:buClr>
              <a:buSzPts val="1800"/>
              <a:buChar char="➢"/>
            </a:pPr>
            <a:r>
              <a:rPr lang="en">
                <a:solidFill>
                  <a:schemeClr val="dk1"/>
                </a:solidFill>
              </a:rPr>
              <a:t>Preferir claves con la menor cantidad de columnas posible.</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Clr>
                <a:schemeClr val="dk1"/>
              </a:buClr>
              <a:buSzPts val="1100"/>
              <a:buFont typeface="Arial"/>
              <a:buNone/>
            </a:pPr>
            <a:r>
              <a:t/>
            </a:r>
            <a:endParaRPr>
              <a:solidFill>
                <a:schemeClr val="dk1"/>
              </a:solidFill>
            </a:endParaRPr>
          </a:p>
        </p:txBody>
      </p:sp>
      <p:sp>
        <p:nvSpPr>
          <p:cNvPr id="182" name="Google Shape;182;p34"/>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