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45725-E568-492B-B75B-3FAAF61BD9D2}">
  <a:tblStyle styleId="{7BF45725-E568-492B-B75B-3FAAF61BD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80632d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80632d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16637d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d16637d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46177c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46177c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d16637d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d16637d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16637d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d16637d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80632d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80632d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d16637d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d16637d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d16637da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d16637da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d16637d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d16637d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746177cb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746177cb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fa19165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fa19165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d16637da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d16637da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d8becc7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d8becc7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d8becc7c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d8becc7c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746177cb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746177cb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d8becc7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d8becc7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a19165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a19165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d8becc7c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d8becc7c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d8becc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d8becc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16637d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16637d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46177c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46177c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3a1679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3a1679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468259ad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468259ad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468259ad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b468259a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a19165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a19165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mongodb.com/manual/core/data-modeling-introduction/" TargetMode="External"/><Relationship Id="rId4" Type="http://schemas.openxmlformats.org/officeDocument/2006/relationships/hyperlink" Target="https://docs.mongodb.com/manual/core/schema-validation/" TargetMode="External"/><Relationship Id="rId5" Type="http://schemas.openxmlformats.org/officeDocument/2006/relationships/hyperlink" Target="https://docs.mongodb.com/manual/applications/data-models-relationships/" TargetMode="External"/><Relationship Id="rId6" Type="http://schemas.openxmlformats.org/officeDocument/2006/relationships/hyperlink" Target="https://www.mongodb.com/blog/post/building-with-patterns-a-summar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ols.ietf.org/html/draft-zyp-json-schema-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56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Datos en MongoDB</a:t>
            </a:r>
            <a:endParaRPr sz="3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NoSQL</a:t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2021</a:t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JSON Schema: Lista de keywords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" name="Google Shape;185;p22"/>
          <p:cNvGraphicFramePr/>
          <p:nvPr/>
        </p:nvGraphicFramePr>
        <p:xfrm>
          <a:off x="483600" y="12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{7BF45725-E568-492B-B75B-3FAAF61BD9D2}</a:tableStyleId>
              </a:tblPr>
              <a:tblGrid>
                <a:gridCol w="1036925"/>
                <a:gridCol w="762625"/>
                <a:gridCol w="6362400"/>
              </a:tblGrid>
              <a:tr h="22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Keyword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Tipo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bsonType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types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Acepta alias en string de los tipos BSON.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required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types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Las propiedades del objeto debe contener todos los elementos especificados en el arreglo.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properties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types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 JSON Schema </a:t>
                      </a: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válido</a:t>
                      </a: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donde cada valor es también un objeto JSON Schema.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enum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types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Enumera todos los valores posibles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minimum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el valor </a:t>
                      </a: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mínimo</a:t>
                      </a: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maximum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el valor máximo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minLength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la longitud mínima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maxLength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la longitud máxima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minItems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la longitud mínima del arreglo.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maxItems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Indica la longitud máxima del arreglo.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n/a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 string que describe el esquema.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types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Enumera los posibles tipos JSON del campo.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pattern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 campo debe matchear con la expresión regular.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uniqueItems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etermina si cada elemento en el arreglo debe ser único.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2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https://docs.mongodb.com/manual/reference/operator/query/jsonSchema/#mongodb-query-op.-jsonSchema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 de v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alidación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308975" y="1273050"/>
            <a:ext cx="4670400" cy="3794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createCollection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"students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validator: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required: [ "year", "major" ],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properties: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year: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bsonType: "int",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minimum: 2017,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maximum: 3017,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description: "must be an integer in [ 2017, 3017 ]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major: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enum: [ "Math", "English", "Computer Science", "History", null ],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description: "can only be one of the enum values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134525" y="1273050"/>
            <a:ext cx="1719300" cy="3726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db.students.insertOne( {    "year": NumberInt(1900), "major": "Math"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db.students.insertOne( {    "year": NumberInt(2020), "major": "foo"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db.students.insertOne( {    "year": NumberInt(2020), "major": "Math"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115725" y="1273050"/>
            <a:ext cx="1815000" cy="1257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425" y="1920099"/>
            <a:ext cx="216825" cy="2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6880925" y="19512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441850" y="1760725"/>
            <a:ext cx="1371600" cy="492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"year" no es mayor a 2017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6880925" y="30180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7170425" y="2751325"/>
            <a:ext cx="1760400" cy="646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"major" no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corresponde a ningún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valor del enum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880925" y="40848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7170425" y="3970525"/>
            <a:ext cx="1719300" cy="323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 rot="-1504">
            <a:off x="20016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de validación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 rot="-1504">
            <a:off x="56592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 rot="-1504">
            <a:off x="73356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¿Pasa la validación?</a:t>
            </a:r>
            <a:endParaRPr sz="500">
              <a:solidFill>
                <a:srgbClr val="3D85C6"/>
              </a:solidFill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425" y="2986899"/>
            <a:ext cx="216825" cy="21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425" y="4053150"/>
            <a:ext cx="216825" cy="21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metadatos de la colección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4"/>
          <p:cNvSpPr txBox="1"/>
          <p:nvPr/>
        </p:nvSpPr>
        <p:spPr>
          <a:xfrm>
            <a:off x="330075" y="1235525"/>
            <a:ext cx="8520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getCollectionInfos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Devuelve un arreglo de documentos con información de la colección o vista.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357700" y="1957650"/>
            <a:ext cx="4142100" cy="2984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getCollectionInfos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"name": "students" } 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"name" : "students",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"type" : "collection",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"options" : {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validator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{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"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{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"bsonType" : "object",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"required" : [ "name" ],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...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311700" y="744575"/>
            <a:ext cx="8556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Helvetica Neue Light"/>
                <a:ea typeface="Helvetica Neue Light"/>
                <a:cs typeface="Helvetica Neue Light"/>
                <a:sym typeface="Helvetica Neue Light"/>
              </a:rPr>
              <a:t>Patrones de Modelado de Relaciones y Diseño de E</a:t>
            </a:r>
            <a:r>
              <a:rPr lang="es" sz="3800">
                <a:latin typeface="Helvetica Neue Light"/>
                <a:ea typeface="Helvetica Neue Light"/>
                <a:cs typeface="Helvetica Neue Light"/>
                <a:sym typeface="Helvetica Neue Light"/>
              </a:rPr>
              <a:t>squemas</a:t>
            </a:r>
            <a:endParaRPr sz="3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22" name="Google Shape;222;p25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Relaciones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6"/>
          <p:cNvSpPr txBox="1"/>
          <p:nvPr/>
        </p:nvSpPr>
        <p:spPr>
          <a:xfrm>
            <a:off x="330075" y="3637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modelamos las relaciones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one-to-one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one-to-many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MongoDB?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25" y="1706738"/>
            <a:ext cx="3390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330075" y="123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Modelado de relaciones en SQL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00" y="1686950"/>
            <a:ext cx="3498525" cy="161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6"/>
          <p:cNvCxnSpPr>
            <a:endCxn id="230" idx="2"/>
          </p:cNvCxnSpPr>
          <p:nvPr/>
        </p:nvCxnSpPr>
        <p:spPr>
          <a:xfrm rot="10800000">
            <a:off x="2620775" y="3192638"/>
            <a:ext cx="1707000" cy="453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26"/>
          <p:cNvCxnSpPr/>
          <p:nvPr/>
        </p:nvCxnSpPr>
        <p:spPr>
          <a:xfrm flipH="1" rot="10800000">
            <a:off x="5444625" y="3133775"/>
            <a:ext cx="1039500" cy="5430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Relaciones: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one-to-one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 txBox="1"/>
          <p:nvPr/>
        </p:nvSpPr>
        <p:spPr>
          <a:xfrm>
            <a:off x="330075" y="123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 de Documento 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mbebido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897750" y="1754700"/>
            <a:ext cx="3819900" cy="2673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"_id": "employee1",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"name": "Kate Monster",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"ssn": "123-456-7890",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{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	"street": "123 Sesame St",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	"city": "Anytown",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	"cc": "USA"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}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905800" y="3701400"/>
            <a:ext cx="35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datos de la dirección (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es embebido dentro del documento de la colección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4" name="Google Shape;244;p27"/>
          <p:cNvCxnSpPr>
            <a:endCxn id="243" idx="3"/>
          </p:cNvCxnSpPr>
          <p:nvPr/>
        </p:nvCxnSpPr>
        <p:spPr>
          <a:xfrm flipH="1">
            <a:off x="4459600" y="3087150"/>
            <a:ext cx="1566600" cy="89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25" y="1706738"/>
            <a:ext cx="3390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Relaciones: one-to-many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8"/>
          <p:cNvSpPr txBox="1"/>
          <p:nvPr/>
        </p:nvSpPr>
        <p:spPr>
          <a:xfrm>
            <a:off x="330075" y="123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 de Documento Embebido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4897750" y="1396575"/>
            <a:ext cx="3819900" cy="3505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"_id": "employee1",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"name": "Kate Monster",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"ssn": "123-456-7890",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	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[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"street": "123 Sesame St",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"city": "Anytown",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"cc": "USA"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"street": "123 Avenue Q",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"city":  "New York",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"cc": "USA"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	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905800" y="3701400"/>
            <a:ext cx="35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direcciones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embebidas en un arreglo dentro del documento de la colección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5" name="Google Shape;255;p28"/>
          <p:cNvCxnSpPr>
            <a:endCxn id="254" idx="3"/>
          </p:cNvCxnSpPr>
          <p:nvPr/>
        </p:nvCxnSpPr>
        <p:spPr>
          <a:xfrm flipH="1">
            <a:off x="4459600" y="2536650"/>
            <a:ext cx="1427100" cy="14418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00" y="1706400"/>
            <a:ext cx="32575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Relaciones: one-to-many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9"/>
          <p:cNvSpPr txBox="1"/>
          <p:nvPr/>
        </p:nvSpPr>
        <p:spPr>
          <a:xfrm>
            <a:off x="330075" y="123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 de Referencias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897750" y="1396575"/>
            <a:ext cx="3819900" cy="3637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 [	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"_id": "part1", partno: "123-aff-456",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name: "#4 grommet", qty: 94,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cost: 0.94, price: 3.99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"_id": "partN", partno: "123-aff-678",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name: "#5 grommet", qty: 94,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cost: 0.98, price: 3.29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    	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"_id": "product1",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name: "left-handed smoke shifter",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manufacturer: "Acme Corp",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catalog_number: 1234,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"part1", "partN"]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905800" y="3701400"/>
            <a:ext cx="35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documento de la colección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contiene un a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rreglo de referencias de _ids de los documentos de la colección </a:t>
            </a:r>
            <a:r>
              <a:rPr lang="es" sz="12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endParaRPr sz="12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6" name="Google Shape;266;p29"/>
          <p:cNvCxnSpPr>
            <a:endCxn id="265" idx="3"/>
          </p:cNvCxnSpPr>
          <p:nvPr/>
        </p:nvCxnSpPr>
        <p:spPr>
          <a:xfrm rot="10800000">
            <a:off x="4459600" y="4070850"/>
            <a:ext cx="961800" cy="6918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00" y="1706400"/>
            <a:ext cx="3672850" cy="1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 de Relaciones: one-to-many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73" name="Google Shape;273;p3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0"/>
          <p:cNvSpPr txBox="1"/>
          <p:nvPr/>
        </p:nvSpPr>
        <p:spPr>
          <a:xfrm>
            <a:off x="330075" y="123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 de Referencias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4897750" y="1396575"/>
            <a:ext cx="3819900" cy="3637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_id : "host1",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name : "goofy.example.com",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ipaddr : "127.66.66.66"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logmsg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.insertOne( [	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_id: 1000001,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time : ISODate("2014-03-28T09:42:41"),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message : "cpu is on fire!",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id_host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"host1"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_id: 1000002,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time : ISODate("2014-03-28T09:49:41"),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message : "cpu is iddle!",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id_host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"host1"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905800" y="3701400"/>
            <a:ext cx="35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documento de la colección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logmsg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referencia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 documento de la colección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hosts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7" name="Google Shape;277;p30"/>
          <p:cNvCxnSpPr>
            <a:endCxn id="276" idx="3"/>
          </p:cNvCxnSpPr>
          <p:nvPr/>
        </p:nvCxnSpPr>
        <p:spPr>
          <a:xfrm rot="10800000">
            <a:off x="4459600" y="3978450"/>
            <a:ext cx="1372800" cy="62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00" y="1706400"/>
            <a:ext cx="3644700" cy="153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0"/>
          <p:cNvCxnSpPr>
            <a:endCxn id="276" idx="3"/>
          </p:cNvCxnSpPr>
          <p:nvPr/>
        </p:nvCxnSpPr>
        <p:spPr>
          <a:xfrm flipH="1">
            <a:off x="4459600" y="3513750"/>
            <a:ext cx="1349400" cy="464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Guías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decidir 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patrón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usar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5" name="Google Shape;285;p3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1"/>
          <p:cNvSpPr txBox="1"/>
          <p:nvPr/>
        </p:nvSpPr>
        <p:spPr>
          <a:xfrm>
            <a:off x="331200" y="1615800"/>
            <a:ext cx="4143600" cy="990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se necesita operaciones de lectura rapidas.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se necesita acceder a los datos relacionados con una sola operación.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51225" y="2807450"/>
            <a:ext cx="83895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Otras </a:t>
            </a: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guías</a:t>
            </a: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Favorecer el patrón de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 embebido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menos que haya una razón convincente para no hacerlo</a:t>
            </a: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Arreglos que crecen sin límite es una razón para no usar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patrón de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 embebido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Considere la relación lectura / escritura al desnormalizar.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845475" y="1186800"/>
            <a:ext cx="318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documento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embebido</a:t>
            </a:r>
            <a:endParaRPr sz="1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674600" y="1615800"/>
            <a:ext cx="4143600" cy="990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se necesita acceder solo a los datos de una entidad.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la duplicación de datos es no aceptable.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5626500" y="1186800"/>
            <a:ext cx="22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Patrón de referencias</a:t>
            </a:r>
            <a:endParaRPr sz="1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al modelado de datos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31200" y="1234800"/>
            <a:ext cx="57960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Esquemas de datos flexibles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31200" y="2073000"/>
            <a:ext cx="57960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El tipo de datos de un campo puede diferir entre los documentos de una misma colección.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/>
        </p:nvSpPr>
        <p:spPr>
          <a:xfrm rot="-1671">
            <a:off x="6482150" y="1623745"/>
            <a:ext cx="6171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endParaRPr sz="700">
              <a:solidFill>
                <a:srgbClr val="3D85C6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51875" y="1931000"/>
            <a:ext cx="1616400" cy="8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"Male Jackson",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"40"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"D"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31200" y="2606400"/>
            <a:ext cx="5695200" cy="19080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Para cambiar la estructura de los documentos en una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colección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, tales como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■"/>
            </a:pPr>
            <a:r>
              <a:rPr lang="es" sz="1200">
                <a:latin typeface="Helvetica Neue"/>
                <a:ea typeface="Helvetica Neue"/>
                <a:cs typeface="Helvetica Neue"/>
                <a:sym typeface="Helvetica Neue"/>
              </a:rPr>
              <a:t>agregar nuevos campos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■"/>
            </a:pPr>
            <a:r>
              <a:rPr lang="es" sz="1200">
                <a:latin typeface="Helvetica Neue"/>
                <a:ea typeface="Helvetica Neue"/>
                <a:cs typeface="Helvetica Neue"/>
                <a:sym typeface="Helvetica Neue"/>
              </a:rPr>
              <a:t>eliminar campos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■"/>
            </a:pPr>
            <a:r>
              <a:rPr lang="es" sz="1200">
                <a:latin typeface="Helvetica Neue"/>
                <a:ea typeface="Helvetica Neue"/>
                <a:cs typeface="Helvetica Neue"/>
                <a:sym typeface="Helvetica Neue"/>
              </a:rPr>
              <a:t>cambiar los valores de un campo a un nuevo tipo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se debe actualizar los documentos a la nueva estructura.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096025" y="2487775"/>
            <a:ext cx="525900" cy="126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508150" y="2187500"/>
            <a:ext cx="1616400" cy="8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"Jack Larson",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"31",</a:t>
            </a:r>
            <a:endParaRPr b="1"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"A",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hobbies: ["reading", "cycling" ]</a:t>
            </a:r>
            <a:endParaRPr sz="8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99225" y="2476088"/>
            <a:ext cx="1616400" cy="8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29,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"D",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hobbies: ["reading", "cycling" ]</a:t>
            </a:r>
            <a:endParaRPr sz="8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231450" y="2761775"/>
            <a:ext cx="447900" cy="149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31200" y="1539600"/>
            <a:ext cx="57960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No es necesario que los documentos de una misma colección tengan el mismo conjunto de campos.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Patrones de Diseño de Esquemas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2"/>
          <p:cNvSpPr txBox="1"/>
          <p:nvPr/>
        </p:nvSpPr>
        <p:spPr>
          <a:xfrm>
            <a:off x="330075" y="1234800"/>
            <a:ext cx="45678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patrón de diseño?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la solución a un problema de diseño recurrente.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una solución completa.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 la reutilización de la solución.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00" y="1323825"/>
            <a:ext cx="3767475" cy="340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330075" y="2835000"/>
            <a:ext cx="45678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Patrones que vamos a ver.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Subset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Versioning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Polymorphic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https://www.mongodb.com/blog/post/building-with-patterns-a-summary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 patrón de diseño Subset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 demasiados grandes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páginas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desalojadas de la la memoria RAM.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gran parte de los documentos rara vez se necesitan.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Partir la colección en dos colecciones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 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usada de los documentos.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 menos usada de los docs.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Duplicar parte de la relación 1-1, 1-N o N-N que es frecuentemente usada en el lado de la colección más usada.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802650" y="1439325"/>
            <a:ext cx="1931100" cy="166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"name": "Super Widget",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"description": "This is the most useful item in...",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"price": { "value": NumberDecimal("119.99"), 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"currency": "USD" },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</a:t>
            </a:r>
            <a:r>
              <a:rPr b="1"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[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"review_id": 786,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"review_author": "Kristina",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"review_text": "This is indeed an amazing ...",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2021-02-18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]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8" name="Google Shape;308;p3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3"/>
          <p:cNvSpPr txBox="1"/>
          <p:nvPr/>
        </p:nvSpPr>
        <p:spPr>
          <a:xfrm>
            <a:off x="4669050" y="1972725"/>
            <a:ext cx="1931100" cy="2912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"name": "Super Widget",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"description": "This is the most useful item in...",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"price": { "value": NumberDecimal("119.99"),   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"currency": "USD" },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</a:t>
            </a:r>
            <a:r>
              <a:rPr b="1"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[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"review_id": 786,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"review_author": "Kristina",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"review_text": "This is indeed an amazing...",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2021-02-18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"review_id": 785,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"review_author": "Trina",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"review_text": "Nice product. Slow shipping.",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2021-02-17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"review_author": "Hans",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"review_text": "Meh, it's okay.",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2011-12-06"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]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0" name="Google Shape;310;p33"/>
          <p:cNvCxnSpPr/>
          <p:nvPr/>
        </p:nvCxnSpPr>
        <p:spPr>
          <a:xfrm flipH="1">
            <a:off x="6681950" y="1466300"/>
            <a:ext cx="3600" cy="34143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1" name="Google Shape;311;p33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https://www.mongodb.com/blog/post/building-with-patterns-the-subset-pattern</a:t>
            </a:r>
            <a:endParaRPr sz="800"/>
          </a:p>
        </p:txBody>
      </p:sp>
      <p:sp>
        <p:nvSpPr>
          <p:cNvPr id="312" name="Google Shape;312;p33"/>
          <p:cNvSpPr txBox="1"/>
          <p:nvPr/>
        </p:nvSpPr>
        <p:spPr>
          <a:xfrm>
            <a:off x="6802650" y="3335450"/>
            <a:ext cx="1931100" cy="1567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"review_id": 786,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"product_id":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"review_author": "Kristina",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"review_text": "This is indeed an amazing widget.",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2021-02-18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"product_id": 1,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"review_author": "Hans",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"review_text": "Meh, it's okay.",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"published_date": ISODate("</a:t>
            </a:r>
            <a:r>
              <a:rPr lang="es" sz="65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2011-12-06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")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 rot="-1522">
            <a:off x="5278200" y="1753292"/>
            <a:ext cx="67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</a:t>
            </a:r>
            <a:endParaRPr sz="300">
              <a:solidFill>
                <a:srgbClr val="3D85C6"/>
              </a:solidFill>
            </a:endParaRPr>
          </a:p>
        </p:txBody>
      </p:sp>
      <p:sp>
        <p:nvSpPr>
          <p:cNvPr id="314" name="Google Shape;314;p33"/>
          <p:cNvSpPr txBox="1"/>
          <p:nvPr/>
        </p:nvSpPr>
        <p:spPr>
          <a:xfrm rot="-1522">
            <a:off x="7488000" y="1219892"/>
            <a:ext cx="67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</a:t>
            </a:r>
            <a:endParaRPr sz="300">
              <a:solidFill>
                <a:srgbClr val="3D85C6"/>
              </a:solidFill>
            </a:endParaRPr>
          </a:p>
        </p:txBody>
      </p:sp>
      <p:sp>
        <p:nvSpPr>
          <p:cNvPr id="315" name="Google Shape;315;p33"/>
          <p:cNvSpPr txBox="1"/>
          <p:nvPr/>
        </p:nvSpPr>
        <p:spPr>
          <a:xfrm rot="-1522">
            <a:off x="7411800" y="3124892"/>
            <a:ext cx="67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endParaRPr sz="300">
              <a:solidFill>
                <a:srgbClr val="3D85C6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713875" y="1537550"/>
            <a:ext cx="107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reviews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33"/>
          <p:cNvCxnSpPr>
            <a:endCxn id="316" idx="1"/>
          </p:cNvCxnSpPr>
          <p:nvPr/>
        </p:nvCxnSpPr>
        <p:spPr>
          <a:xfrm flipH="1" rot="5400000">
            <a:off x="4257125" y="2148200"/>
            <a:ext cx="930600" cy="17100"/>
          </a:xfrm>
          <a:prstGeom prst="bentConnector4">
            <a:avLst>
              <a:gd fmla="val 8" name="adj1"/>
              <a:gd fmla="val 770322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" name="Google Shape;318;p33"/>
          <p:cNvSpPr txBox="1"/>
          <p:nvPr/>
        </p:nvSpPr>
        <p:spPr>
          <a:xfrm>
            <a:off x="5247275" y="1232750"/>
            <a:ext cx="11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reviews </a:t>
            </a: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recientes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 rot="10800000">
            <a:off x="6220300" y="1489575"/>
            <a:ext cx="612600" cy="58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33"/>
          <p:cNvSpPr/>
          <p:nvPr/>
        </p:nvSpPr>
        <p:spPr>
          <a:xfrm>
            <a:off x="6581600" y="3134075"/>
            <a:ext cx="293400" cy="1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 patrón de diseño Schema Versioning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26" name="Google Shape;326;p3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4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Evitar periodo de inactividad mientras se actualiza el esquema de datos.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Actualizar todos los documentos puede demorar horas, días o aun semanas cuando se trata de big data.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queremos actualizar todos los docs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cada documento nuevo se le agrega un campo 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aplicación puede manejar todas las versiones.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Elegir la estrategia para migrar los documentos a la nueva versión.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45972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744050" y="2052025"/>
            <a:ext cx="1201800" cy="77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ObjectId("..."),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firstname: "Kate",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lastname: "White",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homephone: "307-109-1004",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workphone: "508-219-3041",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4744050" y="1784350"/>
            <a:ext cx="40953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</a:rPr>
              <a:t>linea de tiempo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331" name="Google Shape;331;p34"/>
          <p:cNvCxnSpPr/>
          <p:nvPr/>
        </p:nvCxnSpPr>
        <p:spPr>
          <a:xfrm>
            <a:off x="5990175" y="1171225"/>
            <a:ext cx="6000" cy="3709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2" name="Google Shape;332;p34"/>
          <p:cNvSpPr txBox="1"/>
          <p:nvPr/>
        </p:nvSpPr>
        <p:spPr>
          <a:xfrm>
            <a:off x="6039450" y="2052025"/>
            <a:ext cx="1201800" cy="282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ObjectId("...001"),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firstname: "Kate",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lastname: "White",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homephone: "307-109-1004",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workphone: "508-219-3041",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ObjectId("...987"),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s" sz="65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version: 2</a:t>
            </a:r>
            <a:endParaRPr b="1" sz="65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firstname: "Paul",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lastname: "Balmer",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contacts: [{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"homephone",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value:: "453-210-1004",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"workphone",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 "983-219-3041",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"skype",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value:: "paul.balmer",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..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]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7740650" y="2052025"/>
            <a:ext cx="1096500" cy="282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ObjectId("...001"),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s" sz="65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version: 2</a:t>
            </a:r>
            <a:endParaRPr b="1" sz="65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firstname: "Kate",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lastname: "White",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contacts: [{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"homephone",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value:: "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307-109-1004</a:t>
            </a: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"workphone",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 "</a:t>
            </a: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508-219-3041</a:t>
            </a: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]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ObjectId("...987"),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s" sz="65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version: 2</a:t>
            </a:r>
            <a:endParaRPr b="1" sz="65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firstname: "Paul",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lastname: "Balmer",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contacts: [{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"homephone",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value:: "453-210-1004",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method: "workphone",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value "983-219-3041",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 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...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]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...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65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4890213" y="1199425"/>
            <a:ext cx="877500" cy="4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5114250" y="111475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App</a:t>
            </a:r>
            <a:endParaRPr sz="1000"/>
          </a:p>
        </p:txBody>
      </p:sp>
      <p:sp>
        <p:nvSpPr>
          <p:cNvPr id="336" name="Google Shape;336;p34"/>
          <p:cNvSpPr/>
          <p:nvPr/>
        </p:nvSpPr>
        <p:spPr>
          <a:xfrm>
            <a:off x="5160425" y="1468975"/>
            <a:ext cx="352800" cy="16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v1</a:t>
            </a:r>
            <a:endParaRPr sz="1100"/>
          </a:p>
        </p:txBody>
      </p:sp>
      <p:sp>
        <p:nvSpPr>
          <p:cNvPr id="337" name="Google Shape;337;p34"/>
          <p:cNvSpPr/>
          <p:nvPr/>
        </p:nvSpPr>
        <p:spPr>
          <a:xfrm>
            <a:off x="6109413" y="1199425"/>
            <a:ext cx="877500" cy="4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6333450" y="111475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App</a:t>
            </a:r>
            <a:endParaRPr sz="1000"/>
          </a:p>
        </p:txBody>
      </p:sp>
      <p:sp>
        <p:nvSpPr>
          <p:cNvPr id="339" name="Google Shape;339;p34"/>
          <p:cNvSpPr/>
          <p:nvPr/>
        </p:nvSpPr>
        <p:spPr>
          <a:xfrm>
            <a:off x="6151025" y="1468975"/>
            <a:ext cx="352800" cy="16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v1</a:t>
            </a:r>
            <a:endParaRPr sz="1100"/>
          </a:p>
        </p:txBody>
      </p:sp>
      <p:sp>
        <p:nvSpPr>
          <p:cNvPr id="340" name="Google Shape;340;p34"/>
          <p:cNvSpPr/>
          <p:nvPr/>
        </p:nvSpPr>
        <p:spPr>
          <a:xfrm>
            <a:off x="6608225" y="1468975"/>
            <a:ext cx="352800" cy="16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v2</a:t>
            </a:r>
            <a:endParaRPr sz="1100"/>
          </a:p>
        </p:txBody>
      </p:sp>
      <p:sp>
        <p:nvSpPr>
          <p:cNvPr id="341" name="Google Shape;341;p34"/>
          <p:cNvSpPr/>
          <p:nvPr/>
        </p:nvSpPr>
        <p:spPr>
          <a:xfrm rot="-5400000">
            <a:off x="7157400" y="1290250"/>
            <a:ext cx="651300" cy="336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 rot="-5400000">
            <a:off x="6963450" y="1273500"/>
            <a:ext cx="7815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Migration V1 </a:t>
            </a:r>
            <a:r>
              <a:rPr lang="es" sz="1000"/>
              <a:t>→</a:t>
            </a:r>
            <a:r>
              <a:rPr lang="es" sz="900"/>
              <a:t> V2</a:t>
            </a:r>
            <a:endParaRPr sz="900"/>
          </a:p>
        </p:txBody>
      </p:sp>
      <p:cxnSp>
        <p:nvCxnSpPr>
          <p:cNvPr id="343" name="Google Shape;343;p34"/>
          <p:cNvCxnSpPr/>
          <p:nvPr/>
        </p:nvCxnSpPr>
        <p:spPr>
          <a:xfrm>
            <a:off x="7285575" y="1171225"/>
            <a:ext cx="6000" cy="3709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4"/>
          <p:cNvCxnSpPr/>
          <p:nvPr/>
        </p:nvCxnSpPr>
        <p:spPr>
          <a:xfrm>
            <a:off x="7685813" y="1171225"/>
            <a:ext cx="6000" cy="3709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5" name="Google Shape;345;p34"/>
          <p:cNvSpPr/>
          <p:nvPr/>
        </p:nvSpPr>
        <p:spPr>
          <a:xfrm>
            <a:off x="7862013" y="1199425"/>
            <a:ext cx="877500" cy="4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8086050" y="111475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App</a:t>
            </a:r>
            <a:endParaRPr sz="1000"/>
          </a:p>
        </p:txBody>
      </p:sp>
      <p:sp>
        <p:nvSpPr>
          <p:cNvPr id="347" name="Google Shape;347;p34"/>
          <p:cNvSpPr/>
          <p:nvPr/>
        </p:nvSpPr>
        <p:spPr>
          <a:xfrm>
            <a:off x="8132225" y="1468975"/>
            <a:ext cx="352800" cy="16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v2</a:t>
            </a:r>
            <a:endParaRPr sz="1100"/>
          </a:p>
        </p:txBody>
      </p:sp>
      <p:sp>
        <p:nvSpPr>
          <p:cNvPr id="348" name="Google Shape;348;p34"/>
          <p:cNvSpPr/>
          <p:nvPr/>
        </p:nvSpPr>
        <p:spPr>
          <a:xfrm>
            <a:off x="7343600" y="3286475"/>
            <a:ext cx="293400" cy="1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https://www.mongodb.com/blog/post/building-with-patterns-the-schema-versioning-pattern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 patrón de diseño Computed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5" name="Google Shape;355;p3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5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 datos que necesitan ser procesados con frecuencia.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acceso a los datos está dominado por lecturas (ej, 1M reads / 1K writes).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 el procesamiento y almacenar el resultado en la colección apropiada.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necesita rehacer el cálculo,  mantener el origen de los datos.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de lecturas más rápidas.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Ahorro de recursos (CPU y storage).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3686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4896450" y="1366225"/>
            <a:ext cx="1415400" cy="3403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screenings info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ts: Timestamp("X"),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theater: "Alger Cinema",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location: "Lakeview",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movie_id: "The Shape of Water",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viewers: 344,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revenues: 3440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ts: Timestamp("X"),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theater: "Cinerama",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location: "Seattle",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movie_id: "The Shape of Water",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viewers: 1496,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revenues: 22440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ObjectId("..."),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ts: Timestamp("X"),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theater: "City Cinema",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location: "New York",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movie_id: "The Shape of Water",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viewers: 760,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revenues: 7660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887" y="2751125"/>
            <a:ext cx="497100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/>
        </p:nvSpPr>
        <p:spPr>
          <a:xfrm>
            <a:off x="4462775" y="26937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write</a:t>
            </a:r>
            <a:endParaRPr sz="1000"/>
          </a:p>
        </p:txBody>
      </p:sp>
      <p:sp>
        <p:nvSpPr>
          <p:cNvPr id="361" name="Google Shape;361;p35"/>
          <p:cNvSpPr/>
          <p:nvPr/>
        </p:nvSpPr>
        <p:spPr>
          <a:xfrm>
            <a:off x="6311850" y="2966125"/>
            <a:ext cx="200700" cy="73500"/>
          </a:xfrm>
          <a:prstGeom prst="rightArrow">
            <a:avLst>
              <a:gd fmla="val 49999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 rot="3960862">
            <a:off x="6148377" y="2602957"/>
            <a:ext cx="527665" cy="43254"/>
          </a:xfrm>
          <a:prstGeom prst="rightArrow">
            <a:avLst>
              <a:gd fmla="val 75622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 rot="-3909260">
            <a:off x="6148379" y="3358291"/>
            <a:ext cx="527637" cy="43352"/>
          </a:xfrm>
          <a:prstGeom prst="rightArrow">
            <a:avLst>
              <a:gd fmla="val 75622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7020300" y="2966125"/>
            <a:ext cx="2088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4542800" y="29661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7256050" y="1605975"/>
            <a:ext cx="1222200" cy="265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movies info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ts: Timestamp("X"),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title: "The Shape of Water",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viewers: </a:t>
            </a:r>
            <a:r>
              <a:rPr lang="es" sz="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2600</a:t>
            </a: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revenues: 33480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7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8425175" y="23889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68" name="Google Shape;368;p35"/>
          <p:cNvSpPr/>
          <p:nvPr/>
        </p:nvSpPr>
        <p:spPr>
          <a:xfrm>
            <a:off x="8505200" y="26613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8425175" y="20841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70" name="Google Shape;370;p35"/>
          <p:cNvSpPr/>
          <p:nvPr/>
        </p:nvSpPr>
        <p:spPr>
          <a:xfrm>
            <a:off x="8505200" y="23565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 txBox="1"/>
          <p:nvPr/>
        </p:nvSpPr>
        <p:spPr>
          <a:xfrm>
            <a:off x="8425175" y="29985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72" name="Google Shape;372;p35"/>
          <p:cNvSpPr/>
          <p:nvPr/>
        </p:nvSpPr>
        <p:spPr>
          <a:xfrm>
            <a:off x="8505200" y="29661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8425175" y="33033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74" name="Google Shape;374;p35"/>
          <p:cNvSpPr/>
          <p:nvPr/>
        </p:nvSpPr>
        <p:spPr>
          <a:xfrm>
            <a:off x="8505200" y="35757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8425175" y="26937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76" name="Google Shape;376;p35"/>
          <p:cNvSpPr/>
          <p:nvPr/>
        </p:nvSpPr>
        <p:spPr>
          <a:xfrm>
            <a:off x="8505200" y="32709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4462775" y="37605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write</a:t>
            </a:r>
            <a:endParaRPr sz="1000"/>
          </a:p>
        </p:txBody>
      </p:sp>
      <p:sp>
        <p:nvSpPr>
          <p:cNvPr id="378" name="Google Shape;378;p35"/>
          <p:cNvSpPr/>
          <p:nvPr/>
        </p:nvSpPr>
        <p:spPr>
          <a:xfrm>
            <a:off x="4542800" y="40329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4462775" y="17793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write</a:t>
            </a:r>
            <a:endParaRPr sz="1000"/>
          </a:p>
        </p:txBody>
      </p:sp>
      <p:sp>
        <p:nvSpPr>
          <p:cNvPr id="380" name="Google Shape;380;p35"/>
          <p:cNvSpPr/>
          <p:nvPr/>
        </p:nvSpPr>
        <p:spPr>
          <a:xfrm>
            <a:off x="4542800" y="20517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7256050" y="1939550"/>
            <a:ext cx="1101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349" y="2571749"/>
            <a:ext cx="114251" cy="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/>
        </p:nvSpPr>
        <p:spPr>
          <a:xfrm>
            <a:off x="6596400" y="2511625"/>
            <a:ext cx="5565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viewers</a:t>
            </a:r>
            <a:endParaRPr sz="800"/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349" y="3257549"/>
            <a:ext cx="114251" cy="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6596400" y="3197425"/>
            <a:ext cx="6327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revenues</a:t>
            </a:r>
            <a:endParaRPr sz="800"/>
          </a:p>
        </p:txBody>
      </p:sp>
      <p:sp>
        <p:nvSpPr>
          <p:cNvPr id="386" name="Google Shape;386;p35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https://www.mongodb.com/blog/post/building-with-patterns-the-computed-pattern</a:t>
            </a:r>
            <a:endParaRPr sz="800"/>
          </a:p>
        </p:txBody>
      </p:sp>
      <p:sp>
        <p:nvSpPr>
          <p:cNvPr id="387" name="Google Shape;387;p35"/>
          <p:cNvSpPr txBox="1"/>
          <p:nvPr/>
        </p:nvSpPr>
        <p:spPr>
          <a:xfrm>
            <a:off x="8425175" y="17793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88" name="Google Shape;388;p35"/>
          <p:cNvSpPr/>
          <p:nvPr/>
        </p:nvSpPr>
        <p:spPr>
          <a:xfrm>
            <a:off x="8505200" y="20517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8425175" y="14745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90" name="Google Shape;390;p35"/>
          <p:cNvSpPr/>
          <p:nvPr/>
        </p:nvSpPr>
        <p:spPr>
          <a:xfrm>
            <a:off x="8505200" y="17469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8425175" y="36081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92" name="Google Shape;392;p35"/>
          <p:cNvSpPr/>
          <p:nvPr/>
        </p:nvSpPr>
        <p:spPr>
          <a:xfrm>
            <a:off x="8505200" y="38805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 txBox="1"/>
          <p:nvPr/>
        </p:nvSpPr>
        <p:spPr>
          <a:xfrm>
            <a:off x="8425175" y="3912900"/>
            <a:ext cx="461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read</a:t>
            </a:r>
            <a:endParaRPr sz="1000"/>
          </a:p>
        </p:txBody>
      </p:sp>
      <p:sp>
        <p:nvSpPr>
          <p:cNvPr id="394" name="Google Shape;394;p35"/>
          <p:cNvSpPr/>
          <p:nvPr/>
        </p:nvSpPr>
        <p:spPr>
          <a:xfrm>
            <a:off x="8505200" y="4185325"/>
            <a:ext cx="29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 patrón de diseño Polymorphic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00" name="Google Shape;400;p3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6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documentos tienen más similitudes que diferencias. Y queremos,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Mantenerlos en la misma colección.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Especificar el o los campos que rastreen el tipo de (sub) documento.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aplicación debe tener fragmentos de códigos distintos por cada tipo de documento o bien tener subclases.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Sencillo de implementar.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realizar consultas en una sola colección.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597275" y="1235525"/>
            <a:ext cx="424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Polimorfismo en documentos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https://developer.mongodb.com/how-to/polymorphic-pattern</a:t>
            </a:r>
            <a:endParaRPr sz="800"/>
          </a:p>
        </p:txBody>
      </p:sp>
      <p:sp>
        <p:nvSpPr>
          <p:cNvPr id="404" name="Google Shape;404;p36"/>
          <p:cNvSpPr txBox="1"/>
          <p:nvPr/>
        </p:nvSpPr>
        <p:spPr>
          <a:xfrm>
            <a:off x="5138450" y="1639250"/>
            <a:ext cx="1527300" cy="745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product_type: "shirt",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size: "large",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price: 100.00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color: "blue"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6712575" y="1639250"/>
            <a:ext cx="1487400" cy="745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product_type: "book",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size: "20 cm x 15 cm x 1cm",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price: 10.00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title: "Learning Serverless"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5069800" y="1771275"/>
            <a:ext cx="3747000" cy="36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8199975" y="1771275"/>
            <a:ext cx="639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campos en común</a:t>
            </a:r>
            <a:endParaRPr sz="700"/>
          </a:p>
        </p:txBody>
      </p:sp>
      <p:sp>
        <p:nvSpPr>
          <p:cNvPr id="408" name="Google Shape;408;p36"/>
          <p:cNvSpPr txBox="1"/>
          <p:nvPr/>
        </p:nvSpPr>
        <p:spPr>
          <a:xfrm>
            <a:off x="5138450" y="2782250"/>
            <a:ext cx="3061500" cy="1996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3600" lIns="3600" spcFirstLastPara="1" rIns="3600" wrap="square" tIns="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sport: "tennis",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athlete_name: "Martina Navratilova",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events: [ 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65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type: "singles"</a:t>
            </a: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career_tournnaments: 390,</a:t>
            </a:r>
            <a:endParaRPr sz="8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career_titles: 167</a:t>
            </a: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 {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5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type: "doubles"</a:t>
            </a: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career_tournnaments: 233,</a:t>
            </a:r>
            <a:endParaRPr sz="8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career_titles: 177,</a:t>
            </a:r>
            <a:endParaRPr sz="8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partners: ["Tomanova", "Fernandez", "Morozova", "Mezert",...] 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}]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  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5016500" y="3155150"/>
            <a:ext cx="3224400" cy="138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5069800" y="3371475"/>
            <a:ext cx="3747000" cy="39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8199975" y="3371475"/>
            <a:ext cx="6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campos en común</a:t>
            </a:r>
            <a:endParaRPr sz="700"/>
          </a:p>
        </p:txBody>
      </p:sp>
      <p:sp>
        <p:nvSpPr>
          <p:cNvPr id="412" name="Google Shape;412;p36"/>
          <p:cNvSpPr/>
          <p:nvPr/>
        </p:nvSpPr>
        <p:spPr>
          <a:xfrm>
            <a:off x="5069800" y="3904875"/>
            <a:ext cx="3747000" cy="36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8199975" y="3904875"/>
            <a:ext cx="6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campos en común</a:t>
            </a:r>
            <a:endParaRPr sz="700"/>
          </a:p>
        </p:txBody>
      </p:sp>
      <p:sp>
        <p:nvSpPr>
          <p:cNvPr id="414" name="Google Shape;414;p36"/>
          <p:cNvSpPr txBox="1"/>
          <p:nvPr/>
        </p:nvSpPr>
        <p:spPr>
          <a:xfrm>
            <a:off x="4597200" y="2360875"/>
            <a:ext cx="424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Polimorfismo en subdocumentos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Data Modeling Introduction,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MongoDB Manual.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https://docs.mongodb.com/manual/core/data-modeling-introduction/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Schema Validation.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MongoDB Manual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 E-book.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https://docs.mongodb.com/manual/core/schema-validation/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Model Relationships Between Documents. MongoDB Manual.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https://docs.mongodb.com/manual/applications/data-models-relationships/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Building with Patterns: A Summary.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https://www.mongodb.com/blog/post/building-with-patterns-a-summary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1" name="Google Shape;421;p3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7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metodología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de Modelado de Datos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28" name="Google Shape;428;p3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8"/>
          <p:cNvSpPr txBox="1"/>
          <p:nvPr/>
        </p:nvSpPr>
        <p:spPr>
          <a:xfrm>
            <a:off x="351225" y="4881600"/>
            <a:ext cx="8487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https://www.mongodb.com/presentations/a-complete-methodology-of-data-modeling-for-mongodb</a:t>
            </a:r>
            <a:endParaRPr sz="800"/>
          </a:p>
        </p:txBody>
      </p:sp>
      <p:sp>
        <p:nvSpPr>
          <p:cNvPr id="430" name="Google Shape;430;p38"/>
          <p:cNvSpPr txBox="1"/>
          <p:nvPr/>
        </p:nvSpPr>
        <p:spPr>
          <a:xfrm>
            <a:off x="1485100" y="2704150"/>
            <a:ext cx="7386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 txBox="1"/>
          <p:nvPr/>
        </p:nvSpPr>
        <p:spPr>
          <a:xfrm>
            <a:off x="7294575" y="1404000"/>
            <a:ext cx="1452900" cy="27993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Helvetica Neue"/>
                <a:ea typeface="Helvetica Neue"/>
                <a:cs typeface="Helvetica Neue"/>
                <a:sym typeface="Helvetica Neue"/>
              </a:rPr>
              <a:t>Esquema de datos</a:t>
            </a:r>
            <a:endParaRPr b="1"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Colecciones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Campos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Forma 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Reglas de validación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de esquema.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Queries 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(operaciones CRUD  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y agregaciones)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Índices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Operaciones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Dimensionamiento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de los datos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Suposiciones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351225" y="1807200"/>
            <a:ext cx="1452900" cy="20112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endParaRPr b="1"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User stories y 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scenarios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Logs de producción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Experto en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dominio del negocio</a:t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Experto en 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modelado de datos </a:t>
            </a:r>
            <a:endParaRPr sz="1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2134200" y="2520000"/>
            <a:ext cx="1385100" cy="5727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</a:rPr>
              <a:t>Describir la carga de trabajo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3830888" y="2520000"/>
            <a:ext cx="1385100" cy="5727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85C6"/>
                </a:solidFill>
              </a:rPr>
              <a:t>Identificar y m</a:t>
            </a:r>
            <a:r>
              <a:rPr lang="es" sz="1200">
                <a:solidFill>
                  <a:srgbClr val="3D85C6"/>
                </a:solidFill>
              </a:rPr>
              <a:t>odelar las relaciones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5551775" y="2520000"/>
            <a:ext cx="1385100" cy="5727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85C6"/>
                </a:solidFill>
              </a:rPr>
              <a:t>Mejorar el modelo de datos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2196350" y="3197725"/>
            <a:ext cx="12468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Operaciones de 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lectura y escritura 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ordenadas por 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importancia y  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frecuencia.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Tamaño de los</a:t>
            </a: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datos.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Suposiciones.</a:t>
            </a:r>
            <a:endParaRPr sz="9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3762975" y="3273925"/>
            <a:ext cx="1563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Helvetica Neue"/>
                <a:ea typeface="Helvetica Neue"/>
                <a:cs typeface="Helvetica Neue"/>
                <a:sym typeface="Helvetica Neue"/>
              </a:rPr>
              <a:t>- Modelo de datos inicial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s" sz="9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Embebido vs Referencia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5551775" y="3273925"/>
            <a:ext cx="13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Helvetica Neue"/>
                <a:ea typeface="Helvetica Neue"/>
                <a:cs typeface="Helvetica Neue"/>
                <a:sym typeface="Helvetica Neue"/>
              </a:rPr>
              <a:t>- Modelo de datos final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s" sz="9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y aplicar       </a:t>
            </a:r>
            <a:endParaRPr sz="9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Patrones de Diseño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9" name="Google Shape;439;p38"/>
          <p:cNvCxnSpPr>
            <a:stCxn id="432" idx="3"/>
            <a:endCxn id="433" idx="1"/>
          </p:cNvCxnSpPr>
          <p:nvPr/>
        </p:nvCxnSpPr>
        <p:spPr>
          <a:xfrm flipH="1" rot="10800000">
            <a:off x="1804125" y="2806500"/>
            <a:ext cx="330000" cy="6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" name="Google Shape;440;p38"/>
          <p:cNvCxnSpPr>
            <a:stCxn id="433" idx="3"/>
            <a:endCxn id="434" idx="1"/>
          </p:cNvCxnSpPr>
          <p:nvPr/>
        </p:nvCxnSpPr>
        <p:spPr>
          <a:xfrm>
            <a:off x="3519300" y="2806350"/>
            <a:ext cx="3117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1" name="Google Shape;441;p38"/>
          <p:cNvCxnSpPr>
            <a:stCxn id="434" idx="3"/>
            <a:endCxn id="435" idx="1"/>
          </p:cNvCxnSpPr>
          <p:nvPr/>
        </p:nvCxnSpPr>
        <p:spPr>
          <a:xfrm>
            <a:off x="5215988" y="2806350"/>
            <a:ext cx="3357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38"/>
          <p:cNvCxnSpPr>
            <a:stCxn id="435" idx="3"/>
            <a:endCxn id="431" idx="1"/>
          </p:cNvCxnSpPr>
          <p:nvPr/>
        </p:nvCxnSpPr>
        <p:spPr>
          <a:xfrm flipH="1" rot="10800000">
            <a:off x="6936875" y="2803650"/>
            <a:ext cx="357600" cy="2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al modelado de datos (2)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31200" y="1234800"/>
            <a:ext cx="82794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¿Cómo representamos las relaciones entre los datos?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13525" y="33649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37125" y="33649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 rot="10800000">
            <a:off x="3020700" y="3223750"/>
            <a:ext cx="79500" cy="609600"/>
          </a:xfrm>
          <a:prstGeom prst="leftBrace">
            <a:avLst>
              <a:gd fmla="val 50000" name="adj1"/>
              <a:gd fmla="val 49477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032400" y="3277525"/>
            <a:ext cx="816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documento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embebido</a:t>
            </a:r>
            <a:endParaRPr sz="800"/>
          </a:p>
        </p:txBody>
      </p:sp>
      <p:sp>
        <p:nvSpPr>
          <p:cNvPr id="84" name="Google Shape;84;p15"/>
          <p:cNvSpPr txBox="1"/>
          <p:nvPr/>
        </p:nvSpPr>
        <p:spPr>
          <a:xfrm>
            <a:off x="1456375" y="2724850"/>
            <a:ext cx="1553400" cy="128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100001,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"firstname": "Kate",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"lastname": "MacDonell",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"address": { 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"street": "123 Sesame St", 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"city": "Los Angeles",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"state": "CA"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653050" y="2494800"/>
            <a:ext cx="1225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/>
              <a:t>employee document</a:t>
            </a:r>
            <a:endParaRPr i="1" sz="800"/>
          </a:p>
        </p:txBody>
      </p:sp>
      <p:sp>
        <p:nvSpPr>
          <p:cNvPr id="86" name="Google Shape;86;p15"/>
          <p:cNvSpPr txBox="1"/>
          <p:nvPr/>
        </p:nvSpPr>
        <p:spPr>
          <a:xfrm>
            <a:off x="4580575" y="2990650"/>
            <a:ext cx="1553400" cy="67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100001,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"firstname": "Kate",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"lastname": "MacDonell",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799550" y="2877250"/>
            <a:ext cx="1641000" cy="90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782,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"employee_id": 100001,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"street": "123 Sesame St", 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"city": "Los Angeles",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"state": "CA"</a:t>
            </a:r>
            <a:endParaRPr sz="8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53450" y="2760600"/>
            <a:ext cx="1124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/>
              <a:t>employee document</a:t>
            </a:r>
            <a:endParaRPr i="1" sz="800"/>
          </a:p>
        </p:txBody>
      </p:sp>
      <p:sp>
        <p:nvSpPr>
          <p:cNvPr id="89" name="Google Shape;89;p15"/>
          <p:cNvSpPr txBox="1"/>
          <p:nvPr/>
        </p:nvSpPr>
        <p:spPr>
          <a:xfrm>
            <a:off x="7139450" y="2647200"/>
            <a:ext cx="1058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/>
              <a:t>address document</a:t>
            </a:r>
            <a:endParaRPr i="1" sz="800"/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5481200" y="3197950"/>
            <a:ext cx="14502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1" name="Google Shape;91;p15"/>
          <p:cNvSpPr txBox="1"/>
          <p:nvPr/>
        </p:nvSpPr>
        <p:spPr>
          <a:xfrm rot="-1360">
            <a:off x="1137125" y="2057877"/>
            <a:ext cx="2274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Datos Embebido 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(modelo de datos desnormalizados)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5"/>
          <p:cNvSpPr txBox="1"/>
          <p:nvPr/>
        </p:nvSpPr>
        <p:spPr>
          <a:xfrm rot="-1360">
            <a:off x="5404325" y="2057877"/>
            <a:ext cx="2274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Referencias 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(modelo de datos normalizados)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3550" y="1559575"/>
            <a:ext cx="82794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MongoDB provee dos diseños de modelos de datos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311700" y="744575"/>
            <a:ext cx="8556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 de Esquemas </a:t>
            </a:r>
            <a:endParaRPr sz="3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 de esquemas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330075" y="11593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MongoDB permite ejecutar reglas de validación del esquema durante la inserción y actualización.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293375" y="2001000"/>
            <a:ext cx="6408300" cy="369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createCollectio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{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validator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&lt;document&gt;,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validationLevel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&lt;string&gt;,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validationAction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&lt;string&gt; 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30075" y="23430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una colección existente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123200" y="2648225"/>
            <a:ext cx="6810900" cy="369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runCommand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collMod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&lt;name&gt;,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validator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&lt;document&gt;,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validationLevel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&lt;string&gt;,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validationAction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&lt;string&gt; 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30075" y="291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especificar una regla validación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Validación c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los operadores de consultas (query operator)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293375" y="4744200"/>
            <a:ext cx="5376600" cy="32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createCollection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{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validator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&lt;JSON Schema object&gt; } 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30075" y="4435925"/>
            <a:ext cx="77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Validación con JSON Schema (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forma recomendada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313150" y="3555825"/>
            <a:ext cx="4455300" cy="944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runCommand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collMod: </a:t>
            </a: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lang="es" sz="8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validator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$and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email: {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$regex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/@mycompany\.com$/ }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category: {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"Full-time","Part-time", "Temporary" ] }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}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30075" y="14641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especificar una regla de validación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30075" y="16927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crear la colección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 con JSON Schema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308975" y="1273050"/>
            <a:ext cx="4670400" cy="3794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createCollection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("employees",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validator: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bsonType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"object",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"name", "age" ],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name: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bsonType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"string",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minLength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3,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"full name of the employee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age: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bsonType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"int",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16,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"age of the employee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category: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enum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"Full-time","Part-time", "Temporary" ],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"can only be one of the enum values if the field exists"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134525" y="1273050"/>
            <a:ext cx="1815000" cy="3726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db.employees.insertOne( {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category:"Full-time"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db.employees.insertOne( {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15,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category:"Part-time"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db.employees.insertOne( {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21,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category: "On-call"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db.employees.insertOne( {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21,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category:"Part-time"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880925" y="17226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151775" y="1631250"/>
            <a:ext cx="1627800" cy="323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'age' no </a:t>
            </a: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</a:t>
            </a: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presente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880925" y="24846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117200" y="2283900"/>
            <a:ext cx="1755000" cy="461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'age' no es mayor o 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igual a  16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880925" y="33990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880925" y="4313425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115825" y="3132325"/>
            <a:ext cx="1697700" cy="600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'category' no es   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ninguno de los valores 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del enum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117200" y="4195550"/>
            <a:ext cx="1755000" cy="323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 rot="-1504">
            <a:off x="20016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de validación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 rot="-1504">
            <a:off x="56592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 rot="-1504">
            <a:off x="7335600" y="10673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¿Pasa la v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alidación?</a:t>
            </a:r>
            <a:endParaRPr sz="500">
              <a:solidFill>
                <a:srgbClr val="3D85C6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425" y="2453499"/>
            <a:ext cx="216825" cy="21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425" y="3367899"/>
            <a:ext cx="216825" cy="21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779" y="4240600"/>
            <a:ext cx="216825" cy="21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425" y="1691499"/>
            <a:ext cx="216825" cy="21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Opciones de validación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330075" y="1235525"/>
            <a:ext cx="74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validationLevel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Determina en qué operaciones se aplican las reglas de validación.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954000" y="17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{7BF45725-E568-492B-B75B-3FAAF61BD9D2}</a:tableStyleId>
              </a:tblPr>
              <a:tblGrid>
                <a:gridCol w="1024375"/>
                <a:gridCol w="6214175"/>
              </a:tblGrid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Valor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"off"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se aplican las reglas de validación,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"strict"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Valor por defecto. Se aplica las reglas de validación en todos los inserts y updates</a:t>
                      </a:r>
                      <a:r>
                        <a:rPr lang="es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"moderate"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aplica las reglas de validación en inserts y updates de documentos existentes que ya cumplan los criterios de validación.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9"/>
          <p:cNvSpPr txBox="1"/>
          <p:nvPr/>
        </p:nvSpPr>
        <p:spPr>
          <a:xfrm>
            <a:off x="330075" y="3216725"/>
            <a:ext cx="79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validationAction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etermina cómo se maneja los documentos que no cumplen las reglas.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954000" y="37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{7BF45725-E568-492B-B75B-3FAAF61BD9D2}</a:tableStyleId>
              </a:tblPr>
              <a:tblGrid>
                <a:gridCol w="737725"/>
                <a:gridCol w="6500825"/>
              </a:tblGrid>
              <a:tr h="16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Valor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"error"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Valor por defecto. Se rechaza cualquier insert o update que no cumpla las reglas de validación.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"warn"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advierte que hubo una violación a la regla de validación, pero se permite el insert o update.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de v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alidación con JSON Schema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930800" y="1234800"/>
            <a:ext cx="7389900" cy="80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db.contacts.insertMany(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"_id": 1, "name": "Anne", "phone": "123456", "city": "London", "status": "Complete"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"_id": 2, "name": "Ivan", "city": "Vancouver"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28900" y="2254750"/>
            <a:ext cx="4054800" cy="2799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db.runCommand( {  // modificación de una colección existente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collMod: "contacts",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validator: { </a:t>
            </a: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bsonType: "object",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required: [ "phone", "name" ],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properties: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phone: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bsonType: "string",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description: "must be a string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name: {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bsonType: "string",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description: "must be a string and is required"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 },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validationLevel</a:t>
            </a: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"moderate"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829725" y="2263675"/>
            <a:ext cx="1676100" cy="2799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db.contacts.updateOne(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"_id": 1},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$set: { phone: null} }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db.contacts.updateOne(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"_id": 2}, 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$set: { phone: null } }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810925" y="2294125"/>
            <a:ext cx="1815000" cy="2760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568525" y="3069400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7137050" y="2978275"/>
            <a:ext cx="1440900" cy="461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'phone' no es de tipo string</a:t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060850" y="4121275"/>
            <a:ext cx="1371600" cy="323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568525" y="4212400"/>
            <a:ext cx="234900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 rot="-1504">
            <a:off x="1620600" y="20579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de validación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 rot="-1504">
            <a:off x="5354400" y="2057928"/>
            <a:ext cx="1371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Updates</a:t>
            </a:r>
            <a:endParaRPr sz="500">
              <a:solidFill>
                <a:srgbClr val="3D85C6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 rot="-1300">
            <a:off x="6879625" y="2058006"/>
            <a:ext cx="1586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¿Se aplica la validación?</a:t>
            </a:r>
            <a:endParaRPr sz="500">
              <a:solidFill>
                <a:srgbClr val="3D85C6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700" y="3038274"/>
            <a:ext cx="216825" cy="21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979" y="4164400"/>
            <a:ext cx="216825" cy="21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$jsonSchema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30075" y="1234800"/>
            <a:ext cx="8520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 los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documentos que satisfacen el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JSON especificado.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801400" y="1675625"/>
            <a:ext cx="3556500" cy="37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$jsonSchema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&lt;JSON Schema object&gt;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30075" y="1996800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Donde &lt;JSON Schema object&gt; debe ser formateado de acuerdo al </a:t>
            </a:r>
            <a:r>
              <a:rPr lang="es" sz="1200" u="sng">
                <a:solidFill>
                  <a:srgbClr val="2A649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draft 4 of the JSON Schema standard</a:t>
            </a:r>
            <a:r>
              <a:rPr lang="es" sz="120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464400" y="2706575"/>
            <a:ext cx="2215200" cy="1442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&lt;value1&gt;,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keyword2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&lt;value2&gt;,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...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