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Helvetica Neue"/>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5A1D5B-143E-4AF7-B9BF-81F552FECEEB}">
  <a:tblStyle styleId="{6B5A1D5B-143E-4AF7-B9BF-81F552FECEEB}"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0bf81ea8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0bf81ea8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ef97083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ef97083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6540e60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6540e60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0bf81ea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0bf81ea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0bf81ea8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0bf81ea8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0bf81ea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0bf81ea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0bf81ea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0bf81ea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0bf81ea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0bf81ea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85e65c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85e65c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40bf81ea8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0bf81ea8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ecdbb8907_2_16:notes"/>
          <p:cNvSpPr txBox="1"/>
          <p:nvPr/>
        </p:nvSpPr>
        <p:spPr>
          <a:xfrm>
            <a:off x="3886815" y="8688659"/>
            <a:ext cx="2971185" cy="455341"/>
          </a:xfrm>
          <a:prstGeom prst="rect">
            <a:avLst/>
          </a:prstGeom>
          <a:noFill/>
          <a:ln>
            <a:noFill/>
          </a:ln>
        </p:spPr>
        <p:txBody>
          <a:bodyPr anchorCtr="0" anchor="b" bIns="45525" lIns="91100" spcFirstLastPara="1" rIns="91100" wrap="square" tIns="45525">
            <a:noAutofit/>
          </a:bodyPr>
          <a:lstStyle/>
          <a:p>
            <a:pPr indent="0" lvl="0" marL="0" marR="0" rtl="0" algn="r">
              <a:lnSpc>
                <a:spcPct val="100000"/>
              </a:lnSpc>
              <a:spcBef>
                <a:spcPts val="0"/>
              </a:spcBef>
              <a:spcAft>
                <a:spcPts val="0"/>
              </a:spcAft>
              <a:buClr>
                <a:srgbClr val="000000"/>
              </a:buClr>
              <a:buSzPts val="1200"/>
              <a:buFont typeface="Helvetica Neue"/>
              <a:buNone/>
            </a:pPr>
            <a:fld id="{00000000-1234-1234-1234-123412341234}" type="slidenum">
              <a:rPr b="0" i="0" lang="en" sz="1200" u="none">
                <a:solidFill>
                  <a:srgbClr val="000000"/>
                </a:solidFill>
                <a:latin typeface="Helvetica Neue"/>
                <a:ea typeface="Helvetica Neue"/>
                <a:cs typeface="Helvetica Neue"/>
                <a:sym typeface="Helvetica Neue"/>
              </a:rPr>
              <a:t>‹#›</a:t>
            </a:fld>
            <a:endParaRPr sz="1400"/>
          </a:p>
        </p:txBody>
      </p:sp>
      <p:sp>
        <p:nvSpPr>
          <p:cNvPr id="63" name="Google Shape;63;g3ecdbb8907_2_16:notes"/>
          <p:cNvSpPr/>
          <p:nvPr>
            <p:ph idx="2" type="sldImg"/>
          </p:nvPr>
        </p:nvSpPr>
        <p:spPr>
          <a:xfrm>
            <a:off x="417871" y="693854"/>
            <a:ext cx="6022258" cy="34150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g3ecdbb8907_2_16:notes"/>
          <p:cNvSpPr txBox="1"/>
          <p:nvPr>
            <p:ph idx="1" type="body"/>
          </p:nvPr>
        </p:nvSpPr>
        <p:spPr>
          <a:xfrm>
            <a:off x="912556" y="4344329"/>
            <a:ext cx="5032887" cy="4112012"/>
          </a:xfrm>
          <a:prstGeom prst="rect">
            <a:avLst/>
          </a:prstGeom>
          <a:noFill/>
          <a:ln>
            <a:noFill/>
          </a:ln>
        </p:spPr>
        <p:txBody>
          <a:bodyPr anchorCtr="0" anchor="t" bIns="45525" lIns="91100" spcFirstLastPara="1" rIns="91100" wrap="square" tIns="45525">
            <a:noAutofit/>
          </a:bodyPr>
          <a:lstStyle/>
          <a:p>
            <a:pPr indent="0" lvl="0" marL="0" marR="0" rtl="0" algn="l">
              <a:spcBef>
                <a:spcPts val="0"/>
              </a:spcBef>
              <a:spcAft>
                <a:spcPts val="0"/>
              </a:spcAft>
              <a:buNone/>
            </a:pPr>
            <a:r>
              <a:t/>
            </a:r>
            <a:endParaRPr b="0" i="0" sz="17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40bf81ea8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0bf81ea8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6540e605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6540e60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ef97083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ef97083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DBMS = Database management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ef97083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ef97083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ef970830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ef970830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Integrity constraints ensure that changes made to the database by authorized users do not result in a loss of data consistency. Thus, integrity constraints guard against accidental damage to the database.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general, an integrity constraint can be an arbitrary predicate pertaining to the database. However, arbitrary predicates may be costly to test. Thus, most database systems allow one to specify integrity constraints that can be tested with minimal overhead.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Integrity constraints are usually identified as part of the database schema design process, and declared as part of the </a:t>
            </a:r>
            <a:r>
              <a:rPr b="1" lang="en">
                <a:solidFill>
                  <a:schemeClr val="dk1"/>
                </a:solidFill>
              </a:rPr>
              <a:t>create table </a:t>
            </a:r>
            <a:r>
              <a:rPr lang="en">
                <a:solidFill>
                  <a:schemeClr val="dk1"/>
                </a:solidFill>
              </a:rPr>
              <a:t>command used to create relations.</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However, integrity constraints can also be added to an existing relation by using the command </a:t>
            </a:r>
            <a:r>
              <a:rPr b="1" lang="en">
                <a:solidFill>
                  <a:schemeClr val="dk1"/>
                </a:solidFill>
              </a:rPr>
              <a:t>alter table </a:t>
            </a:r>
            <a:r>
              <a:rPr i="1" lang="en">
                <a:solidFill>
                  <a:schemeClr val="dk1"/>
                </a:solidFill>
              </a:rPr>
              <a:t>table-name </a:t>
            </a:r>
            <a:r>
              <a:rPr b="1" lang="en">
                <a:solidFill>
                  <a:schemeClr val="dk1"/>
                </a:solidFill>
              </a:rPr>
              <a:t>add </a:t>
            </a:r>
            <a:r>
              <a:rPr i="1" lang="en">
                <a:solidFill>
                  <a:schemeClr val="dk1"/>
                </a:solidFill>
              </a:rPr>
              <a:t>constraint</a:t>
            </a:r>
            <a:r>
              <a:rPr lang="en">
                <a:solidFill>
                  <a:schemeClr val="dk1"/>
                </a:solidFill>
              </a:rPr>
              <a:t>, where </a:t>
            </a:r>
            <a:r>
              <a:rPr i="1" lang="en">
                <a:solidFill>
                  <a:schemeClr val="dk1"/>
                </a:solidFill>
              </a:rPr>
              <a:t>constraint </a:t>
            </a:r>
            <a:r>
              <a:rPr lang="en">
                <a:solidFill>
                  <a:schemeClr val="dk1"/>
                </a:solidFill>
              </a:rPr>
              <a:t>can be any constraint on the relation.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ef970830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ef970830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ef970830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ef970830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5200"/>
              <a:buFont typeface="Oswald"/>
              <a:buNone/>
              <a:defRPr b="1" sz="5200">
                <a:solidFill>
                  <a:srgbClr val="FFFFFF"/>
                </a:solidFill>
                <a:latin typeface="Oswald"/>
                <a:ea typeface="Oswald"/>
                <a:cs typeface="Oswald"/>
                <a:sym typeface="Oswa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1C232"/>
              </a:buClr>
              <a:buSzPts val="2800"/>
              <a:buFont typeface="Oswald"/>
              <a:buNone/>
              <a:defRPr sz="2800">
                <a:solidFill>
                  <a:srgbClr val="F1C232"/>
                </a:solidFill>
                <a:latin typeface="Oswald"/>
                <a:ea typeface="Oswald"/>
                <a:cs typeface="Oswald"/>
                <a:sym typeface="Oswald"/>
              </a:defRPr>
            </a:lvl1pPr>
            <a:lvl2pPr lvl="1" algn="ctr">
              <a:lnSpc>
                <a:spcPct val="100000"/>
              </a:lnSpc>
              <a:spcBef>
                <a:spcPts val="0"/>
              </a:spcBef>
              <a:spcAft>
                <a:spcPts val="0"/>
              </a:spcAft>
              <a:buClr>
                <a:srgbClr val="F1C232"/>
              </a:buClr>
              <a:buSzPts val="2800"/>
              <a:buNone/>
              <a:defRPr sz="2800">
                <a:solidFill>
                  <a:srgbClr val="F1C232"/>
                </a:solidFill>
              </a:defRPr>
            </a:lvl2pPr>
            <a:lvl3pPr lvl="2" algn="ctr">
              <a:lnSpc>
                <a:spcPct val="100000"/>
              </a:lnSpc>
              <a:spcBef>
                <a:spcPts val="0"/>
              </a:spcBef>
              <a:spcAft>
                <a:spcPts val="0"/>
              </a:spcAft>
              <a:buClr>
                <a:srgbClr val="F1C232"/>
              </a:buClr>
              <a:buSzPts val="2800"/>
              <a:buNone/>
              <a:defRPr sz="2800">
                <a:solidFill>
                  <a:srgbClr val="F1C232"/>
                </a:solidFill>
              </a:defRPr>
            </a:lvl3pPr>
            <a:lvl4pPr lvl="3" algn="ctr">
              <a:lnSpc>
                <a:spcPct val="100000"/>
              </a:lnSpc>
              <a:spcBef>
                <a:spcPts val="0"/>
              </a:spcBef>
              <a:spcAft>
                <a:spcPts val="0"/>
              </a:spcAft>
              <a:buClr>
                <a:srgbClr val="F1C232"/>
              </a:buClr>
              <a:buSzPts val="2800"/>
              <a:buNone/>
              <a:defRPr sz="2800">
                <a:solidFill>
                  <a:srgbClr val="F1C232"/>
                </a:solidFill>
              </a:defRPr>
            </a:lvl4pPr>
            <a:lvl5pPr lvl="4" algn="ctr">
              <a:lnSpc>
                <a:spcPct val="100000"/>
              </a:lnSpc>
              <a:spcBef>
                <a:spcPts val="0"/>
              </a:spcBef>
              <a:spcAft>
                <a:spcPts val="0"/>
              </a:spcAft>
              <a:buClr>
                <a:srgbClr val="F1C232"/>
              </a:buClr>
              <a:buSzPts val="2800"/>
              <a:buNone/>
              <a:defRPr sz="2800">
                <a:solidFill>
                  <a:srgbClr val="F1C232"/>
                </a:solidFill>
              </a:defRPr>
            </a:lvl5pPr>
            <a:lvl6pPr lvl="5" algn="ctr">
              <a:lnSpc>
                <a:spcPct val="100000"/>
              </a:lnSpc>
              <a:spcBef>
                <a:spcPts val="0"/>
              </a:spcBef>
              <a:spcAft>
                <a:spcPts val="0"/>
              </a:spcAft>
              <a:buClr>
                <a:srgbClr val="F1C232"/>
              </a:buClr>
              <a:buSzPts val="2800"/>
              <a:buNone/>
              <a:defRPr sz="2800">
                <a:solidFill>
                  <a:srgbClr val="F1C232"/>
                </a:solidFill>
              </a:defRPr>
            </a:lvl6pPr>
            <a:lvl7pPr lvl="6" algn="ctr">
              <a:lnSpc>
                <a:spcPct val="100000"/>
              </a:lnSpc>
              <a:spcBef>
                <a:spcPts val="0"/>
              </a:spcBef>
              <a:spcAft>
                <a:spcPts val="0"/>
              </a:spcAft>
              <a:buClr>
                <a:srgbClr val="F1C232"/>
              </a:buClr>
              <a:buSzPts val="2800"/>
              <a:buNone/>
              <a:defRPr sz="2800">
                <a:solidFill>
                  <a:srgbClr val="F1C232"/>
                </a:solidFill>
              </a:defRPr>
            </a:lvl7pPr>
            <a:lvl8pPr lvl="7" algn="ctr">
              <a:lnSpc>
                <a:spcPct val="100000"/>
              </a:lnSpc>
              <a:spcBef>
                <a:spcPts val="0"/>
              </a:spcBef>
              <a:spcAft>
                <a:spcPts val="0"/>
              </a:spcAft>
              <a:buClr>
                <a:srgbClr val="F1C232"/>
              </a:buClr>
              <a:buSzPts val="2800"/>
              <a:buNone/>
              <a:defRPr sz="2800">
                <a:solidFill>
                  <a:srgbClr val="F1C232"/>
                </a:solidFill>
              </a:defRPr>
            </a:lvl8pPr>
            <a:lvl9pPr lvl="8" algn="ctr">
              <a:lnSpc>
                <a:spcPct val="100000"/>
              </a:lnSpc>
              <a:spcBef>
                <a:spcPts val="0"/>
              </a:spcBef>
              <a:spcAft>
                <a:spcPts val="0"/>
              </a:spcAft>
              <a:buClr>
                <a:srgbClr val="F1C232"/>
              </a:buClr>
              <a:buSzPts val="2800"/>
              <a:buNone/>
              <a:defRPr sz="2800">
                <a:solidFill>
                  <a:srgbClr val="F1C23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768350" y="88106"/>
            <a:ext cx="80772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2800"/>
              <a:buNone/>
              <a:defRPr b="1" i="0" sz="3200" u="none" cap="none" strike="noStrike">
                <a:solidFill>
                  <a:schemeClr val="dk2"/>
                </a:solidFill>
                <a:latin typeface="Helvetica Neue"/>
                <a:ea typeface="Helvetica Neue"/>
                <a:cs typeface="Helvetica Neue"/>
                <a:sym typeface="Helvetica Neue"/>
              </a:defRPr>
            </a:lvl9pPr>
          </a:lstStyle>
          <a:p/>
        </p:txBody>
      </p:sp>
      <p:sp>
        <p:nvSpPr>
          <p:cNvPr id="54" name="Google Shape;54;p13"/>
          <p:cNvSpPr txBox="1"/>
          <p:nvPr>
            <p:ph idx="1" type="body"/>
          </p:nvPr>
        </p:nvSpPr>
        <p:spPr>
          <a:xfrm>
            <a:off x="814387" y="820340"/>
            <a:ext cx="7661275" cy="3677840"/>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FFFFF"/>
              </a:buClr>
              <a:buSzPts val="3600"/>
              <a:buFont typeface="Oswald"/>
              <a:buNone/>
              <a:defRPr b="1" sz="3600">
                <a:solidFill>
                  <a:srgbClr val="FFFFFF"/>
                </a:solidFill>
                <a:latin typeface="Oswald"/>
                <a:ea typeface="Oswald"/>
                <a:cs typeface="Oswald"/>
                <a:sym typeface="Oswa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17500" lvl="1" marL="91440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2pPr>
            <a:lvl3pPr indent="-317500" lvl="2" marL="1371600">
              <a:spcBef>
                <a:spcPts val="1600"/>
              </a:spcBef>
              <a:spcAft>
                <a:spcPts val="0"/>
              </a:spcAft>
              <a:buClr>
                <a:srgbClr val="F1C232"/>
              </a:buClr>
              <a:buSzPts val="1400"/>
              <a:buFont typeface="Oswald"/>
              <a:buChar char="■"/>
              <a:defRPr>
                <a:solidFill>
                  <a:srgbClr val="000000"/>
                </a:solidFill>
                <a:latin typeface="Oswald"/>
                <a:ea typeface="Oswald"/>
                <a:cs typeface="Oswald"/>
                <a:sym typeface="Oswald"/>
              </a:defRPr>
            </a:lvl3pPr>
            <a:lvl4pPr indent="-317500" lvl="3" marL="18288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4pPr>
            <a:lvl5pPr indent="-317500" lvl="4" marL="22860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5pPr>
            <a:lvl6pPr indent="-317500" lvl="5" marL="27432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6pPr>
            <a:lvl7pPr indent="-317500" lvl="6" marL="32004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7pPr>
            <a:lvl8pPr indent="-317500" lvl="7" marL="3657600">
              <a:spcBef>
                <a:spcPts val="1600"/>
              </a:spcBef>
              <a:spcAft>
                <a:spcPts val="0"/>
              </a:spcAft>
              <a:buClr>
                <a:srgbClr val="000000"/>
              </a:buClr>
              <a:buSzPts val="1400"/>
              <a:buFont typeface="Oswald"/>
              <a:buChar char="○"/>
              <a:defRPr>
                <a:solidFill>
                  <a:srgbClr val="000000"/>
                </a:solidFill>
                <a:latin typeface="Oswald"/>
                <a:ea typeface="Oswald"/>
                <a:cs typeface="Oswald"/>
                <a:sym typeface="Oswald"/>
              </a:defRPr>
            </a:lvl8pPr>
            <a:lvl9pPr indent="-317500" lvl="8" marL="4114800">
              <a:spcBef>
                <a:spcPts val="1600"/>
              </a:spcBef>
              <a:spcAft>
                <a:spcPts val="1600"/>
              </a:spcAft>
              <a:buClr>
                <a:srgbClr val="000000"/>
              </a:buClr>
              <a:buSzPts val="1400"/>
              <a:buFont typeface="Oswald"/>
              <a:buChar char="■"/>
              <a:defRPr>
                <a:solidFill>
                  <a:srgbClr val="000000"/>
                </a:solidFill>
                <a:latin typeface="Oswald"/>
                <a:ea typeface="Oswald"/>
                <a:cs typeface="Oswald"/>
                <a:sym typeface="Oswald"/>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863550"/>
            <a:ext cx="39999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Oswald"/>
              <a:buChar char="●"/>
              <a:defRPr>
                <a:solidFill>
                  <a:srgbClr val="000000"/>
                </a:solidFill>
                <a:latin typeface="Oswald"/>
                <a:ea typeface="Oswald"/>
                <a:cs typeface="Oswald"/>
                <a:sym typeface="Oswald"/>
              </a:defRPr>
            </a:lvl1pPr>
            <a:lvl2pPr indent="-304800" lvl="1" marL="9144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4" name="Google Shape;24;p5"/>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1C232"/>
              </a:buClr>
              <a:buSzPts val="1800"/>
              <a:buFont typeface="Oswald"/>
              <a:buChar char="●"/>
              <a:defRPr>
                <a:solidFill>
                  <a:srgbClr val="000000"/>
                </a:solidFill>
                <a:latin typeface="Oswald"/>
                <a:ea typeface="Oswald"/>
                <a:cs typeface="Oswald"/>
                <a:sym typeface="Oswald"/>
              </a:defRPr>
            </a:lvl1pPr>
            <a:lvl2pPr indent="-304800" lvl="1" marL="9144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2pPr>
            <a:lvl3pPr indent="-304800" lvl="2" marL="1371600">
              <a:spcBef>
                <a:spcPts val="1600"/>
              </a:spcBef>
              <a:spcAft>
                <a:spcPts val="0"/>
              </a:spcAft>
              <a:buClr>
                <a:srgbClr val="F1C232"/>
              </a:buClr>
              <a:buSzPts val="1200"/>
              <a:buFont typeface="Oswald"/>
              <a:buChar char="■"/>
              <a:defRPr sz="1200">
                <a:solidFill>
                  <a:srgbClr val="000000"/>
                </a:solidFill>
                <a:latin typeface="Oswald"/>
                <a:ea typeface="Oswald"/>
                <a:cs typeface="Oswald"/>
                <a:sym typeface="Oswald"/>
              </a:defRPr>
            </a:lvl3pPr>
            <a:lvl4pPr indent="-304800" lvl="3" marL="18288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4pPr>
            <a:lvl5pPr indent="-304800" lvl="4" marL="22860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5pPr>
            <a:lvl6pPr indent="-304800" lvl="5" marL="27432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6pPr>
            <a:lvl7pPr indent="-304800" lvl="6" marL="32004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7pPr>
            <a:lvl8pPr indent="-304800" lvl="7" marL="3657600">
              <a:spcBef>
                <a:spcPts val="1600"/>
              </a:spcBef>
              <a:spcAft>
                <a:spcPts val="0"/>
              </a:spcAft>
              <a:buClr>
                <a:srgbClr val="000000"/>
              </a:buClr>
              <a:buSzPts val="1200"/>
              <a:buFont typeface="Oswald"/>
              <a:buChar char="○"/>
              <a:defRPr sz="1200">
                <a:solidFill>
                  <a:srgbClr val="000000"/>
                </a:solidFill>
                <a:latin typeface="Oswald"/>
                <a:ea typeface="Oswald"/>
                <a:cs typeface="Oswald"/>
                <a:sym typeface="Oswald"/>
              </a:defRPr>
            </a:lvl8pPr>
            <a:lvl9pPr indent="-304800" lvl="8" marL="4114800">
              <a:spcBef>
                <a:spcPts val="1600"/>
              </a:spcBef>
              <a:spcAft>
                <a:spcPts val="1600"/>
              </a:spcAft>
              <a:buClr>
                <a:srgbClr val="000000"/>
              </a:buClr>
              <a:buSzPts val="1200"/>
              <a:buFont typeface="Oswald"/>
              <a:buChar char="■"/>
              <a:defRPr sz="1200">
                <a:solidFill>
                  <a:srgbClr val="000000"/>
                </a:solidFill>
                <a:latin typeface="Oswald"/>
                <a:ea typeface="Oswald"/>
                <a:cs typeface="Oswald"/>
                <a:sym typeface="Oswald"/>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Oswald"/>
              <a:buNone/>
              <a:defRPr b="1">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rgbClr val="000000"/>
              </a:buClr>
              <a:buSzPts val="1800"/>
              <a:buFont typeface="Oswald"/>
              <a:buNone/>
              <a:defRPr>
                <a:solidFill>
                  <a:srgbClr val="000000"/>
                </a:solidFill>
                <a:latin typeface="Oswald"/>
                <a:ea typeface="Oswald"/>
                <a:cs typeface="Oswald"/>
                <a:sym typeface="Oswald"/>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0"/>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BD-2018</a:t>
            </a:r>
            <a:endParaRPr b="1">
              <a:latin typeface="Oswald"/>
              <a:ea typeface="Oswald"/>
              <a:cs typeface="Oswald"/>
              <a:sym typeface="Oswa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8476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1C232"/>
              </a:buClr>
              <a:buSzPts val="1800"/>
              <a:buFont typeface="Oswald"/>
              <a:buChar char="●"/>
              <a:defRPr sz="1800">
                <a:latin typeface="Oswald"/>
                <a:ea typeface="Oswald"/>
                <a:cs typeface="Oswald"/>
                <a:sym typeface="Oswald"/>
              </a:defRPr>
            </a:lvl1pPr>
            <a:lvl2pPr indent="-317500" lvl="1" marL="91440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2pPr>
            <a:lvl3pPr indent="-317500" lvl="2" marL="1371600">
              <a:lnSpc>
                <a:spcPct val="115000"/>
              </a:lnSpc>
              <a:spcBef>
                <a:spcPts val="1600"/>
              </a:spcBef>
              <a:spcAft>
                <a:spcPts val="0"/>
              </a:spcAft>
              <a:buClr>
                <a:srgbClr val="FFD966"/>
              </a:buClr>
              <a:buSzPts val="1400"/>
              <a:buFont typeface="Oswald"/>
              <a:buChar char="■"/>
              <a:defRPr>
                <a:latin typeface="Oswald"/>
                <a:ea typeface="Oswald"/>
                <a:cs typeface="Oswald"/>
                <a:sym typeface="Oswald"/>
              </a:defRPr>
            </a:lvl3pPr>
            <a:lvl4pPr indent="-317500" lvl="3" marL="1828800">
              <a:lnSpc>
                <a:spcPct val="115000"/>
              </a:lnSpc>
              <a:spcBef>
                <a:spcPts val="1600"/>
              </a:spcBef>
              <a:spcAft>
                <a:spcPts val="0"/>
              </a:spcAft>
              <a:buClr>
                <a:srgbClr val="F1C232"/>
              </a:buClr>
              <a:buSzPts val="1400"/>
              <a:buFont typeface="Oswald"/>
              <a:buChar char="●"/>
              <a:defRPr>
                <a:latin typeface="Oswald"/>
                <a:ea typeface="Oswald"/>
                <a:cs typeface="Oswald"/>
                <a:sym typeface="Oswald"/>
              </a:defRPr>
            </a:lvl4pPr>
            <a:lvl5pPr indent="-317500" lvl="4" marL="2286000">
              <a:lnSpc>
                <a:spcPct val="115000"/>
              </a:lnSpc>
              <a:spcBef>
                <a:spcPts val="1600"/>
              </a:spcBef>
              <a:spcAft>
                <a:spcPts val="0"/>
              </a:spcAft>
              <a:buSzPts val="1400"/>
              <a:buFont typeface="Oswald"/>
              <a:buChar char="○"/>
              <a:defRPr>
                <a:latin typeface="Oswald"/>
                <a:ea typeface="Oswald"/>
                <a:cs typeface="Oswald"/>
                <a:sym typeface="Oswald"/>
              </a:defRPr>
            </a:lvl5pPr>
            <a:lvl6pPr indent="-317500" lvl="5" marL="2743200">
              <a:lnSpc>
                <a:spcPct val="115000"/>
              </a:lnSpc>
              <a:spcBef>
                <a:spcPts val="1600"/>
              </a:spcBef>
              <a:spcAft>
                <a:spcPts val="0"/>
              </a:spcAft>
              <a:buSzPts val="1400"/>
              <a:buFont typeface="Oswald"/>
              <a:buChar char="■"/>
              <a:defRPr>
                <a:latin typeface="Oswald"/>
                <a:ea typeface="Oswald"/>
                <a:cs typeface="Oswald"/>
                <a:sym typeface="Oswald"/>
              </a:defRPr>
            </a:lvl6pPr>
            <a:lvl7pPr indent="-317500" lvl="6" marL="3200400">
              <a:lnSpc>
                <a:spcPct val="115000"/>
              </a:lnSpc>
              <a:spcBef>
                <a:spcPts val="1600"/>
              </a:spcBef>
              <a:spcAft>
                <a:spcPts val="0"/>
              </a:spcAft>
              <a:buSzPts val="1400"/>
              <a:buFont typeface="Oswald"/>
              <a:buChar char="●"/>
              <a:defRPr>
                <a:latin typeface="Oswald"/>
                <a:ea typeface="Oswald"/>
                <a:cs typeface="Oswald"/>
                <a:sym typeface="Oswald"/>
              </a:defRPr>
            </a:lvl7pPr>
            <a:lvl8pPr indent="-317500" lvl="7" marL="3657600">
              <a:lnSpc>
                <a:spcPct val="115000"/>
              </a:lnSpc>
              <a:spcBef>
                <a:spcPts val="1600"/>
              </a:spcBef>
              <a:spcAft>
                <a:spcPts val="0"/>
              </a:spcAft>
              <a:buSzPts val="1400"/>
              <a:buFont typeface="Oswald"/>
              <a:buChar char="○"/>
              <a:defRPr>
                <a:latin typeface="Oswald"/>
                <a:ea typeface="Oswald"/>
                <a:cs typeface="Oswald"/>
                <a:sym typeface="Oswald"/>
              </a:defRPr>
            </a:lvl8pPr>
            <a:lvl9pPr indent="-317500" lvl="8" marL="4114800">
              <a:lnSpc>
                <a:spcPct val="115000"/>
              </a:lnSpc>
              <a:spcBef>
                <a:spcPts val="1600"/>
              </a:spcBef>
              <a:spcAft>
                <a:spcPts val="1600"/>
              </a:spcAft>
              <a:buSzPts val="1400"/>
              <a:buFont typeface="Oswald"/>
              <a:buChar char="■"/>
              <a:defRPr>
                <a:latin typeface="Oswald"/>
                <a:ea typeface="Oswald"/>
                <a:cs typeface="Oswald"/>
                <a:sym typeface="Oswal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1700" y="4764475"/>
            <a:ext cx="826500" cy="3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swald"/>
                <a:ea typeface="Oswald"/>
                <a:cs typeface="Oswald"/>
                <a:sym typeface="Oswald"/>
              </a:rPr>
              <a:t>BD-2019</a:t>
            </a:r>
            <a:endParaRPr b="1">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codex.cs.yale.edu/avi/db-book/db6/slide-dir/" TargetMode="External"/><Relationship Id="rId4" Type="http://schemas.openxmlformats.org/officeDocument/2006/relationships/hyperlink" Target="http://gen.lib.rus.ec/search.php?req=Database+System+Concepts&amp;lg_topic=libgen&amp;open=0&amp;view=simple&amp;res=25&amp;phrase=1&amp;column=def" TargetMode="External"/><Relationship Id="rId5" Type="http://schemas.openxmlformats.org/officeDocument/2006/relationships/image" Target="../media/image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Donald_D._Chamberlin" TargetMode="External"/><Relationship Id="rId4" Type="http://schemas.openxmlformats.org/officeDocument/2006/relationships/hyperlink" Target="https://en.wikipedia.org/wiki/Raymond_F._Boyce"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bit.ly/2N3vANM" TargetMode="External"/><Relationship Id="rId4" Type="http://schemas.openxmlformats.org/officeDocument/2006/relationships/hyperlink" Target="https://www.postgresql.org/docs/10/static/sql-createtab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bit.ly/2woWbLU" TargetMode="External"/><Relationship Id="rId4" Type="http://schemas.openxmlformats.org/officeDocument/2006/relationships/hyperlink" Target="https://dev.mysql.com/doc/refman/8.0/en/data-types.html" TargetMode="External"/><Relationship Id="rId5" Type="http://schemas.openxmlformats.org/officeDocument/2006/relationships/hyperlink" Target="https://www.postgresql.org/docs/10/static/datatyp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sqlines.com/mysql/auto_increment" TargetMode="External"/><Relationship Id="rId4" Type="http://schemas.openxmlformats.org/officeDocument/2006/relationships/hyperlink" Target="http://www.sqlines.com/postgresql/datatypes/serial" TargetMode="External"/><Relationship Id="rId5" Type="http://schemas.openxmlformats.org/officeDocument/2006/relationships/hyperlink" Target="https://blog.2ndquadrant.com/postgresql-10-identity-colum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ev.mysql.com/doc/refman/8.0/en/alter-table.html" TargetMode="External"/><Relationship Id="rId4" Type="http://schemas.openxmlformats.org/officeDocument/2006/relationships/hyperlink" Target="https://www.postgresql.org/docs/10/static/sql-altertabl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SQL 101</a:t>
            </a:r>
            <a:endParaRPr sz="4400"/>
          </a:p>
        </p:txBody>
      </p:sp>
      <p:pic>
        <p:nvPicPr>
          <p:cNvPr id="60" name="Google Shape;60;p14"/>
          <p:cNvPicPr preferRelativeResize="0"/>
          <p:nvPr/>
        </p:nvPicPr>
        <p:blipFill>
          <a:blip r:embed="rId3">
            <a:alphaModFix/>
          </a:blip>
          <a:stretch>
            <a:fillRect/>
          </a:stretch>
        </p:blipFill>
        <p:spPr>
          <a:xfrm>
            <a:off x="1400175" y="2834113"/>
            <a:ext cx="6343650" cy="1952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2404775" y="1361075"/>
            <a:ext cx="4557275" cy="2933750"/>
          </a:xfrm>
          <a:prstGeom prst="rect">
            <a:avLst/>
          </a:prstGeom>
          <a:noFill/>
          <a:ln>
            <a:noFill/>
          </a:ln>
        </p:spPr>
      </p:pic>
      <p:sp>
        <p:nvSpPr>
          <p:cNvPr id="130" name="Google Shape;130;p23"/>
          <p:cNvSpPr txBox="1"/>
          <p:nvPr>
            <p:ph idx="4294967295" type="body"/>
          </p:nvPr>
        </p:nvSpPr>
        <p:spPr>
          <a:xfrm>
            <a:off x="311700" y="54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CC0000"/>
                </a:solidFill>
              </a:rPr>
              <a:t>IT'S</a:t>
            </a:r>
            <a:r>
              <a:rPr b="1" lang="en" sz="3000">
                <a:solidFill>
                  <a:srgbClr val="CC0000"/>
                </a:solidFill>
              </a:rPr>
              <a:t> DEMO TIME</a:t>
            </a:r>
            <a:endParaRPr b="1" sz="3000">
              <a:solidFill>
                <a:srgbClr val="CC0000"/>
              </a:solidFill>
            </a:endParaRPr>
          </a:p>
          <a:p>
            <a:pPr indent="0" lvl="0" marL="0" rtl="0" algn="ctr">
              <a:spcBef>
                <a:spcPts val="1600"/>
              </a:spcBef>
              <a:spcAft>
                <a:spcPts val="0"/>
              </a:spcAft>
              <a:buNone/>
            </a:pPr>
            <a:r>
              <a:t/>
            </a:r>
            <a:endParaRPr b="1">
              <a:solidFill>
                <a:srgbClr val="6AA84F"/>
              </a:solidFill>
            </a:endParaRPr>
          </a:p>
          <a:p>
            <a:pPr indent="0" lvl="0" marL="0" rtl="0" algn="ctr">
              <a:spcBef>
                <a:spcPts val="1600"/>
              </a:spcBef>
              <a:spcAft>
                <a:spcPts val="1600"/>
              </a:spcAft>
              <a:buNone/>
            </a:pPr>
            <a:r>
              <a:t/>
            </a:r>
            <a:endParaRPr b="1">
              <a:solidFill>
                <a:srgbClr val="6AA84F"/>
              </a:solidFill>
            </a:endParaRPr>
          </a:p>
        </p:txBody>
      </p:sp>
      <p:sp>
        <p:nvSpPr>
          <p:cNvPr id="131" name="Google Shape;131;p23"/>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Manipulation Language (DML)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endParaRPr/>
          </a:p>
        </p:txBody>
      </p:sp>
      <p:sp>
        <p:nvSpPr>
          <p:cNvPr id="142" name="Google Shape;142;p25"/>
          <p:cNvSpPr txBox="1"/>
          <p:nvPr>
            <p:ph idx="2" type="body"/>
          </p:nvPr>
        </p:nvSpPr>
        <p:spPr>
          <a:xfrm>
            <a:off x="4572000" y="8476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select_expr</a:t>
            </a:r>
            <a:r>
              <a:rPr lang="en"/>
              <a:t> es un listado de una o </a:t>
            </a:r>
            <a:r>
              <a:rPr lang="en"/>
              <a:t>más</a:t>
            </a:r>
            <a:r>
              <a:rPr lang="en"/>
              <a:t> columnas.</a:t>
            </a:r>
            <a:endParaRPr/>
          </a:p>
          <a:p>
            <a:pPr indent="-342900" lvl="0" marL="457200" rtl="0" algn="l">
              <a:spcBef>
                <a:spcPts val="0"/>
              </a:spcBef>
              <a:spcAft>
                <a:spcPts val="0"/>
              </a:spcAft>
              <a:buClr>
                <a:srgbClr val="F1C232"/>
              </a:buClr>
              <a:buSzPts val="1800"/>
              <a:buChar char="-"/>
            </a:pPr>
            <a:r>
              <a:rPr b="1" lang="en"/>
              <a:t>table_expr</a:t>
            </a:r>
            <a:r>
              <a:rPr lang="en"/>
              <a:t> es un listado de</a:t>
            </a:r>
            <a:r>
              <a:rPr lang="en"/>
              <a:t> una o </a:t>
            </a:r>
            <a:r>
              <a:rPr lang="en"/>
              <a:t>más</a:t>
            </a:r>
            <a:r>
              <a:rPr lang="en"/>
              <a:t> tablas.</a:t>
            </a:r>
            <a:endParaRPr/>
          </a:p>
          <a:p>
            <a:pPr indent="-342900" lvl="0" marL="457200" rtl="0" algn="l">
              <a:spcBef>
                <a:spcPts val="0"/>
              </a:spcBef>
              <a:spcAft>
                <a:spcPts val="0"/>
              </a:spcAft>
              <a:buClr>
                <a:srgbClr val="F1C232"/>
              </a:buClr>
              <a:buSzPts val="1800"/>
              <a:buChar char="-"/>
            </a:pPr>
            <a:r>
              <a:rPr b="1" lang="en"/>
              <a:t>where_condition</a:t>
            </a:r>
            <a:r>
              <a:rPr lang="en"/>
              <a:t> es un predicado.</a:t>
            </a:r>
            <a:endParaRPr/>
          </a:p>
          <a:p>
            <a:pPr indent="-342900" lvl="0" marL="457200" rtl="0" algn="l">
              <a:spcBef>
                <a:spcPts val="0"/>
              </a:spcBef>
              <a:spcAft>
                <a:spcPts val="0"/>
              </a:spcAft>
              <a:buClr>
                <a:srgbClr val="F1C232"/>
              </a:buClr>
              <a:buSzPts val="1800"/>
              <a:buChar char="-"/>
            </a:pPr>
            <a:r>
              <a:rPr b="1" lang="en"/>
              <a:t>order_expr</a:t>
            </a:r>
            <a:r>
              <a:rPr lang="en"/>
              <a:t> es una lista de expresiones del tipo</a:t>
            </a:r>
            <a:r>
              <a:rPr b="1" lang="en"/>
              <a:t> {col | alias | pos} [ASC|DESC]</a:t>
            </a:r>
            <a:endParaRPr b="1"/>
          </a:p>
          <a:p>
            <a:pPr indent="-342900" lvl="0" marL="457200" rtl="0" algn="l">
              <a:spcBef>
                <a:spcPts val="0"/>
              </a:spcBef>
              <a:spcAft>
                <a:spcPts val="0"/>
              </a:spcAft>
              <a:buClr>
                <a:srgbClr val="F1C232"/>
              </a:buClr>
              <a:buSzPts val="1800"/>
              <a:buChar char="-"/>
            </a:pPr>
            <a:r>
              <a:rPr lang="en"/>
              <a:t>El resultado de una consulta es una</a:t>
            </a:r>
            <a:r>
              <a:rPr b="1" lang="en">
                <a:solidFill>
                  <a:srgbClr val="CC0000"/>
                </a:solidFill>
              </a:rPr>
              <a:t> tabla.</a:t>
            </a:r>
            <a:endParaRPr b="1"/>
          </a:p>
          <a:p>
            <a:pPr indent="-342900" lvl="0" marL="457200" rtl="0" algn="l">
              <a:spcBef>
                <a:spcPts val="0"/>
              </a:spcBef>
              <a:spcAft>
                <a:spcPts val="0"/>
              </a:spcAft>
              <a:buClr>
                <a:srgbClr val="F1C232"/>
              </a:buClr>
              <a:buSzPts val="1800"/>
              <a:buChar char="-"/>
            </a:pPr>
            <a:r>
              <a:rPr lang="en"/>
              <a:t>Ejemplo:</a:t>
            </a:r>
            <a:endParaRPr/>
          </a:p>
          <a:p>
            <a:pPr indent="0" lvl="0" marL="914400" rtl="0" algn="l">
              <a:spcBef>
                <a:spcPts val="1600"/>
              </a:spcBef>
              <a:spcAft>
                <a:spcPts val="0"/>
              </a:spcAft>
              <a:buNone/>
            </a:pPr>
            <a:r>
              <a:rPr b="1" lang="en">
                <a:solidFill>
                  <a:srgbClr val="6AA84F"/>
                </a:solidFill>
              </a:rPr>
              <a:t>SELECT name FROM instructor;</a:t>
            </a:r>
            <a:endParaRPr b="1">
              <a:solidFill>
                <a:srgbClr val="6AA84F"/>
              </a:solidFill>
            </a:endParaRPr>
          </a:p>
          <a:p>
            <a:pPr indent="0" lvl="0" marL="457200" rtl="0" algn="l">
              <a:spcBef>
                <a:spcPts val="1600"/>
              </a:spcBef>
              <a:spcAft>
                <a:spcPts val="1600"/>
              </a:spcAft>
              <a:buNone/>
            </a:pPr>
            <a:r>
              <a:t/>
            </a:r>
            <a:endParaRPr b="1">
              <a:solidFill>
                <a:srgbClr val="CC0000"/>
              </a:solidFill>
            </a:endParaRPr>
          </a:p>
        </p:txBody>
      </p:sp>
      <p:graphicFrame>
        <p:nvGraphicFramePr>
          <p:cNvPr id="143" name="Google Shape;143;p25"/>
          <p:cNvGraphicFramePr/>
          <p:nvPr/>
        </p:nvGraphicFramePr>
        <p:xfrm>
          <a:off x="311700" y="847675"/>
          <a:ext cx="3000000" cy="3000000"/>
        </p:xfrm>
        <a:graphic>
          <a:graphicData uri="http://schemas.openxmlformats.org/drawingml/2006/table">
            <a:tbl>
              <a:tblPr>
                <a:noFill/>
                <a:tableStyleId>{6B5A1D5B-143E-4AF7-B9BF-81F552FECEEB}</a:tableStyleId>
              </a:tblPr>
              <a:tblGrid>
                <a:gridCol w="4311650"/>
              </a:tblGrid>
              <a:tr h="2791000">
                <a:tc>
                  <a:txBody>
                    <a:bodyPr/>
                    <a:lstStyle/>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SELECT</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select_expr</a:t>
                      </a:r>
                      <a:r>
                        <a:rPr b="1" baseline="-25000" lang="en" sz="2400">
                          <a:solidFill>
                            <a:srgbClr val="FFFFFF"/>
                          </a:solidFill>
                          <a:highlight>
                            <a:srgbClr val="333333"/>
                          </a:highlight>
                          <a:latin typeface="Consolas"/>
                          <a:ea typeface="Consolas"/>
                          <a:cs typeface="Consolas"/>
                          <a:sym typeface="Consolas"/>
                        </a:rPr>
                        <a:t> </a:t>
                      </a:r>
                      <a:endParaRPr b="1" baseline="-25000" sz="2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FROM</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table_expr</a:t>
                      </a:r>
                      <a:r>
                        <a:rPr b="1" baseline="-25000" lang="en" sz="2400">
                          <a:solidFill>
                            <a:srgbClr val="FFFFFF"/>
                          </a:solidFill>
                          <a:highlight>
                            <a:srgbClr val="333333"/>
                          </a:highlight>
                          <a:latin typeface="Consolas"/>
                          <a:ea typeface="Consolas"/>
                          <a:cs typeface="Consolas"/>
                          <a:sym typeface="Consolas"/>
                        </a:rPr>
                        <a:t> </a:t>
                      </a:r>
                      <a:endParaRPr b="1" baseline="-25000" sz="2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2400">
                          <a:solidFill>
                            <a:srgbClr val="FCC28C"/>
                          </a:solidFill>
                          <a:highlight>
                            <a:srgbClr val="333333"/>
                          </a:highlight>
                          <a:latin typeface="Consolas"/>
                          <a:ea typeface="Consolas"/>
                          <a:cs typeface="Consolas"/>
                          <a:sym typeface="Consolas"/>
                        </a:rPr>
                        <a:t>[WHERE</a:t>
                      </a:r>
                      <a:r>
                        <a:rPr b="1" baseline="-25000" lang="en" sz="2400">
                          <a:solidFill>
                            <a:srgbClr val="FFFFFF"/>
                          </a:solidFill>
                          <a:highlight>
                            <a:srgbClr val="333333"/>
                          </a:highlight>
                          <a:latin typeface="Consolas"/>
                          <a:ea typeface="Consolas"/>
                          <a:cs typeface="Consolas"/>
                          <a:sym typeface="Consolas"/>
                        </a:rPr>
                        <a:t> </a:t>
                      </a:r>
                      <a:r>
                        <a:rPr b="1" lang="en" sz="2400">
                          <a:solidFill>
                            <a:srgbClr val="FFFFFF"/>
                          </a:solidFill>
                          <a:highlight>
                            <a:srgbClr val="333333"/>
                          </a:highlight>
                          <a:latin typeface="Consolas"/>
                          <a:ea typeface="Consolas"/>
                          <a:cs typeface="Consolas"/>
                          <a:sym typeface="Consolas"/>
                        </a:rPr>
                        <a:t>where_condition</a:t>
                      </a:r>
                      <a:r>
                        <a:rPr b="1" lang="en" sz="2400">
                          <a:solidFill>
                            <a:srgbClr val="FCC28C"/>
                          </a:solidFill>
                          <a:highlight>
                            <a:srgbClr val="333333"/>
                          </a:highlight>
                          <a:latin typeface="Consolas"/>
                          <a:ea typeface="Consolas"/>
                          <a:cs typeface="Consolas"/>
                          <a:sym typeface="Consolas"/>
                        </a:rPr>
                        <a:t>]</a:t>
                      </a:r>
                      <a:endParaRPr b="1" sz="2400">
                        <a:solidFill>
                          <a:srgbClr val="FFFFFF"/>
                        </a:solidFill>
                        <a:highlight>
                          <a:srgbClr val="333333"/>
                        </a:highlight>
                        <a:latin typeface="Consolas"/>
                        <a:ea typeface="Consolas"/>
                        <a:cs typeface="Consolas"/>
                        <a:sym typeface="Consolas"/>
                      </a:endParaRPr>
                    </a:p>
                    <a:p>
                      <a:pPr indent="0" lvl="0" marL="0" rtl="0" algn="l">
                        <a:lnSpc>
                          <a:spcPct val="125000"/>
                        </a:lnSpc>
                        <a:spcBef>
                          <a:spcPts val="0"/>
                        </a:spcBef>
                        <a:spcAft>
                          <a:spcPts val="0"/>
                        </a:spcAft>
                        <a:buClr>
                          <a:schemeClr val="dk1"/>
                        </a:buClr>
                        <a:buSzPts val="1100"/>
                        <a:buFont typeface="Arial"/>
                        <a:buNone/>
                      </a:pPr>
                      <a:r>
                        <a:rPr b="1" lang="en" sz="2400">
                          <a:solidFill>
                            <a:srgbClr val="FCC28C"/>
                          </a:solidFill>
                          <a:highlight>
                            <a:srgbClr val="333333"/>
                          </a:highlight>
                          <a:latin typeface="Consolas"/>
                          <a:ea typeface="Consolas"/>
                          <a:cs typeface="Consolas"/>
                          <a:sym typeface="Consolas"/>
                        </a:rPr>
                        <a:t>[ORDER BY</a:t>
                      </a:r>
                      <a:r>
                        <a:rPr b="1" lang="en" sz="2400">
                          <a:solidFill>
                            <a:srgbClr val="FFFFFF"/>
                          </a:solidFill>
                          <a:highlight>
                            <a:srgbClr val="333333"/>
                          </a:highlight>
                          <a:latin typeface="Consolas"/>
                          <a:ea typeface="Consolas"/>
                          <a:cs typeface="Consolas"/>
                          <a:sym typeface="Consolas"/>
                        </a:rPr>
                        <a:t> order_expr</a:t>
                      </a:r>
                      <a:r>
                        <a:rPr b="1" lang="en" sz="2400">
                          <a:solidFill>
                            <a:srgbClr val="FCC28C"/>
                          </a:solidFill>
                          <a:highlight>
                            <a:srgbClr val="333333"/>
                          </a:highlight>
                          <a:latin typeface="Consolas"/>
                          <a:ea typeface="Consolas"/>
                          <a:cs typeface="Consolas"/>
                          <a:sym typeface="Consolas"/>
                        </a:rPr>
                        <a:t>]</a:t>
                      </a:r>
                      <a:endParaRPr b="1" sz="2400">
                        <a:solidFill>
                          <a:srgbClr val="FFFFFF"/>
                        </a:solidFill>
                        <a:highlight>
                          <a:srgbClr val="333333"/>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144" name="Google Shape;144;p2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SELECT</a:t>
            </a:r>
            <a:endParaRPr/>
          </a:p>
        </p:txBody>
      </p:sp>
      <p:sp>
        <p:nvSpPr>
          <p:cNvPr id="150" name="Google Shape;150;p26"/>
          <p:cNvSpPr txBox="1"/>
          <p:nvPr>
            <p:ph idx="1" type="body"/>
          </p:nvPr>
        </p:nvSpPr>
        <p:spPr>
          <a:xfrm>
            <a:off x="311700" y="863550"/>
            <a:ext cx="4171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lang="en"/>
              <a:t>Por defecto SQL permite duplicados en los resultados de una query.</a:t>
            </a:r>
            <a:endParaRPr/>
          </a:p>
          <a:p>
            <a:pPr indent="-317500" lvl="0" marL="457200" rtl="0" algn="l">
              <a:spcBef>
                <a:spcPts val="0"/>
              </a:spcBef>
              <a:spcAft>
                <a:spcPts val="0"/>
              </a:spcAft>
              <a:buClr>
                <a:srgbClr val="F1C232"/>
              </a:buClr>
              <a:buSzPts val="1400"/>
              <a:buChar char="-"/>
            </a:pPr>
            <a:r>
              <a:rPr lang="en"/>
              <a:t>Para eliminar duplicados, usar </a:t>
            </a:r>
            <a:r>
              <a:rPr b="1" lang="en"/>
              <a:t>DISTINCT</a:t>
            </a:r>
            <a:endParaRPr b="1"/>
          </a:p>
          <a:p>
            <a:pPr indent="0" lvl="0" marL="0" rtl="0" algn="l">
              <a:spcBef>
                <a:spcPts val="1600"/>
              </a:spcBef>
              <a:spcAft>
                <a:spcPts val="0"/>
              </a:spcAft>
              <a:buNone/>
            </a:pPr>
            <a:r>
              <a:rPr b="1" lang="en" sz="1600"/>
              <a:t>	</a:t>
            </a:r>
            <a:r>
              <a:rPr b="1" lang="en" sz="1600">
                <a:solidFill>
                  <a:srgbClr val="6AA84F"/>
                </a:solidFill>
              </a:rPr>
              <a:t>SELECT DISTINCT name FROM instructor;</a:t>
            </a:r>
            <a:endParaRPr b="1" sz="1600">
              <a:solidFill>
                <a:srgbClr val="6AA84F"/>
              </a:solidFill>
            </a:endParaRPr>
          </a:p>
          <a:p>
            <a:pPr indent="-330200" lvl="0" marL="457200" rtl="0" algn="l">
              <a:spcBef>
                <a:spcPts val="1600"/>
              </a:spcBef>
              <a:spcAft>
                <a:spcPts val="0"/>
              </a:spcAft>
              <a:buClr>
                <a:srgbClr val="F1C232"/>
              </a:buClr>
              <a:buSzPts val="1600"/>
              <a:buChar char="-"/>
            </a:pPr>
            <a:r>
              <a:rPr lang="en"/>
              <a:t>Si queremos seleccionar todas las columnas, usamos el *.</a:t>
            </a:r>
            <a:endParaRPr sz="1600"/>
          </a:p>
          <a:p>
            <a:pPr indent="0" lvl="0" marL="0" rtl="0" algn="l">
              <a:spcBef>
                <a:spcPts val="1600"/>
              </a:spcBef>
              <a:spcAft>
                <a:spcPts val="0"/>
              </a:spcAft>
              <a:buNone/>
            </a:pPr>
            <a:r>
              <a:rPr lang="en" sz="1600"/>
              <a:t>	</a:t>
            </a:r>
            <a:r>
              <a:rPr b="1" lang="en" sz="1600">
                <a:solidFill>
                  <a:srgbClr val="6AA84F"/>
                </a:solidFill>
              </a:rPr>
              <a:t>SELECT * FROM instructor;</a:t>
            </a:r>
            <a:endParaRPr b="1" sz="1600">
              <a:solidFill>
                <a:schemeClr val="dk1"/>
              </a:solidFill>
            </a:endParaRPr>
          </a:p>
          <a:p>
            <a:pPr indent="-330200" lvl="0" marL="457200" rtl="0" algn="l">
              <a:spcBef>
                <a:spcPts val="1600"/>
              </a:spcBef>
              <a:spcAft>
                <a:spcPts val="0"/>
              </a:spcAft>
              <a:buClr>
                <a:srgbClr val="F1C232"/>
              </a:buClr>
              <a:buSzPts val="1600"/>
              <a:buChar char="-"/>
            </a:pPr>
            <a:r>
              <a:rPr lang="en"/>
              <a:t>Se puede usar un literal como columna.</a:t>
            </a:r>
            <a:endParaRPr sz="1600">
              <a:solidFill>
                <a:schemeClr val="dk1"/>
              </a:solidFill>
            </a:endParaRPr>
          </a:p>
          <a:p>
            <a:pPr indent="457200" lvl="0" marL="0" rtl="0" algn="l">
              <a:spcBef>
                <a:spcPts val="1600"/>
              </a:spcBef>
              <a:spcAft>
                <a:spcPts val="1600"/>
              </a:spcAft>
              <a:buNone/>
            </a:pPr>
            <a:r>
              <a:rPr b="1" lang="en" sz="1600">
                <a:solidFill>
                  <a:srgbClr val="6AA84F"/>
                </a:solidFill>
              </a:rPr>
              <a:t>SELECT ‘UNC’, name FROM instructor;</a:t>
            </a:r>
            <a:endParaRPr sz="1600">
              <a:solidFill>
                <a:schemeClr val="dk1"/>
              </a:solidFill>
            </a:endParaRPr>
          </a:p>
        </p:txBody>
      </p:sp>
      <p:sp>
        <p:nvSpPr>
          <p:cNvPr id="151" name="Google Shape;151;p26"/>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 columnas se pueden renombrar.</a:t>
            </a:r>
            <a:endParaRPr/>
          </a:p>
          <a:p>
            <a:pPr indent="0" lvl="0" marL="457200" rtl="0" algn="l">
              <a:lnSpc>
                <a:spcPct val="100000"/>
              </a:lnSpc>
              <a:spcBef>
                <a:spcPts val="1600"/>
              </a:spcBef>
              <a:spcAft>
                <a:spcPts val="0"/>
              </a:spcAft>
              <a:buNone/>
            </a:pPr>
            <a:r>
              <a:rPr b="1" lang="en" sz="1600">
                <a:solidFill>
                  <a:srgbClr val="6AA84F"/>
                </a:solidFill>
              </a:rPr>
              <a:t>SELECT name AS fullname </a:t>
            </a:r>
            <a:endParaRPr b="1" sz="1600">
              <a:solidFill>
                <a:srgbClr val="6AA84F"/>
              </a:solidFill>
            </a:endParaRPr>
          </a:p>
          <a:p>
            <a:pPr indent="0" lvl="0" marL="457200" rtl="0" algn="l">
              <a:lnSpc>
                <a:spcPct val="100000"/>
              </a:lnSpc>
              <a:spcBef>
                <a:spcPts val="0"/>
              </a:spcBef>
              <a:spcAft>
                <a:spcPts val="0"/>
              </a:spcAft>
              <a:buNone/>
            </a:pPr>
            <a:r>
              <a:rPr b="1" lang="en" sz="1600">
                <a:solidFill>
                  <a:srgbClr val="6AA84F"/>
                </a:solidFill>
              </a:rPr>
              <a:t>FROM instructor;</a:t>
            </a:r>
            <a:endParaRPr/>
          </a:p>
          <a:p>
            <a:pPr indent="-342900" lvl="0" marL="457200" rtl="0" algn="l">
              <a:spcBef>
                <a:spcPts val="1000"/>
              </a:spcBef>
              <a:spcAft>
                <a:spcPts val="0"/>
              </a:spcAft>
              <a:buSzPts val="1800"/>
              <a:buChar char="-"/>
            </a:pPr>
            <a:r>
              <a:rPr lang="en"/>
              <a:t>Se pueden crear columnas con expresiones </a:t>
            </a:r>
            <a:r>
              <a:rPr lang="en"/>
              <a:t>aritméticas</a:t>
            </a:r>
            <a:r>
              <a:rPr lang="en"/>
              <a:t> (+,-,*,/).</a:t>
            </a:r>
            <a:endParaRPr/>
          </a:p>
          <a:p>
            <a:pPr indent="0" lvl="0" marL="457200" rtl="0" algn="l">
              <a:lnSpc>
                <a:spcPct val="100000"/>
              </a:lnSpc>
              <a:spcBef>
                <a:spcPts val="1600"/>
              </a:spcBef>
              <a:spcAft>
                <a:spcPts val="0"/>
              </a:spcAft>
              <a:buNone/>
            </a:pPr>
            <a:r>
              <a:rPr b="1" lang="en" sz="1600">
                <a:solidFill>
                  <a:srgbClr val="6AA84F"/>
                </a:solidFill>
              </a:rPr>
              <a:t>SELECT name AS fullname, </a:t>
            </a:r>
            <a:endParaRPr b="1" sz="1600">
              <a:solidFill>
                <a:srgbClr val="6AA84F"/>
              </a:solidFill>
            </a:endParaRPr>
          </a:p>
          <a:p>
            <a:pPr indent="457200" lvl="0" marL="457200" rtl="0" algn="l">
              <a:lnSpc>
                <a:spcPct val="100000"/>
              </a:lnSpc>
              <a:spcBef>
                <a:spcPts val="0"/>
              </a:spcBef>
              <a:spcAft>
                <a:spcPts val="0"/>
              </a:spcAft>
              <a:buNone/>
            </a:pPr>
            <a:r>
              <a:rPr b="1" lang="en" sz="1600">
                <a:solidFill>
                  <a:srgbClr val="6AA84F"/>
                </a:solidFill>
              </a:rPr>
              <a:t>salary/40 AS usd_salary </a:t>
            </a:r>
            <a:endParaRPr b="1" sz="1600">
              <a:solidFill>
                <a:srgbClr val="6AA84F"/>
              </a:solidFill>
            </a:endParaRPr>
          </a:p>
          <a:p>
            <a:pPr indent="0" lvl="0" marL="457200" rtl="0" algn="l">
              <a:lnSpc>
                <a:spcPct val="100000"/>
              </a:lnSpc>
              <a:spcBef>
                <a:spcPts val="0"/>
              </a:spcBef>
              <a:spcAft>
                <a:spcPts val="0"/>
              </a:spcAft>
              <a:buNone/>
            </a:pPr>
            <a:r>
              <a:rPr b="1" lang="en" sz="1600">
                <a:solidFill>
                  <a:srgbClr val="6AA84F"/>
                </a:solidFill>
              </a:rPr>
              <a:t>FROM instructor;</a:t>
            </a:r>
            <a:endParaRPr b="1" sz="1600">
              <a:solidFill>
                <a:srgbClr val="6AA84F"/>
              </a:solidFill>
            </a:endParaRPr>
          </a:p>
          <a:p>
            <a:pPr indent="-330200" lvl="0" marL="457200" rtl="0" algn="l">
              <a:lnSpc>
                <a:spcPct val="100000"/>
              </a:lnSpc>
              <a:spcBef>
                <a:spcPts val="1000"/>
              </a:spcBef>
              <a:spcAft>
                <a:spcPts val="0"/>
              </a:spcAft>
              <a:buClr>
                <a:srgbClr val="F1C232"/>
              </a:buClr>
              <a:buSzPts val="1600"/>
              <a:buChar char="-"/>
            </a:pPr>
            <a:r>
              <a:rPr lang="en"/>
              <a:t>SQL es case-insensitive.</a:t>
            </a:r>
            <a:endParaRPr b="1" sz="1600">
              <a:solidFill>
                <a:srgbClr val="6AA84F"/>
              </a:solidFill>
            </a:endParaRPr>
          </a:p>
        </p:txBody>
      </p:sp>
      <p:sp>
        <p:nvSpPr>
          <p:cNvPr id="152" name="Google Shape;152;p2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FROM</a:t>
            </a:r>
            <a:endParaRPr/>
          </a:p>
        </p:txBody>
      </p:sp>
      <p:sp>
        <p:nvSpPr>
          <p:cNvPr id="158" name="Google Shape;158;p27"/>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t>FROM</a:t>
            </a:r>
            <a:r>
              <a:rPr lang="en"/>
              <a:t> permite especificar las tablas involucradas en la query.</a:t>
            </a:r>
            <a:endParaRPr/>
          </a:p>
          <a:p>
            <a:pPr indent="-317500" lvl="0" marL="457200" rtl="0" algn="l">
              <a:spcBef>
                <a:spcPts val="0"/>
              </a:spcBef>
              <a:spcAft>
                <a:spcPts val="0"/>
              </a:spcAft>
              <a:buClr>
                <a:srgbClr val="F1C232"/>
              </a:buClr>
              <a:buSzPts val="1400"/>
              <a:buChar char="-"/>
            </a:pPr>
            <a:r>
              <a:rPr b="1" lang="en"/>
              <a:t>FROM T</a:t>
            </a:r>
            <a:r>
              <a:rPr b="1" baseline="-25000" lang="en"/>
              <a:t>1</a:t>
            </a:r>
            <a:r>
              <a:rPr b="1" lang="en"/>
              <a:t>, T</a:t>
            </a:r>
            <a:r>
              <a:rPr b="1" baseline="-25000" lang="en"/>
              <a:t>2</a:t>
            </a:r>
            <a:r>
              <a:rPr b="1" lang="en"/>
              <a:t>, … , T</a:t>
            </a:r>
            <a:r>
              <a:rPr b="1" baseline="-25000" lang="en"/>
              <a:t>n</a:t>
            </a:r>
            <a:r>
              <a:rPr lang="en"/>
              <a:t> realiza el producto cartesiano T</a:t>
            </a:r>
            <a:r>
              <a:rPr baseline="-25000" lang="en"/>
              <a:t>1</a:t>
            </a:r>
            <a:r>
              <a:rPr lang="en"/>
              <a:t> x T</a:t>
            </a:r>
            <a:r>
              <a:rPr baseline="-25000" lang="en"/>
              <a:t>2</a:t>
            </a:r>
            <a:r>
              <a:rPr lang="en"/>
              <a:t> x … x T</a:t>
            </a:r>
            <a:r>
              <a:rPr baseline="-25000" lang="en"/>
              <a:t>n</a:t>
            </a:r>
            <a:r>
              <a:rPr lang="en"/>
              <a:t>.</a:t>
            </a:r>
            <a:endParaRPr/>
          </a:p>
          <a:p>
            <a:pPr indent="0" lvl="0" marL="0" rtl="0" algn="l">
              <a:spcBef>
                <a:spcPts val="1600"/>
              </a:spcBef>
              <a:spcAft>
                <a:spcPts val="0"/>
              </a:spcAft>
              <a:buNone/>
            </a:pPr>
            <a:r>
              <a:rPr lang="en"/>
              <a:t>	</a:t>
            </a:r>
            <a:r>
              <a:rPr b="1" lang="en" sz="1600">
                <a:solidFill>
                  <a:srgbClr val="6AA84F"/>
                </a:solidFill>
              </a:rPr>
              <a:t>SELECT  ∗ FROM instructor, teaches</a:t>
            </a:r>
            <a:endParaRPr b="1" sz="1600">
              <a:solidFill>
                <a:srgbClr val="6AA84F"/>
              </a:solidFill>
            </a:endParaRPr>
          </a:p>
          <a:p>
            <a:pPr indent="-330200" lvl="0" marL="457200" rtl="0" algn="l">
              <a:spcBef>
                <a:spcPts val="1600"/>
              </a:spcBef>
              <a:spcAft>
                <a:spcPts val="0"/>
              </a:spcAft>
              <a:buClr>
                <a:srgbClr val="F1C232"/>
              </a:buClr>
              <a:buSzPts val="1600"/>
              <a:buFont typeface="Arial"/>
              <a:buChar char="-"/>
            </a:pPr>
            <a:r>
              <a:rPr lang="en"/>
              <a:t>Cuidado cuando la cardinalidad de T</a:t>
            </a:r>
            <a:r>
              <a:rPr baseline="-25000" lang="en"/>
              <a:t>i</a:t>
            </a:r>
            <a:r>
              <a:rPr lang="en"/>
              <a:t> no es trivial.</a:t>
            </a:r>
            <a:endParaRPr/>
          </a:p>
          <a:p>
            <a:pPr indent="-317500" lvl="0" marL="457200" rtl="0" algn="l">
              <a:spcBef>
                <a:spcPts val="0"/>
              </a:spcBef>
              <a:spcAft>
                <a:spcPts val="0"/>
              </a:spcAft>
              <a:buClr>
                <a:srgbClr val="F1C232"/>
              </a:buClr>
              <a:buSzPts val="1400"/>
              <a:buChar char="-"/>
            </a:pPr>
            <a:r>
              <a:rPr lang="en"/>
              <a:t>Se pueden renombrar las tablas. </a:t>
            </a:r>
            <a:endParaRPr/>
          </a:p>
          <a:p>
            <a:pPr indent="0" lvl="0" marL="0" rtl="0" algn="l">
              <a:spcBef>
                <a:spcPts val="1600"/>
              </a:spcBef>
              <a:spcAft>
                <a:spcPts val="0"/>
              </a:spcAft>
              <a:buNone/>
            </a:pPr>
            <a:r>
              <a:rPr lang="en">
                <a:solidFill>
                  <a:schemeClr val="dk1"/>
                </a:solidFill>
              </a:rPr>
              <a:t>	</a:t>
            </a:r>
            <a:r>
              <a:rPr b="1" lang="en" sz="1600">
                <a:solidFill>
                  <a:srgbClr val="6AA84F"/>
                </a:solidFill>
              </a:rPr>
              <a:t>SELECT  t.ID, i.ID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 AS i, teaches AS 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2" id="159" name="Google Shape;159;p27"/>
          <p:cNvPicPr preferRelativeResize="0"/>
          <p:nvPr/>
        </p:nvPicPr>
        <p:blipFill rotWithShape="1">
          <a:blip r:embed="rId3">
            <a:alphaModFix/>
          </a:blip>
          <a:srcRect b="56506" l="0" r="0" t="0"/>
          <a:stretch/>
        </p:blipFill>
        <p:spPr>
          <a:xfrm>
            <a:off x="6823301" y="990616"/>
            <a:ext cx="1941280" cy="941624"/>
          </a:xfrm>
          <a:prstGeom prst="rect">
            <a:avLst/>
          </a:prstGeom>
          <a:noFill/>
          <a:ln>
            <a:noFill/>
          </a:ln>
        </p:spPr>
      </p:pic>
      <p:sp>
        <p:nvSpPr>
          <p:cNvPr id="160" name="Google Shape;160;p27"/>
          <p:cNvSpPr txBox="1"/>
          <p:nvPr/>
        </p:nvSpPr>
        <p:spPr>
          <a:xfrm>
            <a:off x="5009662" y="796750"/>
            <a:ext cx="13668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u="none">
                <a:solidFill>
                  <a:schemeClr val="dk1"/>
                </a:solidFill>
                <a:latin typeface="Oswald"/>
                <a:ea typeface="Oswald"/>
                <a:cs typeface="Oswald"/>
                <a:sym typeface="Oswald"/>
              </a:rPr>
              <a:t>instructor</a:t>
            </a:r>
            <a:endParaRPr b="1" sz="1000">
              <a:latin typeface="Oswald"/>
              <a:ea typeface="Oswald"/>
              <a:cs typeface="Oswald"/>
              <a:sym typeface="Oswald"/>
            </a:endParaRPr>
          </a:p>
        </p:txBody>
      </p:sp>
      <p:sp>
        <p:nvSpPr>
          <p:cNvPr id="161" name="Google Shape;161;p27"/>
          <p:cNvSpPr txBox="1"/>
          <p:nvPr/>
        </p:nvSpPr>
        <p:spPr>
          <a:xfrm>
            <a:off x="7219888" y="796750"/>
            <a:ext cx="11481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a:solidFill>
                  <a:schemeClr val="dk1"/>
                </a:solidFill>
                <a:latin typeface="Oswald"/>
                <a:ea typeface="Oswald"/>
                <a:cs typeface="Oswald"/>
                <a:sym typeface="Oswald"/>
              </a:rPr>
              <a:t>teaches</a:t>
            </a:r>
            <a:endParaRPr/>
          </a:p>
        </p:txBody>
      </p:sp>
      <p:pic>
        <p:nvPicPr>
          <p:cNvPr descr="2" id="162" name="Google Shape;162;p27"/>
          <p:cNvPicPr preferRelativeResize="0"/>
          <p:nvPr/>
        </p:nvPicPr>
        <p:blipFill rotWithShape="1">
          <a:blip r:embed="rId4">
            <a:alphaModFix/>
          </a:blip>
          <a:srcRect b="50357" l="0" r="0" t="0"/>
          <a:stretch/>
        </p:blipFill>
        <p:spPr>
          <a:xfrm>
            <a:off x="4724406" y="1035500"/>
            <a:ext cx="1937320" cy="870953"/>
          </a:xfrm>
          <a:prstGeom prst="rect">
            <a:avLst/>
          </a:prstGeom>
          <a:noFill/>
          <a:ln>
            <a:noFill/>
          </a:ln>
        </p:spPr>
      </p:pic>
      <p:pic>
        <p:nvPicPr>
          <p:cNvPr descr="3" id="163" name="Google Shape;163;p27"/>
          <p:cNvPicPr preferRelativeResize="0"/>
          <p:nvPr/>
        </p:nvPicPr>
        <p:blipFill rotWithShape="1">
          <a:blip r:embed="rId5">
            <a:alphaModFix/>
          </a:blip>
          <a:srcRect b="0" l="0" r="0" t="0"/>
          <a:stretch/>
        </p:blipFill>
        <p:spPr>
          <a:xfrm>
            <a:off x="5485418" y="2354099"/>
            <a:ext cx="2480656" cy="2337823"/>
          </a:xfrm>
          <a:prstGeom prst="rect">
            <a:avLst/>
          </a:prstGeom>
          <a:noFill/>
          <a:ln>
            <a:noFill/>
          </a:ln>
        </p:spPr>
      </p:pic>
      <p:sp>
        <p:nvSpPr>
          <p:cNvPr id="164" name="Google Shape;164;p27"/>
          <p:cNvSpPr txBox="1"/>
          <p:nvPr/>
        </p:nvSpPr>
        <p:spPr>
          <a:xfrm>
            <a:off x="5919798" y="2115300"/>
            <a:ext cx="1611900" cy="23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Helvetica Neue"/>
              <a:buNone/>
            </a:pPr>
            <a:r>
              <a:rPr b="1" lang="en" sz="1000">
                <a:solidFill>
                  <a:schemeClr val="dk1"/>
                </a:solidFill>
                <a:latin typeface="Oswald"/>
                <a:ea typeface="Oswald"/>
                <a:cs typeface="Oswald"/>
                <a:sym typeface="Oswald"/>
              </a:rPr>
              <a:t>FROM </a:t>
            </a:r>
            <a:r>
              <a:rPr b="1" lang="en" sz="1000" u="none">
                <a:solidFill>
                  <a:schemeClr val="dk1"/>
                </a:solidFill>
                <a:latin typeface="Oswald"/>
                <a:ea typeface="Oswald"/>
                <a:cs typeface="Oswald"/>
                <a:sym typeface="Oswald"/>
              </a:rPr>
              <a:t>instructor, teaches</a:t>
            </a:r>
            <a:endParaRPr b="1" sz="1000">
              <a:latin typeface="Oswald"/>
              <a:ea typeface="Oswald"/>
              <a:cs typeface="Oswald"/>
              <a:sym typeface="Oswald"/>
            </a:endParaRPr>
          </a:p>
        </p:txBody>
      </p:sp>
      <p:sp>
        <p:nvSpPr>
          <p:cNvPr id="165" name="Google Shape;165;p27"/>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WHERE</a:t>
            </a:r>
            <a:endParaRPr/>
          </a:p>
        </p:txBody>
      </p:sp>
      <p:sp>
        <p:nvSpPr>
          <p:cNvPr id="171" name="Google Shape;171;p28"/>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lang="en"/>
              <a:t>WHERE permite especificar  condiciones que el resultado debe satisfacer.</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Se pueden combinar predicados usando </a:t>
            </a:r>
            <a:r>
              <a:rPr b="1" lang="en"/>
              <a:t>AND, OR, NOT</a:t>
            </a:r>
            <a:r>
              <a:rPr lang="en"/>
              <a:t>. </a:t>
            </a:r>
            <a:endParaRPr/>
          </a:p>
          <a:p>
            <a:pPr indent="0" lvl="0" marL="0" rtl="0" algn="l">
              <a:spcBef>
                <a:spcPts val="0"/>
              </a:spcBef>
              <a:spcAft>
                <a:spcPts val="0"/>
              </a:spcAft>
              <a:buNone/>
            </a:pPr>
            <a:r>
              <a:t/>
            </a:r>
            <a:endParaRPr/>
          </a:p>
          <a:p>
            <a:pPr indent="457200" lvl="0" marL="0" rtl="0" algn="l">
              <a:spcBef>
                <a:spcPts val="0"/>
              </a:spcBef>
              <a:spcAft>
                <a:spcPts val="0"/>
              </a:spcAft>
              <a:buClr>
                <a:schemeClr val="dk1"/>
              </a:buClr>
              <a:buSzPts val="1100"/>
              <a:buFont typeface="Arial"/>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 </a:t>
            </a:r>
            <a:endParaRPr b="1" sz="1600">
              <a:solidFill>
                <a:srgbClr val="6AA84F"/>
              </a:solidFill>
            </a:endParaRPr>
          </a:p>
          <a:p>
            <a:pPr indent="457200" lvl="0" marL="457200" rtl="0" algn="l">
              <a:spcBef>
                <a:spcPts val="0"/>
              </a:spcBef>
              <a:spcAft>
                <a:spcPts val="0"/>
              </a:spcAft>
              <a:buClr>
                <a:schemeClr val="dk1"/>
              </a:buClr>
              <a:buSzPts val="1100"/>
              <a:buFont typeface="Arial"/>
              <a:buNone/>
            </a:pPr>
            <a:r>
              <a:rPr b="1" lang="en" sz="1600">
                <a:solidFill>
                  <a:srgbClr val="6AA84F"/>
                </a:solidFill>
              </a:rPr>
              <a:t>AND salary &lt;= 90000;</a:t>
            </a:r>
            <a:endParaRPr/>
          </a:p>
        </p:txBody>
      </p:sp>
      <p:sp>
        <p:nvSpPr>
          <p:cNvPr id="172" name="Google Shape;172;p28"/>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SQL provee el operador </a:t>
            </a:r>
            <a:r>
              <a:rPr b="1" lang="en"/>
              <a:t>LIKE</a:t>
            </a:r>
            <a:r>
              <a:rPr lang="en"/>
              <a:t> para </a:t>
            </a:r>
            <a:r>
              <a:rPr b="1" lang="en" sz="1600">
                <a:solidFill>
                  <a:srgbClr val="6AA84F"/>
                </a:solidFill>
              </a:rPr>
              <a:t>matching</a:t>
            </a:r>
            <a:r>
              <a:rPr lang="en"/>
              <a:t> sobre strings.</a:t>
            </a:r>
            <a:endParaRPr/>
          </a:p>
          <a:p>
            <a:pPr indent="-304800" lvl="1" marL="914400" rtl="0" algn="l">
              <a:spcBef>
                <a:spcPts val="0"/>
              </a:spcBef>
              <a:spcAft>
                <a:spcPts val="0"/>
              </a:spcAft>
              <a:buSzPts val="1200"/>
              <a:buChar char="-"/>
            </a:pPr>
            <a:r>
              <a:rPr b="1" lang="en">
                <a:solidFill>
                  <a:srgbClr val="CC0000"/>
                </a:solidFill>
              </a:rPr>
              <a:t>%  </a:t>
            </a:r>
            <a:r>
              <a:rPr lang="en"/>
              <a:t>matchea cualquier substring.</a:t>
            </a:r>
            <a:endParaRPr/>
          </a:p>
          <a:p>
            <a:pPr indent="-304800" lvl="1" marL="914400" rtl="0" algn="l">
              <a:spcBef>
                <a:spcPts val="0"/>
              </a:spcBef>
              <a:spcAft>
                <a:spcPts val="0"/>
              </a:spcAft>
              <a:buSzPts val="1200"/>
              <a:buChar char="-"/>
            </a:pPr>
            <a:r>
              <a:rPr b="1" lang="en">
                <a:solidFill>
                  <a:srgbClr val="CC0000"/>
                </a:solidFill>
              </a:rPr>
              <a:t>_</a:t>
            </a:r>
            <a:r>
              <a:rPr lang="en"/>
              <a:t> matchea cualquier caracter.</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LIKE ‘%inan%’;</a:t>
            </a:r>
            <a:endParaRPr b="1" sz="1600">
              <a:solidFill>
                <a:srgbClr val="6AA84F"/>
              </a:solidFill>
            </a:endParaRPr>
          </a:p>
          <a:p>
            <a:pPr indent="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Tambien provee el operador </a:t>
            </a:r>
            <a:r>
              <a:rPr b="1" lang="en"/>
              <a:t>BETWEEN</a:t>
            </a:r>
            <a:r>
              <a:rPr lang="en"/>
              <a:t>.</a:t>
            </a:r>
            <a:endParaRPr b="1" sz="1600">
              <a:solidFill>
                <a:srgbClr val="6AA84F"/>
              </a:solidFill>
            </a:endParaRPr>
          </a:p>
          <a:p>
            <a:pPr indent="0" lvl="0" marL="457200" rtl="0" algn="l">
              <a:spcBef>
                <a:spcPts val="0"/>
              </a:spcBef>
              <a:spcAft>
                <a:spcPts val="0"/>
              </a:spcAft>
              <a:buNone/>
            </a:pPr>
            <a:r>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SELECT  ∗ </a:t>
            </a:r>
            <a:endParaRPr b="1" sz="14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FROM instructor</a:t>
            </a:r>
            <a:endParaRPr b="1" sz="1400">
              <a:solidFill>
                <a:srgbClr val="6AA84F"/>
              </a:solidFill>
            </a:endParaRPr>
          </a:p>
          <a:p>
            <a:pPr indent="457200" lvl="0" marL="0" rtl="0" algn="l">
              <a:spcBef>
                <a:spcPts val="0"/>
              </a:spcBef>
              <a:spcAft>
                <a:spcPts val="0"/>
              </a:spcAft>
              <a:buClr>
                <a:schemeClr val="dk1"/>
              </a:buClr>
              <a:buSzPts val="1100"/>
              <a:buFont typeface="Arial"/>
              <a:buNone/>
            </a:pPr>
            <a:r>
              <a:rPr b="1" lang="en" sz="1400">
                <a:solidFill>
                  <a:srgbClr val="6AA84F"/>
                </a:solidFill>
              </a:rPr>
              <a:t>WHERE dep_name = ‘Finance’ </a:t>
            </a:r>
            <a:endParaRPr b="1" sz="1400">
              <a:solidFill>
                <a:srgbClr val="6AA84F"/>
              </a:solidFill>
            </a:endParaRPr>
          </a:p>
          <a:p>
            <a:pPr indent="457200" lvl="0" marL="457200" rtl="0" algn="l">
              <a:spcBef>
                <a:spcPts val="0"/>
              </a:spcBef>
              <a:spcAft>
                <a:spcPts val="0"/>
              </a:spcAft>
              <a:buClr>
                <a:schemeClr val="dk1"/>
              </a:buClr>
              <a:buSzPts val="1100"/>
              <a:buFont typeface="Arial"/>
              <a:buNone/>
            </a:pPr>
            <a:r>
              <a:rPr b="1" lang="en" sz="1400">
                <a:solidFill>
                  <a:srgbClr val="6AA84F"/>
                </a:solidFill>
              </a:rPr>
              <a:t>AND salary BETWEEN 9000 AND 10000;</a:t>
            </a:r>
            <a:endParaRPr b="1" sz="1400">
              <a:solidFill>
                <a:srgbClr val="6AA84F"/>
              </a:solidFill>
            </a:endParaRPr>
          </a:p>
        </p:txBody>
      </p:sp>
      <p:sp>
        <p:nvSpPr>
          <p:cNvPr id="173" name="Google Shape;173;p2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10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animEffect filter="fade" transition="in">
                                      <p:cBhvr>
                                        <p:cTn dur="1000"/>
                                        <p:tgtEl>
                                          <p:spTgt spid="1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animEffect filter="fade" transition="in">
                                      <p:cBhvr>
                                        <p:cTn dur="1000"/>
                                        <p:tgtEl>
                                          <p:spTgt spid="1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9" st="9"/>
                                            </p:txEl>
                                          </p:spTgt>
                                        </p:tgtEl>
                                        <p:attrNameLst>
                                          <p:attrName>style.visibility</p:attrName>
                                        </p:attrNameLst>
                                      </p:cBhvr>
                                      <p:to>
                                        <p:strVal val="visible"/>
                                      </p:to>
                                    </p:set>
                                    <p:animEffect filter="fade" transition="in">
                                      <p:cBhvr>
                                        <p:cTn dur="1000"/>
                                        <p:tgtEl>
                                          <p:spTgt spid="1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0" st="10"/>
                                            </p:txEl>
                                          </p:spTgt>
                                        </p:tgtEl>
                                        <p:attrNameLst>
                                          <p:attrName>style.visibility</p:attrName>
                                        </p:attrNameLst>
                                      </p:cBhvr>
                                      <p:to>
                                        <p:strVal val="visible"/>
                                      </p:to>
                                    </p:set>
                                    <p:animEffect filter="fade" transition="in">
                                      <p:cBhvr>
                                        <p:cTn dur="1000"/>
                                        <p:tgtEl>
                                          <p:spTgt spid="1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1" st="11"/>
                                            </p:txEl>
                                          </p:spTgt>
                                        </p:tgtEl>
                                        <p:attrNameLst>
                                          <p:attrName>style.visibility</p:attrName>
                                        </p:attrNameLst>
                                      </p:cBhvr>
                                      <p:to>
                                        <p:strVal val="visible"/>
                                      </p:to>
                                    </p:set>
                                    <p:animEffect filter="fade" transition="in">
                                      <p:cBhvr>
                                        <p:cTn dur="1000"/>
                                        <p:tgtEl>
                                          <p:spTgt spid="1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2" st="12"/>
                                            </p:txEl>
                                          </p:spTgt>
                                        </p:tgtEl>
                                        <p:attrNameLst>
                                          <p:attrName>style.visibility</p:attrName>
                                        </p:attrNameLst>
                                      </p:cBhvr>
                                      <p:to>
                                        <p:strVal val="visible"/>
                                      </p:to>
                                    </p:set>
                                    <p:animEffect filter="fade" transition="in">
                                      <p:cBhvr>
                                        <p:cTn dur="1000"/>
                                        <p:tgtEl>
                                          <p:spTgt spid="172">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a:t>
            </a:r>
            <a:r>
              <a:rPr lang="en"/>
              <a:t> - ORDER BY</a:t>
            </a:r>
            <a:endParaRPr/>
          </a:p>
        </p:txBody>
      </p:sp>
      <p:sp>
        <p:nvSpPr>
          <p:cNvPr id="179" name="Google Shape;179;p29"/>
          <p:cNvSpPr txBox="1"/>
          <p:nvPr>
            <p:ph idx="1" type="body"/>
          </p:nvPr>
        </p:nvSpPr>
        <p:spPr>
          <a:xfrm>
            <a:off x="311700" y="863550"/>
            <a:ext cx="42603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t>ORDER BY</a:t>
            </a:r>
            <a:r>
              <a:rPr lang="en"/>
              <a:t> permite ordenar los resultados.</a:t>
            </a:r>
            <a:endParaRPr/>
          </a:p>
          <a:p>
            <a:pPr indent="0" lvl="0" marL="457200" rtl="0" algn="l">
              <a:spcBef>
                <a:spcPts val="1600"/>
              </a:spcBef>
              <a:spcAft>
                <a:spcPts val="0"/>
              </a:spcAft>
              <a:buNone/>
            </a:pPr>
            <a:r>
              <a:rPr b="1" lang="en" sz="1600">
                <a:solidFill>
                  <a:srgbClr val="6AA84F"/>
                </a:solidFill>
              </a:rPr>
              <a:t>SELECT  ∗ </a:t>
            </a:r>
            <a:endParaRPr b="1" sz="1600">
              <a:solidFill>
                <a:srgbClr val="6AA84F"/>
              </a:solidFill>
            </a:endParaRPr>
          </a:p>
          <a:p>
            <a:pPr indent="0" lvl="0" marL="45720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DESC;</a:t>
            </a:r>
            <a:endParaRPr b="1" sz="1600">
              <a:solidFill>
                <a:srgbClr val="6AA84F"/>
              </a:solidFill>
            </a:endParaRPr>
          </a:p>
          <a:p>
            <a:pPr indent="0" lvl="0" marL="0" rtl="0" algn="l">
              <a:spcBef>
                <a:spcPts val="0"/>
              </a:spcBef>
              <a:spcAft>
                <a:spcPts val="0"/>
              </a:spcAft>
              <a:buNone/>
            </a:pPr>
            <a:r>
              <a:t/>
            </a:r>
            <a:endParaRPr b="1" sz="1600">
              <a:solidFill>
                <a:srgbClr val="6AA84F"/>
              </a:solidFill>
            </a:endParaRPr>
          </a:p>
          <a:p>
            <a:pPr indent="-330200" lvl="0" marL="457200" rtl="0" algn="l">
              <a:spcBef>
                <a:spcPts val="0"/>
              </a:spcBef>
              <a:spcAft>
                <a:spcPts val="0"/>
              </a:spcAft>
              <a:buClr>
                <a:srgbClr val="F1C232"/>
              </a:buClr>
              <a:buSzPts val="1600"/>
              <a:buChar char="-"/>
            </a:pPr>
            <a:r>
              <a:rPr lang="en"/>
              <a:t>Se puede ordenar por más de una columna.</a:t>
            </a:r>
            <a:endParaRPr/>
          </a:p>
          <a:p>
            <a:pPr indent="0" lvl="0" marL="457200" rtl="0" algn="l">
              <a:spcBef>
                <a:spcPts val="0"/>
              </a:spcBef>
              <a:spcAft>
                <a:spcPts val="0"/>
              </a:spcAft>
              <a:buNone/>
            </a:pPr>
            <a:r>
              <a:t/>
            </a:r>
            <a:endParaRPr/>
          </a:p>
          <a:p>
            <a:pPr indent="457200" lvl="0" marL="0" rtl="0" algn="l">
              <a:spcBef>
                <a:spcPts val="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DESC, name ASC;</a:t>
            </a:r>
            <a:endParaRPr b="1" sz="1600">
              <a:solidFill>
                <a:srgbClr val="6AA84F"/>
              </a:solidFill>
            </a:endParaRPr>
          </a:p>
        </p:txBody>
      </p:sp>
      <p:sp>
        <p:nvSpPr>
          <p:cNvPr id="180" name="Google Shape;180;p29"/>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Por defecto el orden es ascendente.</a:t>
            </a:r>
            <a:endParaRPr/>
          </a:p>
          <a:p>
            <a:pPr indent="457200" lvl="0" marL="0" rtl="0" algn="l">
              <a:spcBef>
                <a:spcPts val="1600"/>
              </a:spcBef>
              <a:spcAft>
                <a:spcPts val="0"/>
              </a:spcAft>
              <a:buNone/>
            </a:pPr>
            <a:r>
              <a:rPr b="1" lang="en" sz="1600">
                <a:solidFill>
                  <a:srgbClr val="6AA84F"/>
                </a:solidFill>
              </a:rPr>
              <a:t>SELECT  ∗ </a:t>
            </a:r>
            <a:endParaRPr b="1" sz="1600">
              <a:solidFill>
                <a:srgbClr val="6AA84F"/>
              </a:solidFill>
            </a:endParaRPr>
          </a:p>
          <a:p>
            <a:pPr indent="457200" lvl="0" marL="0" rtl="0" algn="l">
              <a:spcBef>
                <a:spcPts val="0"/>
              </a:spcBef>
              <a:spcAft>
                <a:spcPts val="0"/>
              </a:spcAft>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None/>
            </a:pPr>
            <a:r>
              <a:rPr b="1" lang="en" sz="1600">
                <a:solidFill>
                  <a:srgbClr val="6AA84F"/>
                </a:solidFill>
              </a:rPr>
              <a:t>ORDER BY salary, name;</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342900" lvl="0" marL="457200" rtl="0" algn="l">
              <a:spcBef>
                <a:spcPts val="0"/>
              </a:spcBef>
              <a:spcAft>
                <a:spcPts val="0"/>
              </a:spcAft>
              <a:buSzPts val="1800"/>
              <a:buChar char="-"/>
            </a:pPr>
            <a:r>
              <a:rPr lang="en">
                <a:solidFill>
                  <a:schemeClr val="dk1"/>
                </a:solidFill>
              </a:rPr>
              <a:t>Se puede usar el nro de columna para ordenar.</a:t>
            </a:r>
            <a:endParaRPr>
              <a:solidFill>
                <a:schemeClr val="dk1"/>
              </a:solidFill>
            </a:endParaRPr>
          </a:p>
          <a:p>
            <a:pPr indent="457200" lvl="0" marL="0" rtl="0" algn="l">
              <a:spcBef>
                <a:spcPts val="1600"/>
              </a:spcBef>
              <a:spcAft>
                <a:spcPts val="0"/>
              </a:spcAft>
              <a:buClr>
                <a:schemeClr val="dk1"/>
              </a:buClr>
              <a:buSzPts val="1100"/>
              <a:buFont typeface="Arial"/>
              <a:buNone/>
            </a:pPr>
            <a:r>
              <a:rPr b="1" lang="en" sz="1600">
                <a:solidFill>
                  <a:srgbClr val="6AA84F"/>
                </a:solidFill>
              </a:rPr>
              <a:t>SELECT  salary, name </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FROM instructor</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WHERE dep_name = ‘Finance’</a:t>
            </a:r>
            <a:endParaRPr b="1" sz="1600">
              <a:solidFill>
                <a:srgbClr val="6AA84F"/>
              </a:solidFill>
            </a:endParaRPr>
          </a:p>
          <a:p>
            <a:pPr indent="457200" lvl="0" marL="0" rtl="0" algn="l">
              <a:spcBef>
                <a:spcPts val="0"/>
              </a:spcBef>
              <a:spcAft>
                <a:spcPts val="0"/>
              </a:spcAft>
              <a:buClr>
                <a:schemeClr val="dk1"/>
              </a:buClr>
              <a:buSzPts val="1100"/>
              <a:buFont typeface="Arial"/>
              <a:buNone/>
            </a:pPr>
            <a:r>
              <a:rPr b="1" lang="en" sz="1600">
                <a:solidFill>
                  <a:srgbClr val="6AA84F"/>
                </a:solidFill>
              </a:rPr>
              <a:t>ORDER BY 1 DESC, 2;</a:t>
            </a:r>
            <a:endParaRPr b="1" sz="1600">
              <a:solidFill>
                <a:srgbClr val="6AA84F"/>
              </a:solidFill>
            </a:endParaRPr>
          </a:p>
          <a:p>
            <a:pPr indent="457200" lvl="0" marL="0" rtl="0" algn="l">
              <a:spcBef>
                <a:spcPts val="0"/>
              </a:spcBef>
              <a:spcAft>
                <a:spcPts val="0"/>
              </a:spcAft>
              <a:buNone/>
            </a:pPr>
            <a:r>
              <a:t/>
            </a:r>
            <a:endParaRPr b="1" sz="1600">
              <a:solidFill>
                <a:srgbClr val="6AA84F"/>
              </a:solidFill>
            </a:endParaRPr>
          </a:p>
          <a:p>
            <a:pPr indent="0" lvl="0" marL="457200" rtl="0" algn="l">
              <a:spcBef>
                <a:spcPts val="0"/>
              </a:spcBef>
              <a:spcAft>
                <a:spcPts val="1600"/>
              </a:spcAft>
              <a:buNone/>
            </a:pPr>
            <a:r>
              <a:t/>
            </a:r>
            <a:endParaRPr/>
          </a:p>
        </p:txBody>
      </p:sp>
      <p:sp>
        <p:nvSpPr>
          <p:cNvPr id="181" name="Google Shape;181;p2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animEffect filter="fade" transition="in">
                                      <p:cBhvr>
                                        <p:cTn dur="1000"/>
                                        <p:tgtEl>
                                          <p:spTgt spid="17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animEffect filter="fade" transition="in">
                                      <p:cBhvr>
                                        <p:cTn dur="1000"/>
                                        <p:tgtEl>
                                          <p:spTgt spid="17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animEffect filter="fade" transition="in">
                                      <p:cBhvr>
                                        <p:cTn dur="1000"/>
                                        <p:tgtEl>
                                          <p:spTgt spid="17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animEffect filter="fade" transition="in">
                                      <p:cBhvr>
                                        <p:cTn dur="1000"/>
                                        <p:tgtEl>
                                          <p:spTgt spid="17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animEffect filter="fade" transition="in">
                                      <p:cBhvr>
                                        <p:cTn dur="1000"/>
                                        <p:tgtEl>
                                          <p:spTgt spid="17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10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10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1000"/>
                                        <p:tgtEl>
                                          <p:spTgt spid="1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Effect filter="fade" transition="in">
                                      <p:cBhvr>
                                        <p:cTn dur="1000"/>
                                        <p:tgtEl>
                                          <p:spTgt spid="1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2" st="12"/>
                                            </p:txEl>
                                          </p:spTgt>
                                        </p:tgtEl>
                                        <p:attrNameLst>
                                          <p:attrName>style.visibility</p:attrName>
                                        </p:attrNameLst>
                                      </p:cBhvr>
                                      <p:to>
                                        <p:strVal val="visible"/>
                                      </p:to>
                                    </p:set>
                                    <p:animEffect filter="fade" transition="in">
                                      <p:cBhvr>
                                        <p:cTn dur="1000"/>
                                        <p:tgtEl>
                                          <p:spTgt spid="1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CONSULTAS EN SQL - NULL VALUES</a:t>
            </a:r>
            <a:endParaRPr/>
          </a:p>
        </p:txBody>
      </p:sp>
      <p:sp>
        <p:nvSpPr>
          <p:cNvPr id="187" name="Google Shape;187;p30"/>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1C232"/>
              </a:buClr>
              <a:buSzPts val="1800"/>
              <a:buChar char="-"/>
            </a:pPr>
            <a:r>
              <a:rPr lang="en"/>
              <a:t>En una operación aritmética: </a:t>
            </a:r>
            <a:endParaRPr/>
          </a:p>
          <a:p>
            <a:pPr indent="457200" lvl="0" marL="457200" rtl="0" algn="l">
              <a:spcBef>
                <a:spcPts val="1000"/>
              </a:spcBef>
              <a:spcAft>
                <a:spcPts val="0"/>
              </a:spcAft>
              <a:buNone/>
            </a:pPr>
            <a:r>
              <a:rPr b="1" lang="en" sz="1600">
                <a:solidFill>
                  <a:srgbClr val="6AA84F"/>
                </a:solidFill>
              </a:rPr>
              <a:t>NULL </a:t>
            </a:r>
            <a:r>
              <a:rPr b="1" lang="en" sz="1600">
                <a:solidFill>
                  <a:srgbClr val="CC0000"/>
                </a:solidFill>
              </a:rPr>
              <a:t>(+ | - | * | /)</a:t>
            </a:r>
            <a:r>
              <a:rPr b="1" lang="en" sz="1600">
                <a:solidFill>
                  <a:srgbClr val="6AA84F"/>
                </a:solidFill>
              </a:rPr>
              <a:t> X = NULL </a:t>
            </a:r>
            <a:endParaRPr/>
          </a:p>
          <a:p>
            <a:pPr indent="-342900" lvl="0" marL="457200" rtl="0" algn="l">
              <a:spcBef>
                <a:spcPts val="1000"/>
              </a:spcBef>
              <a:spcAft>
                <a:spcPts val="0"/>
              </a:spcAft>
              <a:buClr>
                <a:srgbClr val="F1C232"/>
              </a:buClr>
              <a:buSzPts val="1800"/>
              <a:buChar char="-"/>
            </a:pPr>
            <a:r>
              <a:rPr lang="en"/>
              <a:t>En operaciones booleanas:</a:t>
            </a:r>
            <a:endParaRPr/>
          </a:p>
          <a:p>
            <a:pPr indent="0" lvl="0" marL="457200" rtl="0" algn="l">
              <a:lnSpc>
                <a:spcPct val="100000"/>
              </a:lnSpc>
              <a:spcBef>
                <a:spcPts val="1600"/>
              </a:spcBef>
              <a:spcAft>
                <a:spcPts val="0"/>
              </a:spcAft>
              <a:buClr>
                <a:schemeClr val="dk1"/>
              </a:buClr>
              <a:buSzPts val="1100"/>
              <a:buFont typeface="Arial"/>
              <a:buNone/>
            </a:pPr>
            <a:r>
              <a:rPr lang="en"/>
              <a:t>	</a:t>
            </a:r>
            <a:r>
              <a:rPr b="1" lang="en">
                <a:solidFill>
                  <a:srgbClr val="6AA84F"/>
                </a:solidFill>
              </a:rPr>
              <a:t>NULL </a:t>
            </a:r>
            <a:r>
              <a:rPr b="1" lang="en">
                <a:solidFill>
                  <a:srgbClr val="CC0000"/>
                </a:solidFill>
              </a:rPr>
              <a:t>AND</a:t>
            </a:r>
            <a:r>
              <a:rPr b="1" lang="en">
                <a:solidFill>
                  <a:srgbClr val="6AA84F"/>
                </a:solidFill>
              </a:rPr>
              <a:t> TRUE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FALSE = FALSE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AND</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TRUE = TRUE</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FALSE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NULL </a:t>
            </a:r>
            <a:r>
              <a:rPr b="1" lang="en">
                <a:solidFill>
                  <a:srgbClr val="CC0000"/>
                </a:solidFill>
              </a:rPr>
              <a:t>OR</a:t>
            </a:r>
            <a:r>
              <a:rPr b="1" lang="en">
                <a:solidFill>
                  <a:srgbClr val="6AA84F"/>
                </a:solidFill>
              </a:rPr>
              <a:t> NULL = NULL</a:t>
            </a:r>
            <a:endParaRPr b="1">
              <a:solidFill>
                <a:srgbClr val="6AA84F"/>
              </a:solidFill>
            </a:endParaRPr>
          </a:p>
          <a:p>
            <a:pPr indent="0" lvl="0" marL="457200" rtl="0" algn="l">
              <a:lnSpc>
                <a:spcPct val="100000"/>
              </a:lnSpc>
              <a:spcBef>
                <a:spcPts val="0"/>
              </a:spcBef>
              <a:spcAft>
                <a:spcPts val="0"/>
              </a:spcAft>
              <a:buClr>
                <a:schemeClr val="dk1"/>
              </a:buClr>
              <a:buSzPts val="1100"/>
              <a:buFont typeface="Arial"/>
              <a:buNone/>
            </a:pPr>
            <a:r>
              <a:rPr b="1" lang="en">
                <a:solidFill>
                  <a:srgbClr val="6AA84F"/>
                </a:solidFill>
              </a:rPr>
              <a:t>	</a:t>
            </a:r>
            <a:r>
              <a:rPr b="1" lang="en">
                <a:solidFill>
                  <a:srgbClr val="CC0000"/>
                </a:solidFill>
              </a:rPr>
              <a:t>NOT</a:t>
            </a:r>
            <a:r>
              <a:rPr b="1" lang="en">
                <a:solidFill>
                  <a:srgbClr val="6AA84F"/>
                </a:solidFill>
              </a:rPr>
              <a:t> NULL = NULL</a:t>
            </a:r>
            <a:endParaRPr b="1">
              <a:solidFill>
                <a:srgbClr val="6AA84F"/>
              </a:solidFill>
            </a:endParaRPr>
          </a:p>
          <a:p>
            <a:pPr indent="0" lvl="0" marL="0" rtl="0" algn="l">
              <a:spcBef>
                <a:spcPts val="0"/>
              </a:spcBef>
              <a:spcAft>
                <a:spcPts val="1600"/>
              </a:spcAft>
              <a:buNone/>
            </a:pPr>
            <a:r>
              <a:t/>
            </a:r>
            <a:endParaRPr/>
          </a:p>
        </p:txBody>
      </p:sp>
      <p:sp>
        <p:nvSpPr>
          <p:cNvPr id="188" name="Google Shape;188;p30"/>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 el predicado de un WHERE evalúa a FALSE o NULL para una tupla, la misma no forma parte del resultado.</a:t>
            </a:r>
            <a:endParaRPr/>
          </a:p>
          <a:p>
            <a:pPr indent="-342900" lvl="0" marL="457200" rtl="0" algn="l">
              <a:spcBef>
                <a:spcPts val="1000"/>
              </a:spcBef>
              <a:spcAft>
                <a:spcPts val="0"/>
              </a:spcAft>
              <a:buSzPts val="1800"/>
              <a:buChar char="-"/>
            </a:pPr>
            <a:r>
              <a:rPr lang="en"/>
              <a:t>Para testear si un valor es NULL:</a:t>
            </a:r>
            <a:endParaRPr/>
          </a:p>
          <a:p>
            <a:pPr indent="0" lvl="0" marL="914400" rtl="0" algn="l">
              <a:spcBef>
                <a:spcPts val="1600"/>
              </a:spcBef>
              <a:spcAft>
                <a:spcPts val="0"/>
              </a:spcAft>
              <a:buNone/>
            </a:pPr>
            <a:r>
              <a:rPr b="1" lang="en" sz="1400">
                <a:solidFill>
                  <a:srgbClr val="6AA84F"/>
                </a:solidFill>
              </a:rPr>
              <a:t>WHERE salary IS null;</a:t>
            </a:r>
            <a:endParaRPr b="1" sz="1400">
              <a:solidFill>
                <a:srgbClr val="6AA84F"/>
              </a:solidFill>
            </a:endParaRPr>
          </a:p>
          <a:p>
            <a:pPr indent="0" lvl="0" marL="914400" rtl="0" algn="l">
              <a:spcBef>
                <a:spcPts val="1600"/>
              </a:spcBef>
              <a:spcAft>
                <a:spcPts val="0"/>
              </a:spcAft>
              <a:buNone/>
            </a:pPr>
            <a:r>
              <a:rPr b="1" lang="en" sz="1400">
                <a:solidFill>
                  <a:srgbClr val="6AA84F"/>
                </a:solidFill>
              </a:rPr>
              <a:t>WHERE salary IS NOT null;</a:t>
            </a:r>
            <a:endParaRPr>
              <a:solidFill>
                <a:schemeClr val="dk1"/>
              </a:solidFill>
            </a:endParaRPr>
          </a:p>
          <a:p>
            <a:pPr indent="-342900" lvl="0" marL="457200" rtl="0" algn="l">
              <a:spcBef>
                <a:spcPts val="1600"/>
              </a:spcBef>
              <a:spcAft>
                <a:spcPts val="1600"/>
              </a:spcAft>
              <a:buSzPts val="1800"/>
              <a:buChar char="-"/>
            </a:pPr>
            <a:r>
              <a:rPr lang="en">
                <a:solidFill>
                  <a:schemeClr val="dk1"/>
                </a:solidFill>
              </a:rPr>
              <a:t>Todas las funciones de agregación, excepto </a:t>
            </a:r>
            <a:r>
              <a:rPr b="1" lang="en">
                <a:solidFill>
                  <a:schemeClr val="dk1"/>
                </a:solidFill>
              </a:rPr>
              <a:t>COUNT</a:t>
            </a:r>
            <a:r>
              <a:rPr lang="en">
                <a:solidFill>
                  <a:schemeClr val="dk1"/>
                </a:solidFill>
              </a:rPr>
              <a:t>, ignoran los valores nulos.</a:t>
            </a:r>
            <a:endParaRPr/>
          </a:p>
        </p:txBody>
      </p:sp>
      <p:sp>
        <p:nvSpPr>
          <p:cNvPr id="189" name="Google Shape;189;p3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TEMAS PARA ESTUDIAR (Próxima Clase)</a:t>
            </a:r>
            <a:endParaRPr/>
          </a:p>
        </p:txBody>
      </p:sp>
      <p:sp>
        <p:nvSpPr>
          <p:cNvPr id="195" name="Google Shape;195;p31"/>
          <p:cNvSpPr txBox="1"/>
          <p:nvPr>
            <p:ph idx="1" type="body"/>
          </p:nvPr>
        </p:nvSpPr>
        <p:spPr>
          <a:xfrm>
            <a:off x="311700" y="863550"/>
            <a:ext cx="8520600" cy="375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Joins.</a:t>
            </a:r>
            <a:endParaRPr/>
          </a:p>
          <a:p>
            <a:pPr indent="-342900" lvl="0" marL="457200" rtl="0" algn="l">
              <a:spcBef>
                <a:spcPts val="0"/>
              </a:spcBef>
              <a:spcAft>
                <a:spcPts val="0"/>
              </a:spcAft>
              <a:buSzPts val="1800"/>
              <a:buChar char="-"/>
            </a:pPr>
            <a:r>
              <a:rPr lang="en"/>
              <a:t>Subqueries Anidadas.</a:t>
            </a:r>
            <a:endParaRPr/>
          </a:p>
          <a:p>
            <a:pPr indent="-342900" lvl="0" marL="457200" rtl="0" algn="l">
              <a:spcBef>
                <a:spcPts val="0"/>
              </a:spcBef>
              <a:spcAft>
                <a:spcPts val="0"/>
              </a:spcAft>
              <a:buSzPts val="1800"/>
              <a:buChar char="-"/>
            </a:pPr>
            <a:r>
              <a:rPr lang="en"/>
              <a:t>Operaciones de conjunto.</a:t>
            </a:r>
            <a:endParaRPr/>
          </a:p>
          <a:p>
            <a:pPr indent="-342900" lvl="0" marL="457200" rtl="0" algn="l">
              <a:spcBef>
                <a:spcPts val="0"/>
              </a:spcBef>
              <a:spcAft>
                <a:spcPts val="0"/>
              </a:spcAft>
              <a:buSzPts val="1800"/>
              <a:buChar char="-"/>
            </a:pPr>
            <a:r>
              <a:rPr lang="en"/>
              <a:t>Cómo</a:t>
            </a:r>
            <a:r>
              <a:rPr lang="en"/>
              <a:t> lidiar con los NULLS.</a:t>
            </a:r>
            <a:endParaRPr/>
          </a:p>
          <a:p>
            <a:pPr indent="0" lvl="0" marL="0" rtl="0" algn="l">
              <a:spcBef>
                <a:spcPts val="1600"/>
              </a:spcBef>
              <a:spcAft>
                <a:spcPts val="0"/>
              </a:spcAft>
              <a:buNone/>
            </a:pPr>
            <a:r>
              <a:rPr b="1" lang="en"/>
              <a:t>Referencias</a:t>
            </a:r>
            <a:r>
              <a:rPr lang="en"/>
              <a:t>:</a:t>
            </a:r>
            <a:endParaRPr/>
          </a:p>
          <a:p>
            <a:pPr indent="-342900" lvl="0" marL="457200" rtl="0" algn="l">
              <a:spcBef>
                <a:spcPts val="1600"/>
              </a:spcBef>
              <a:spcAft>
                <a:spcPts val="0"/>
              </a:spcAft>
              <a:buSzPts val="1800"/>
              <a:buChar char="-"/>
            </a:pPr>
            <a:r>
              <a:rPr lang="en" u="sng">
                <a:solidFill>
                  <a:schemeClr val="hlink"/>
                </a:solidFill>
                <a:hlinkClick r:id="rId3"/>
              </a:rPr>
              <a:t>Las filminas del libro.</a:t>
            </a:r>
            <a:endParaRPr/>
          </a:p>
          <a:p>
            <a:pPr indent="-342900" lvl="0" marL="457200" rtl="0" algn="l">
              <a:spcBef>
                <a:spcPts val="0"/>
              </a:spcBef>
              <a:spcAft>
                <a:spcPts val="0"/>
              </a:spcAft>
              <a:buSzPts val="1800"/>
              <a:buChar char="-"/>
            </a:pPr>
            <a:r>
              <a:rPr lang="en"/>
              <a:t>El </a:t>
            </a:r>
            <a:r>
              <a:rPr lang="en" u="sng">
                <a:solidFill>
                  <a:schemeClr val="hlink"/>
                </a:solidFill>
                <a:hlinkClick r:id="rId4"/>
              </a:rPr>
              <a:t>libro</a:t>
            </a:r>
            <a:r>
              <a:rPr lang="en"/>
              <a:t>.</a:t>
            </a:r>
            <a:endParaRPr/>
          </a:p>
        </p:txBody>
      </p:sp>
      <p:pic>
        <p:nvPicPr>
          <p:cNvPr id="196" name="Google Shape;196;p31"/>
          <p:cNvPicPr preferRelativeResize="0"/>
          <p:nvPr/>
        </p:nvPicPr>
        <p:blipFill>
          <a:blip r:embed="rId5">
            <a:alphaModFix/>
          </a:blip>
          <a:stretch>
            <a:fillRect/>
          </a:stretch>
        </p:blipFill>
        <p:spPr>
          <a:xfrm>
            <a:off x="4288250" y="2044525"/>
            <a:ext cx="3265600" cy="1810925"/>
          </a:xfrm>
          <a:prstGeom prst="rect">
            <a:avLst/>
          </a:prstGeom>
          <a:noFill/>
          <a:ln>
            <a:noFill/>
          </a:ln>
        </p:spPr>
      </p:pic>
      <p:sp>
        <p:nvSpPr>
          <p:cNvPr id="197" name="Google Shape;197;p3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Helvetica Neue"/>
              <a:buNone/>
            </a:pPr>
            <a:r>
              <a:rPr lang="en">
                <a:solidFill>
                  <a:srgbClr val="000000"/>
                </a:solidFill>
              </a:rPr>
              <a:t>SQL - UN POCO DE HISTORIA</a:t>
            </a:r>
            <a:endParaRPr>
              <a:solidFill>
                <a:srgbClr val="000000"/>
              </a:solidFill>
            </a:endParaRPr>
          </a:p>
        </p:txBody>
      </p:sp>
      <p:sp>
        <p:nvSpPr>
          <p:cNvPr id="67" name="Google Shape;67;p15"/>
          <p:cNvSpPr txBox="1"/>
          <p:nvPr>
            <p:ph idx="1" type="body"/>
          </p:nvPr>
        </p:nvSpPr>
        <p:spPr>
          <a:xfrm>
            <a:off x="311700" y="863550"/>
            <a:ext cx="8520600" cy="2493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1000"/>
              </a:spcBef>
              <a:spcAft>
                <a:spcPts val="0"/>
              </a:spcAft>
              <a:buClr>
                <a:srgbClr val="F1C232"/>
              </a:buClr>
              <a:buSzPts val="1800"/>
              <a:buChar char="-"/>
            </a:pPr>
            <a:r>
              <a:rPr lang="en">
                <a:solidFill>
                  <a:schemeClr val="dk1"/>
                </a:solidFill>
              </a:rPr>
              <a:t>Desarrollado en los 70s por </a:t>
            </a:r>
            <a:r>
              <a:rPr lang="en" u="sng">
                <a:solidFill>
                  <a:schemeClr val="hlink"/>
                </a:solidFill>
                <a:hlinkClick r:id="rId3"/>
              </a:rPr>
              <a:t>Donald D. Chamberlin</a:t>
            </a:r>
            <a:r>
              <a:rPr lang="en">
                <a:solidFill>
                  <a:schemeClr val="dk1"/>
                </a:solidFill>
              </a:rPr>
              <a:t> and </a:t>
            </a:r>
            <a:r>
              <a:rPr lang="en" u="sng">
                <a:solidFill>
                  <a:schemeClr val="hlink"/>
                </a:solidFill>
                <a:hlinkClick r:id="rId4"/>
              </a:rPr>
              <a:t>Raymond F. Boyce</a:t>
            </a:r>
            <a:r>
              <a:rPr lang="en">
                <a:solidFill>
                  <a:schemeClr val="dk1"/>
                </a:solidFill>
              </a:rPr>
              <a:t> en IBM. </a:t>
            </a:r>
            <a:endParaRPr>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Originalmente llamado </a:t>
            </a:r>
            <a:r>
              <a:rPr i="0" lang="en" u="none" cap="none" strike="noStrike">
                <a:solidFill>
                  <a:schemeClr val="dk1"/>
                </a:solidFill>
              </a:rPr>
              <a:t>Sequel</a:t>
            </a:r>
            <a:r>
              <a:rPr lang="en">
                <a:solidFill>
                  <a:schemeClr val="dk1"/>
                </a:solidFill>
              </a:rPr>
              <a:t>, luego renombrado como </a:t>
            </a:r>
            <a:r>
              <a:rPr b="1" i="0" lang="en" u="none" cap="none" strike="noStrike">
                <a:solidFill>
                  <a:schemeClr val="dk1"/>
                </a:solidFill>
              </a:rPr>
              <a:t>Structured Query Language (SQL)</a:t>
            </a:r>
            <a:endParaRPr b="1" i="0" u="none" cap="none" strike="noStrike">
              <a:solidFill>
                <a:schemeClr val="dk1"/>
              </a:solidFill>
            </a:endParaRPr>
          </a:p>
          <a:p>
            <a:pPr indent="-342900" lvl="0" marL="457200" marR="0" rtl="0" algn="l">
              <a:lnSpc>
                <a:spcPct val="100000"/>
              </a:lnSpc>
              <a:spcBef>
                <a:spcPts val="1000"/>
              </a:spcBef>
              <a:spcAft>
                <a:spcPts val="0"/>
              </a:spcAft>
              <a:buClr>
                <a:srgbClr val="F1C232"/>
              </a:buClr>
              <a:buSzPts val="1800"/>
              <a:buChar char="-"/>
            </a:pPr>
            <a:r>
              <a:rPr lang="en">
                <a:solidFill>
                  <a:schemeClr val="dk1"/>
                </a:solidFill>
              </a:rPr>
              <a:t>En 1979, </a:t>
            </a:r>
            <a:r>
              <a:rPr b="1" lang="en">
                <a:solidFill>
                  <a:schemeClr val="dk1"/>
                </a:solidFill>
              </a:rPr>
              <a:t>Relational Software Inc (Oracle)</a:t>
            </a:r>
            <a:r>
              <a:rPr lang="en">
                <a:solidFill>
                  <a:schemeClr val="dk1"/>
                </a:solidFill>
              </a:rPr>
              <a:t> desarrolla la primer RDBMS basada en SQL.</a:t>
            </a:r>
            <a:endParaRPr>
              <a:solidFill>
                <a:schemeClr val="dk1"/>
              </a:solidFill>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Es un </a:t>
            </a:r>
            <a:r>
              <a:rPr lang="en">
                <a:solidFill>
                  <a:schemeClr val="dk1"/>
                </a:solidFill>
              </a:rPr>
              <a:t>estándar</a:t>
            </a:r>
            <a:r>
              <a:rPr lang="en">
                <a:solidFill>
                  <a:schemeClr val="dk1"/>
                </a:solidFill>
              </a:rPr>
              <a:t> </a:t>
            </a:r>
            <a:r>
              <a:rPr i="0" lang="en" u="none" cap="none" strike="noStrike">
                <a:solidFill>
                  <a:schemeClr val="dk1"/>
                </a:solidFill>
              </a:rPr>
              <a:t>ANSI/ISO </a:t>
            </a:r>
            <a:r>
              <a:rPr lang="en">
                <a:solidFill>
                  <a:schemeClr val="dk1"/>
                </a:solidFill>
              </a:rPr>
              <a:t>desde 1986 (SQL-86). </a:t>
            </a:r>
            <a:endParaRPr>
              <a:solidFill>
                <a:schemeClr val="dk1"/>
              </a:solidFill>
            </a:endParaRPr>
          </a:p>
          <a:p>
            <a:pPr indent="-317500" lvl="1" marL="914400" marR="0" rtl="0" algn="l">
              <a:lnSpc>
                <a:spcPct val="100000"/>
              </a:lnSpc>
              <a:spcBef>
                <a:spcPts val="1000"/>
              </a:spcBef>
              <a:spcAft>
                <a:spcPts val="0"/>
              </a:spcAft>
              <a:buClr>
                <a:srgbClr val="F1C232"/>
              </a:buClr>
              <a:buSzPts val="1400"/>
              <a:buChar char="-"/>
            </a:pPr>
            <a:r>
              <a:rPr lang="en">
                <a:solidFill>
                  <a:schemeClr val="dk1"/>
                </a:solidFill>
              </a:rPr>
              <a:t>Nuevas versiones en 89, 92, 99, 2003, 2006, 2008, 2011 y 2016.</a:t>
            </a:r>
            <a:endParaRPr/>
          </a:p>
          <a:p>
            <a:pPr indent="-342900" lvl="0" marL="457200" marR="0" rtl="0" algn="l">
              <a:lnSpc>
                <a:spcPct val="100000"/>
              </a:lnSpc>
              <a:spcBef>
                <a:spcPts val="630"/>
              </a:spcBef>
              <a:spcAft>
                <a:spcPts val="0"/>
              </a:spcAft>
              <a:buClr>
                <a:srgbClr val="F1C232"/>
              </a:buClr>
              <a:buSzPts val="1800"/>
              <a:buChar char="-"/>
            </a:pPr>
            <a:r>
              <a:rPr lang="en">
                <a:solidFill>
                  <a:schemeClr val="dk1"/>
                </a:solidFill>
              </a:rPr>
              <a:t>Algunos vendors importantes:</a:t>
            </a:r>
            <a:endParaRPr>
              <a:solidFill>
                <a:schemeClr val="dk1"/>
              </a:solidFill>
            </a:endParaRPr>
          </a:p>
          <a:p>
            <a:pPr indent="0" lvl="0" marL="457200" marR="0" rtl="0" algn="l">
              <a:lnSpc>
                <a:spcPct val="100000"/>
              </a:lnSpc>
              <a:spcBef>
                <a:spcPts val="1000"/>
              </a:spcBef>
              <a:spcAft>
                <a:spcPts val="0"/>
              </a:spcAft>
              <a:buNone/>
            </a:pPr>
            <a:r>
              <a:t/>
            </a:r>
            <a:endParaRPr>
              <a:solidFill>
                <a:schemeClr val="dk1"/>
              </a:solidFill>
            </a:endParaRPr>
          </a:p>
          <a:p>
            <a:pPr indent="0" lvl="0" marL="342900" rtl="0" algn="l">
              <a:lnSpc>
                <a:spcPct val="100000"/>
              </a:lnSpc>
              <a:spcBef>
                <a:spcPts val="630"/>
              </a:spcBef>
              <a:spcAft>
                <a:spcPts val="0"/>
              </a:spcAft>
              <a:buNone/>
            </a:pPr>
            <a:r>
              <a:t/>
            </a:r>
            <a:endParaRPr>
              <a:solidFill>
                <a:schemeClr val="dk1"/>
              </a:solidFill>
            </a:endParaRPr>
          </a:p>
          <a:p>
            <a:pPr indent="0" lvl="0" marL="342900" marR="0" rtl="0" algn="l">
              <a:lnSpc>
                <a:spcPct val="100000"/>
              </a:lnSpc>
              <a:spcBef>
                <a:spcPts val="630"/>
              </a:spcBef>
              <a:spcAft>
                <a:spcPts val="0"/>
              </a:spcAft>
              <a:buNone/>
            </a:pPr>
            <a:r>
              <a:t/>
            </a:r>
            <a:endParaRPr sz="1800"/>
          </a:p>
        </p:txBody>
      </p:sp>
      <p:pic>
        <p:nvPicPr>
          <p:cNvPr id="68" name="Google Shape;68;p15"/>
          <p:cNvPicPr preferRelativeResize="0"/>
          <p:nvPr/>
        </p:nvPicPr>
        <p:blipFill>
          <a:blip r:embed="rId5">
            <a:alphaModFix/>
          </a:blip>
          <a:stretch>
            <a:fillRect/>
          </a:stretch>
        </p:blipFill>
        <p:spPr>
          <a:xfrm>
            <a:off x="3459525" y="2836050"/>
            <a:ext cx="3465125" cy="2307450"/>
          </a:xfrm>
          <a:prstGeom prst="rect">
            <a:avLst/>
          </a:prstGeom>
          <a:noFill/>
          <a:ln>
            <a:noFill/>
          </a:ln>
        </p:spPr>
      </p:pic>
      <p:sp>
        <p:nvSpPr>
          <p:cNvPr id="69" name="Google Shape;69;p15"/>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8" st="8"/>
                                            </p:txEl>
                                          </p:spTgt>
                                        </p:tgtEl>
                                        <p:attrNameLst>
                                          <p:attrName>style.visibility</p:attrName>
                                        </p:attrNameLst>
                                      </p:cBhvr>
                                      <p:to>
                                        <p:strVal val="visible"/>
                                      </p:to>
                                    </p:set>
                                    <p:animEffect filter="fade" transition="in">
                                      <p:cBhvr>
                                        <p:cTn dur="1000"/>
                                        <p:tgtEl>
                                          <p:spTgt spid="6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 EL LENGUAJE</a:t>
            </a:r>
            <a:endParaRPr/>
          </a:p>
        </p:txBody>
      </p:sp>
      <p:sp>
        <p:nvSpPr>
          <p:cNvPr id="75" name="Google Shape;75;p16"/>
          <p:cNvSpPr txBox="1"/>
          <p:nvPr>
            <p:ph idx="1" type="body"/>
          </p:nvPr>
        </p:nvSpPr>
        <p:spPr>
          <a:xfrm>
            <a:off x="311700" y="1558174"/>
            <a:ext cx="3999900" cy="27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b="1" lang="en"/>
              <a:t>DDL</a:t>
            </a:r>
            <a:r>
              <a:rPr lang="en"/>
              <a:t> </a:t>
            </a:r>
            <a:r>
              <a:rPr lang="en"/>
              <a:t>p</a:t>
            </a:r>
            <a:r>
              <a:rPr lang="en"/>
              <a:t>ermite especificar y administrar la base de datos:</a:t>
            </a:r>
            <a:endParaRPr/>
          </a:p>
          <a:p>
            <a:pPr indent="-317500" lvl="0" marL="457200" rtl="0" algn="l">
              <a:spcBef>
                <a:spcPts val="1600"/>
              </a:spcBef>
              <a:spcAft>
                <a:spcPts val="0"/>
              </a:spcAft>
              <a:buClr>
                <a:schemeClr val="dk1"/>
              </a:buClr>
              <a:buSzPts val="1400"/>
              <a:buChar char="-"/>
            </a:pPr>
            <a:r>
              <a:rPr lang="en" sz="1400">
                <a:solidFill>
                  <a:schemeClr val="dk1"/>
                </a:solidFill>
              </a:rPr>
              <a:t>Definir el esquema de una tabla.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tipos de datos de cada columna.</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restricciones de Integridad.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índices, triggers, procedimientos almacenados.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Gestionar la seguridad (crear usuarios, dar accesos a tablas, etc).</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Definir configuraciones (tipo de almacenamiento, optimizaciones, etc).</a:t>
            </a:r>
            <a:endParaRPr b="1">
              <a:solidFill>
                <a:srgbClr val="6AA84F"/>
              </a:solidFill>
            </a:endParaRPr>
          </a:p>
          <a:p>
            <a:pPr indent="0" lvl="0" marL="0" rtl="0" algn="l">
              <a:spcBef>
                <a:spcPts val="1600"/>
              </a:spcBef>
              <a:spcAft>
                <a:spcPts val="1600"/>
              </a:spcAft>
              <a:buNone/>
            </a:pPr>
            <a:r>
              <a:t/>
            </a:r>
            <a:endParaRPr b="1">
              <a:solidFill>
                <a:srgbClr val="6AA84F"/>
              </a:solidFill>
            </a:endParaRPr>
          </a:p>
        </p:txBody>
      </p:sp>
      <p:sp>
        <p:nvSpPr>
          <p:cNvPr id="76" name="Google Shape;76;p16"/>
          <p:cNvSpPr txBox="1"/>
          <p:nvPr>
            <p:ph idx="2" type="body"/>
          </p:nvPr>
        </p:nvSpPr>
        <p:spPr>
          <a:xfrm>
            <a:off x="4832400" y="1558174"/>
            <a:ext cx="3999900" cy="24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b="1" lang="en"/>
              <a:t>DML</a:t>
            </a:r>
            <a:r>
              <a:rPr lang="en"/>
              <a:t> p</a:t>
            </a:r>
            <a:r>
              <a:rPr lang="en"/>
              <a:t>ermite consultar y manipular el contenido de la base de datos:</a:t>
            </a:r>
            <a:endParaRPr b="1">
              <a:solidFill>
                <a:srgbClr val="6AA84F"/>
              </a:solidFill>
            </a:endParaRPr>
          </a:p>
          <a:p>
            <a:pPr indent="-342900" lvl="0" marL="457200" rtl="0" algn="l">
              <a:spcBef>
                <a:spcPts val="1600"/>
              </a:spcBef>
              <a:spcAft>
                <a:spcPts val="0"/>
              </a:spcAft>
              <a:buClr>
                <a:schemeClr val="dk1"/>
              </a:buClr>
              <a:buSzPts val="1800"/>
              <a:buChar char="-"/>
            </a:pPr>
            <a:r>
              <a:rPr lang="en" sz="1400">
                <a:solidFill>
                  <a:schemeClr val="dk1"/>
                </a:solidFill>
              </a:rPr>
              <a:t>Insertar filas en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Actualizar filas en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Borrar filas de una tabla.</a:t>
            </a:r>
            <a:endParaRPr sz="1400">
              <a:solidFill>
                <a:schemeClr val="dk1"/>
              </a:solidFill>
            </a:endParaRPr>
          </a:p>
          <a:p>
            <a:pPr indent="-342900" lvl="0" marL="457200" rtl="0" algn="l">
              <a:spcBef>
                <a:spcPts val="0"/>
              </a:spcBef>
              <a:spcAft>
                <a:spcPts val="0"/>
              </a:spcAft>
              <a:buClr>
                <a:schemeClr val="dk1"/>
              </a:buClr>
              <a:buSzPts val="1800"/>
              <a:buChar char="-"/>
            </a:pPr>
            <a:r>
              <a:rPr lang="en" sz="1400">
                <a:solidFill>
                  <a:schemeClr val="dk1"/>
                </a:solidFill>
              </a:rPr>
              <a:t>Consultar filas en una o más tablas.</a:t>
            </a:r>
            <a:endParaRPr sz="1400">
              <a:solidFill>
                <a:schemeClr val="dk1"/>
              </a:solidFill>
            </a:endParaRPr>
          </a:p>
          <a:p>
            <a:pPr indent="0" lvl="0" marL="0" rtl="0" algn="l">
              <a:spcBef>
                <a:spcPts val="1600"/>
              </a:spcBef>
              <a:spcAft>
                <a:spcPts val="0"/>
              </a:spcAft>
              <a:buClr>
                <a:schemeClr val="dk1"/>
              </a:buClr>
              <a:buSzPts val="1100"/>
              <a:buFont typeface="Arial"/>
              <a:buNone/>
            </a:pPr>
            <a:r>
              <a:rPr b="1" lang="en">
                <a:solidFill>
                  <a:srgbClr val="6AA84F"/>
                </a:solidFill>
              </a:rPr>
              <a:t> </a:t>
            </a:r>
            <a:endParaRPr b="1">
              <a:solidFill>
                <a:srgbClr val="6AA84F"/>
              </a:solidFill>
            </a:endParaRPr>
          </a:p>
          <a:p>
            <a:pPr indent="0" lvl="0" marL="0" rtl="0" algn="l">
              <a:spcBef>
                <a:spcPts val="1600"/>
              </a:spcBef>
              <a:spcAft>
                <a:spcPts val="1600"/>
              </a:spcAft>
              <a:buNone/>
            </a:pPr>
            <a:r>
              <a:t/>
            </a:r>
            <a:endParaRPr/>
          </a:p>
        </p:txBody>
      </p:sp>
      <p:sp>
        <p:nvSpPr>
          <p:cNvPr id="77" name="Google Shape;77;p16"/>
          <p:cNvSpPr txBox="1"/>
          <p:nvPr>
            <p:ph idx="1" type="body"/>
          </p:nvPr>
        </p:nvSpPr>
        <p:spPr>
          <a:xfrm>
            <a:off x="311700" y="774225"/>
            <a:ext cx="8520600" cy="513900"/>
          </a:xfrm>
          <a:prstGeom prst="rect">
            <a:avLst/>
          </a:prstGeom>
        </p:spPr>
        <p:txBody>
          <a:bodyPr anchorCtr="0" anchor="t" bIns="91425" lIns="91425" spcFirstLastPara="1" rIns="91425" wrap="square" tIns="91425">
            <a:noAutofit/>
          </a:bodyPr>
          <a:lstStyle/>
          <a:p>
            <a:pPr indent="0" lvl="0" marL="0" rtl="0" algn="l">
              <a:lnSpc>
                <a:spcPct val="100000"/>
              </a:lnSpc>
              <a:spcBef>
                <a:spcPts val="630"/>
              </a:spcBef>
              <a:spcAft>
                <a:spcPts val="1000"/>
              </a:spcAft>
              <a:buNone/>
            </a:pPr>
            <a:r>
              <a:rPr b="1" lang="en" sz="1600">
                <a:solidFill>
                  <a:srgbClr val="6AA84F"/>
                </a:solidFill>
              </a:rPr>
              <a:t>SQL está compuesto por un DDL (Data Definition Language) y un DML (Data Manipulation Language)</a:t>
            </a:r>
            <a:r>
              <a:rPr b="1" lang="en">
                <a:solidFill>
                  <a:srgbClr val="6AA84F"/>
                </a:solidFill>
              </a:rPr>
              <a:t>.</a:t>
            </a:r>
            <a:endParaRPr b="1">
              <a:solidFill>
                <a:srgbClr val="6AA84F"/>
              </a:solidFill>
            </a:endParaRPr>
          </a:p>
        </p:txBody>
      </p:sp>
      <p:sp>
        <p:nvSpPr>
          <p:cNvPr id="78" name="Google Shape;78;p16"/>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Definition Language (DDL)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 - CREATE TABLE</a:t>
            </a:r>
            <a:endParaRPr/>
          </a:p>
        </p:txBody>
      </p:sp>
      <p:sp>
        <p:nvSpPr>
          <p:cNvPr id="89" name="Google Shape;89;p18"/>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Donde:</a:t>
            </a:r>
            <a:endParaRPr b="1"/>
          </a:p>
          <a:p>
            <a:pPr indent="-342900" lvl="0" marL="457200" rtl="0" algn="l">
              <a:spcBef>
                <a:spcPts val="1600"/>
              </a:spcBef>
              <a:spcAft>
                <a:spcPts val="0"/>
              </a:spcAft>
              <a:buSzPts val="1800"/>
              <a:buChar char="-"/>
            </a:pPr>
            <a:r>
              <a:rPr b="1" lang="en"/>
              <a:t>table</a:t>
            </a:r>
            <a:r>
              <a:rPr b="1" lang="en"/>
              <a:t>_name</a:t>
            </a:r>
            <a:r>
              <a:rPr lang="en"/>
              <a:t> es el nombre la tabla</a:t>
            </a:r>
            <a:endParaRPr/>
          </a:p>
          <a:p>
            <a:pPr indent="-342900" lvl="0" marL="457200" rtl="0" algn="l">
              <a:spcBef>
                <a:spcPts val="0"/>
              </a:spcBef>
              <a:spcAft>
                <a:spcPts val="0"/>
              </a:spcAft>
              <a:buSzPts val="1800"/>
              <a:buChar char="-"/>
            </a:pPr>
            <a:r>
              <a:rPr b="1" lang="en"/>
              <a:t>col</a:t>
            </a:r>
            <a:r>
              <a:rPr b="1" baseline="-25000" lang="en"/>
              <a:t>i</a:t>
            </a:r>
            <a:r>
              <a:rPr b="1" lang="en"/>
              <a:t> </a:t>
            </a:r>
            <a:r>
              <a:rPr lang="en"/>
              <a:t>es el nombre de una columna.</a:t>
            </a:r>
            <a:endParaRPr/>
          </a:p>
          <a:p>
            <a:pPr indent="-342900" lvl="0" marL="457200" rtl="0" algn="l">
              <a:spcBef>
                <a:spcPts val="0"/>
              </a:spcBef>
              <a:spcAft>
                <a:spcPts val="0"/>
              </a:spcAft>
              <a:buSzPts val="1800"/>
              <a:buChar char="-"/>
            </a:pPr>
            <a:r>
              <a:rPr b="1" lang="en"/>
              <a:t>type</a:t>
            </a:r>
            <a:r>
              <a:rPr b="1" baseline="-25000" lang="en"/>
              <a:t>i</a:t>
            </a:r>
            <a:r>
              <a:rPr b="1" lang="en"/>
              <a:t> </a:t>
            </a:r>
            <a:r>
              <a:rPr lang="en"/>
              <a:t>es el tipo de dato de una columna.</a:t>
            </a:r>
            <a:endParaRPr/>
          </a:p>
          <a:p>
            <a:pPr indent="-342900" lvl="0" marL="457200" rtl="0" algn="l">
              <a:spcBef>
                <a:spcPts val="0"/>
              </a:spcBef>
              <a:spcAft>
                <a:spcPts val="0"/>
              </a:spcAft>
              <a:buSzPts val="1800"/>
              <a:buChar char="-"/>
            </a:pPr>
            <a:r>
              <a:rPr b="1" lang="en"/>
              <a:t>i</a:t>
            </a:r>
            <a:r>
              <a:rPr b="1" lang="en"/>
              <a:t>ntegrity-constraint</a:t>
            </a:r>
            <a:r>
              <a:rPr b="1" baseline="-25000" lang="en"/>
              <a:t>i</a:t>
            </a:r>
            <a:r>
              <a:rPr lang="en"/>
              <a:t> es una </a:t>
            </a:r>
            <a:r>
              <a:rPr lang="en"/>
              <a:t>restricción</a:t>
            </a:r>
            <a:r>
              <a:rPr lang="en"/>
              <a:t> de integridad.</a:t>
            </a:r>
            <a:endParaRPr/>
          </a:p>
          <a:p>
            <a:pPr indent="-342900" lvl="0" marL="457200" rtl="0" algn="l">
              <a:spcBef>
                <a:spcPts val="0"/>
              </a:spcBef>
              <a:spcAft>
                <a:spcPts val="0"/>
              </a:spcAft>
              <a:buSzPts val="1800"/>
              <a:buChar char="-"/>
            </a:pPr>
            <a:r>
              <a:rPr lang="en"/>
              <a:t>Esta es la sintaxis </a:t>
            </a:r>
            <a:r>
              <a:rPr lang="en"/>
              <a:t>estándar</a:t>
            </a:r>
            <a:r>
              <a:rPr lang="en"/>
              <a:t> y cada DBMS la extiende.</a:t>
            </a:r>
            <a:endParaRPr/>
          </a:p>
          <a:p>
            <a:pPr indent="-304800" lvl="1" marL="914400" rtl="0" algn="l">
              <a:spcBef>
                <a:spcPts val="0"/>
              </a:spcBef>
              <a:spcAft>
                <a:spcPts val="0"/>
              </a:spcAft>
              <a:buSzPts val="1200"/>
              <a:buChar char="-"/>
            </a:pPr>
            <a:r>
              <a:rPr lang="en" u="sng">
                <a:solidFill>
                  <a:schemeClr val="hlink"/>
                </a:solidFill>
                <a:hlinkClick r:id="rId3"/>
              </a:rPr>
              <a:t>Sintaxis MySQL</a:t>
            </a:r>
            <a:endParaRPr/>
          </a:p>
          <a:p>
            <a:pPr indent="-304800" lvl="1" marL="914400" rtl="0" algn="l">
              <a:spcBef>
                <a:spcPts val="0"/>
              </a:spcBef>
              <a:spcAft>
                <a:spcPts val="0"/>
              </a:spcAft>
              <a:buSzPts val="1200"/>
              <a:buChar char="-"/>
            </a:pPr>
            <a:r>
              <a:rPr lang="en" u="sng">
                <a:solidFill>
                  <a:schemeClr val="hlink"/>
                </a:solidFill>
                <a:hlinkClick r:id="rId4"/>
              </a:rPr>
              <a:t>Sintaxis PostgresSQL</a:t>
            </a:r>
            <a:endParaRPr/>
          </a:p>
        </p:txBody>
      </p:sp>
      <p:graphicFrame>
        <p:nvGraphicFramePr>
          <p:cNvPr id="90" name="Google Shape;90;p18"/>
          <p:cNvGraphicFramePr/>
          <p:nvPr/>
        </p:nvGraphicFramePr>
        <p:xfrm>
          <a:off x="456925" y="994338"/>
          <a:ext cx="3000000" cy="3000000"/>
        </p:xfrm>
        <a:graphic>
          <a:graphicData uri="http://schemas.openxmlformats.org/drawingml/2006/table">
            <a:tbl>
              <a:tblPr>
                <a:noFill/>
                <a:tableStyleId>{6B5A1D5B-143E-4AF7-B9BF-81F552FECEEB}</a:tableStyleId>
              </a:tblPr>
              <a:tblGrid>
                <a:gridCol w="4200450"/>
              </a:tblGrid>
              <a:tr h="2901525">
                <a:tc>
                  <a:txBody>
                    <a:bodyPr/>
                    <a:lstStyle/>
                    <a:p>
                      <a:pPr indent="0" lvl="0" marL="0" rtl="0" algn="l">
                        <a:lnSpc>
                          <a:spcPct val="115000"/>
                        </a:lnSpc>
                        <a:spcBef>
                          <a:spcPts val="0"/>
                        </a:spcBef>
                        <a:spcAft>
                          <a:spcPts val="0"/>
                        </a:spcAft>
                        <a:buNone/>
                      </a:pPr>
                      <a:r>
                        <a:rPr b="1" lang="en" sz="1800">
                          <a:solidFill>
                            <a:srgbClr val="FCC28C"/>
                          </a:solidFill>
                          <a:highlight>
                            <a:srgbClr val="333333"/>
                          </a:highlight>
                          <a:latin typeface="Consolas"/>
                          <a:ea typeface="Consolas"/>
                          <a:cs typeface="Consolas"/>
                          <a:sym typeface="Consolas"/>
                        </a:rPr>
                        <a:t>CREATE</a:t>
                      </a:r>
                      <a:r>
                        <a:rPr b="1" lang="en" sz="1800">
                          <a:solidFill>
                            <a:srgbClr val="FFFFFF"/>
                          </a:solidFill>
                          <a:highlight>
                            <a:srgbClr val="333333"/>
                          </a:highlight>
                          <a:latin typeface="Consolas"/>
                          <a:ea typeface="Consolas"/>
                          <a:cs typeface="Consolas"/>
                          <a:sym typeface="Consolas"/>
                        </a:rPr>
                        <a:t> </a:t>
                      </a:r>
                      <a:r>
                        <a:rPr b="1" lang="en" sz="1800">
                          <a:solidFill>
                            <a:srgbClr val="FCC28C"/>
                          </a:solidFill>
                          <a:highlight>
                            <a:srgbClr val="333333"/>
                          </a:highlight>
                          <a:latin typeface="Consolas"/>
                          <a:ea typeface="Consolas"/>
                          <a:cs typeface="Consolas"/>
                          <a:sym typeface="Consolas"/>
                        </a:rPr>
                        <a:t>TABLE</a:t>
                      </a:r>
                      <a:r>
                        <a:rPr b="1" lang="en" sz="1800">
                          <a:solidFill>
                            <a:srgbClr val="FFFFFF"/>
                          </a:solidFill>
                          <a:highlight>
                            <a:srgbClr val="333333"/>
                          </a:highlight>
                          <a:latin typeface="Consolas"/>
                          <a:ea typeface="Consolas"/>
                          <a:cs typeface="Consolas"/>
                          <a:sym typeface="Consolas"/>
                        </a:rPr>
                        <a:t> table_name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 type</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2</a:t>
                      </a:r>
                      <a:r>
                        <a:rPr b="1" lang="en" sz="1800">
                          <a:solidFill>
                            <a:srgbClr val="FFFFFF"/>
                          </a:solidFill>
                          <a:highlight>
                            <a:srgbClr val="333333"/>
                          </a:highlight>
                          <a:latin typeface="Consolas"/>
                          <a:ea typeface="Consolas"/>
                          <a:cs typeface="Consolas"/>
                          <a:sym typeface="Consolas"/>
                        </a:rPr>
                        <a:t> type</a:t>
                      </a:r>
                      <a:r>
                        <a:rPr b="1" baseline="-25000" lang="en" sz="1800">
                          <a:solidFill>
                            <a:srgbClr val="FFFFFF"/>
                          </a:solidFill>
                          <a:highlight>
                            <a:srgbClr val="333333"/>
                          </a:highlight>
                          <a:latin typeface="Consolas"/>
                          <a:ea typeface="Consolas"/>
                          <a:cs typeface="Consolas"/>
                          <a:sym typeface="Consolas"/>
                        </a:rPr>
                        <a:t>2</a:t>
                      </a: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col</a:t>
                      </a:r>
                      <a:r>
                        <a:rPr b="1" baseline="-25000" lang="en" sz="1800">
                          <a:solidFill>
                            <a:srgbClr val="FFFFFF"/>
                          </a:solidFill>
                          <a:highlight>
                            <a:srgbClr val="333333"/>
                          </a:highlight>
                          <a:latin typeface="Consolas"/>
                          <a:ea typeface="Consolas"/>
                          <a:cs typeface="Consolas"/>
                          <a:sym typeface="Consolas"/>
                        </a:rPr>
                        <a:t>n</a:t>
                      </a:r>
                      <a:r>
                        <a:rPr b="1" lang="en" sz="1800">
                          <a:solidFill>
                            <a:srgbClr val="FFFFFF"/>
                          </a:solidFill>
                          <a:highlight>
                            <a:srgbClr val="333333"/>
                          </a:highlight>
                          <a:latin typeface="Consolas"/>
                          <a:ea typeface="Consolas"/>
                          <a:cs typeface="Consolas"/>
                          <a:sym typeface="Consolas"/>
                        </a:rPr>
                        <a:t> D</a:t>
                      </a:r>
                      <a:r>
                        <a:rPr b="1" baseline="-25000" lang="en" sz="1800">
                          <a:solidFill>
                            <a:srgbClr val="FFFFFF"/>
                          </a:solidFill>
                          <a:highlight>
                            <a:srgbClr val="333333"/>
                          </a:highlight>
                          <a:latin typeface="Consolas"/>
                          <a:ea typeface="Consolas"/>
                          <a:cs typeface="Consolas"/>
                          <a:sym typeface="Consolas"/>
                        </a:rPr>
                        <a:t>n</a:t>
                      </a:r>
                      <a:r>
                        <a:rPr b="1" lang="en" sz="1800">
                          <a:solidFill>
                            <a:srgbClr val="FFFFFF"/>
                          </a:solidFill>
                          <a:highlight>
                            <a:srgbClr val="333333"/>
                          </a:highlight>
                          <a:latin typeface="Consolas"/>
                          <a:ea typeface="Consolas"/>
                          <a:cs typeface="Consolas"/>
                          <a:sym typeface="Consolas"/>
                        </a:rPr>
                        <a:t>,</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integrity-constraint</a:t>
                      </a:r>
                      <a:r>
                        <a:rPr b="1" baseline="-25000" lang="en" sz="1800">
                          <a:solidFill>
                            <a:srgbClr val="FFFFFF"/>
                          </a:solidFill>
                          <a:highlight>
                            <a:srgbClr val="333333"/>
                          </a:highlight>
                          <a:latin typeface="Consolas"/>
                          <a:ea typeface="Consolas"/>
                          <a:cs typeface="Consolas"/>
                          <a:sym typeface="Consolas"/>
                        </a:rPr>
                        <a:t>1</a:t>
                      </a:r>
                      <a:r>
                        <a:rPr b="1" lang="en" sz="1800">
                          <a:solidFill>
                            <a:srgbClr val="FFFFFF"/>
                          </a:solidFill>
                          <a:highlight>
                            <a:srgbClr val="333333"/>
                          </a:highlight>
                          <a:latin typeface="Consolas"/>
                          <a:ea typeface="Consolas"/>
                          <a:cs typeface="Consolas"/>
                          <a:sym typeface="Consolas"/>
                        </a:rPr>
                        <a:t>,</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a:t>
                      </a:r>
                      <a:br>
                        <a:rPr b="1" lang="en" sz="1800">
                          <a:solidFill>
                            <a:srgbClr val="FFFFFF"/>
                          </a:solidFill>
                          <a:highlight>
                            <a:srgbClr val="333333"/>
                          </a:highlight>
                          <a:latin typeface="Consolas"/>
                          <a:ea typeface="Consolas"/>
                          <a:cs typeface="Consolas"/>
                          <a:sym typeface="Consolas"/>
                        </a:rPr>
                      </a:br>
                      <a:r>
                        <a:rPr b="1" lang="en" sz="1800">
                          <a:solidFill>
                            <a:srgbClr val="FFFFFF"/>
                          </a:solidFill>
                          <a:highlight>
                            <a:srgbClr val="333333"/>
                          </a:highlight>
                          <a:latin typeface="Consolas"/>
                          <a:ea typeface="Consolas"/>
                          <a:cs typeface="Consolas"/>
                          <a:sym typeface="Consolas"/>
                        </a:rPr>
                        <a:t>     integrity-constraint</a:t>
                      </a:r>
                      <a:r>
                        <a:rPr b="1" baseline="-25000" lang="en" sz="1800">
                          <a:solidFill>
                            <a:srgbClr val="FFFFFF"/>
                          </a:solidFill>
                          <a:highlight>
                            <a:srgbClr val="333333"/>
                          </a:highlight>
                          <a:latin typeface="Consolas"/>
                          <a:ea typeface="Consolas"/>
                          <a:cs typeface="Consolas"/>
                          <a:sym typeface="Consolas"/>
                        </a:rPr>
                        <a:t>k</a:t>
                      </a:r>
                      <a:r>
                        <a:rPr b="1" lang="en" sz="1800">
                          <a:solidFill>
                            <a:srgbClr val="FFFFFF"/>
                          </a:solidFill>
                          <a:highlight>
                            <a:srgbClr val="333333"/>
                          </a:highlight>
                          <a:latin typeface="Consolas"/>
                          <a:ea typeface="Consolas"/>
                          <a:cs typeface="Consolas"/>
                          <a:sym typeface="Consolas"/>
                        </a:rPr>
                        <a:t>);</a:t>
                      </a:r>
                      <a:endParaRPr b="1" sz="1800">
                        <a:latin typeface="Helvetica Neue"/>
                        <a:ea typeface="Helvetica Neue"/>
                        <a:cs typeface="Helvetica Neue"/>
                        <a:sym typeface="Helvetica Neue"/>
                      </a:endParaRPr>
                    </a:p>
                  </a:txBody>
                  <a:tcPr marT="63500" marB="63500" marR="63500" marL="63500">
                    <a:solidFill>
                      <a:srgbClr val="333333"/>
                    </a:solidFill>
                  </a:tcPr>
                </a:tc>
              </a:tr>
            </a:tbl>
          </a:graphicData>
        </a:graphic>
      </p:graphicFrame>
      <p:sp>
        <p:nvSpPr>
          <p:cNvPr id="91" name="Google Shape;91;p18"/>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 CREATE TABLE - TIPOS DE DATOS</a:t>
            </a:r>
            <a:endParaRPr/>
          </a:p>
        </p:txBody>
      </p:sp>
      <p:sp>
        <p:nvSpPr>
          <p:cNvPr id="97" name="Google Shape;97;p19"/>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
        <p:nvSpPr>
          <p:cNvPr id="98" name="Google Shape;98;p19"/>
          <p:cNvSpPr txBox="1"/>
          <p:nvPr>
            <p:ph idx="1" type="body"/>
          </p:nvPr>
        </p:nvSpPr>
        <p:spPr>
          <a:xfrm>
            <a:off x="311700" y="8635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Algunos tipos de datos </a:t>
            </a:r>
            <a:r>
              <a:rPr lang="en">
                <a:solidFill>
                  <a:schemeClr val="dk1"/>
                </a:solidFill>
              </a:rPr>
              <a:t>estándar</a:t>
            </a:r>
            <a:r>
              <a:rPr lang="en">
                <a:solidFill>
                  <a:schemeClr val="dk1"/>
                </a:solidFill>
              </a:rPr>
              <a: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char(n):</a:t>
            </a:r>
            <a:r>
              <a:rPr lang="en">
                <a:solidFill>
                  <a:schemeClr val="dk1"/>
                </a:solidFill>
              </a:rPr>
              <a:t>  String de tamaño fijo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varchar(n): </a:t>
            </a:r>
            <a:r>
              <a:rPr lang="en">
                <a:solidFill>
                  <a:schemeClr val="dk1"/>
                </a:solidFill>
              </a:rPr>
              <a:t>String de tamaño variable, con largo maximo n.</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int:</a:t>
            </a:r>
            <a:r>
              <a:rPr lang="en">
                <a:solidFill>
                  <a:schemeClr val="dk1"/>
                </a:solidFill>
              </a:rPr>
              <a:t>  nros. entero (machine-dependent).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numeric(p,d)</a:t>
            </a:r>
            <a:r>
              <a:rPr lang="en">
                <a:solidFill>
                  <a:schemeClr val="dk1"/>
                </a:solidFill>
              </a:rPr>
              <a:t>:  Nro de punto fijo, con </a:t>
            </a:r>
            <a:r>
              <a:rPr lang="en">
                <a:solidFill>
                  <a:schemeClr val="dk1"/>
                </a:solidFill>
              </a:rPr>
              <a:t>precisión</a:t>
            </a:r>
            <a:r>
              <a:rPr lang="en">
                <a:solidFill>
                  <a:schemeClr val="dk1"/>
                </a:solidFill>
              </a:rPr>
              <a:t> de p digitos y d decimales.</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double precision: </a:t>
            </a:r>
            <a:r>
              <a:rPr lang="en">
                <a:solidFill>
                  <a:schemeClr val="dk1"/>
                </a:solidFill>
              </a:rPr>
              <a:t>Nro. de punto flotante de doble precisión</a:t>
            </a:r>
            <a:r>
              <a:rPr lang="en">
                <a:solidFill>
                  <a:schemeClr val="dk1"/>
                </a:solidFill>
              </a:rPr>
              <a:t>.</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json:</a:t>
            </a:r>
            <a:r>
              <a:rPr lang="en">
                <a:solidFill>
                  <a:schemeClr val="dk1"/>
                </a:solidFill>
              </a:rPr>
              <a:t> Objetos JSON </a:t>
            </a:r>
            <a:endParaRPr>
              <a:solidFill>
                <a:schemeClr val="dk1"/>
              </a:solidFill>
            </a:endParaRPr>
          </a:p>
          <a:p>
            <a:pPr indent="-317500" lvl="0" marL="457200" rtl="0" algn="l">
              <a:lnSpc>
                <a:spcPct val="100000"/>
              </a:lnSpc>
              <a:spcBef>
                <a:spcPts val="200"/>
              </a:spcBef>
              <a:spcAft>
                <a:spcPts val="0"/>
              </a:spcAft>
              <a:buClr>
                <a:srgbClr val="F1C232"/>
              </a:buClr>
              <a:buSzPts val="1400"/>
              <a:buChar char="-"/>
            </a:pPr>
            <a:r>
              <a:rPr b="1" lang="en">
                <a:solidFill>
                  <a:schemeClr val="dk1"/>
                </a:solidFill>
              </a:rPr>
              <a:t>date: </a:t>
            </a:r>
            <a:r>
              <a:rPr lang="en">
                <a:solidFill>
                  <a:schemeClr val="dk1"/>
                </a:solidFill>
              </a:rPr>
              <a:t>fechas sin componente de tiempo.</a:t>
            </a:r>
            <a:endParaRPr>
              <a:solidFill>
                <a:schemeClr val="dk1"/>
              </a:solidFill>
            </a:endParaRPr>
          </a:p>
          <a:p>
            <a:pPr indent="-317500" lvl="0" marL="457200" rtl="0" algn="l">
              <a:lnSpc>
                <a:spcPct val="100000"/>
              </a:lnSpc>
              <a:spcBef>
                <a:spcPts val="200"/>
              </a:spcBef>
              <a:spcAft>
                <a:spcPts val="0"/>
              </a:spcAft>
              <a:buClr>
                <a:schemeClr val="dk1"/>
              </a:buClr>
              <a:buSzPts val="1400"/>
              <a:buChar char="-"/>
            </a:pPr>
            <a:r>
              <a:rPr b="1" lang="en">
                <a:solidFill>
                  <a:schemeClr val="dk1"/>
                </a:solidFill>
              </a:rPr>
              <a:t>datetime:</a:t>
            </a:r>
            <a:r>
              <a:rPr lang="en">
                <a:solidFill>
                  <a:schemeClr val="dk1"/>
                </a:solidFill>
              </a:rPr>
              <a:t> fechas con componente de tiempo.</a:t>
            </a:r>
            <a:endParaRPr>
              <a:solidFill>
                <a:schemeClr val="dk1"/>
              </a:solidFill>
            </a:endParaRPr>
          </a:p>
          <a:p>
            <a:pPr indent="0" lvl="0" marL="0" rtl="0" algn="l">
              <a:spcBef>
                <a:spcPts val="0"/>
              </a:spcBef>
              <a:spcAft>
                <a:spcPts val="1600"/>
              </a:spcAft>
              <a:buNone/>
            </a:pPr>
            <a:r>
              <a:t/>
            </a:r>
            <a:endParaRPr/>
          </a:p>
        </p:txBody>
      </p:sp>
      <p:sp>
        <p:nvSpPr>
          <p:cNvPr id="99" name="Google Shape;99;p19"/>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Recordar:</a:t>
            </a:r>
            <a:endParaRPr/>
          </a:p>
          <a:p>
            <a:pPr indent="-342900" lvl="0" marL="457200" rtl="0" algn="l">
              <a:spcBef>
                <a:spcPts val="1600"/>
              </a:spcBef>
              <a:spcAft>
                <a:spcPts val="0"/>
              </a:spcAft>
              <a:buSzPts val="1800"/>
              <a:buChar char="-"/>
            </a:pPr>
            <a:r>
              <a:rPr lang="en"/>
              <a:t>La </a:t>
            </a:r>
            <a:r>
              <a:rPr lang="en"/>
              <a:t>implementación</a:t>
            </a:r>
            <a:r>
              <a:rPr lang="en"/>
              <a:t> puede variar </a:t>
            </a:r>
            <a:r>
              <a:rPr lang="en"/>
              <a:t>según</a:t>
            </a:r>
            <a:r>
              <a:rPr lang="en"/>
              <a:t> el DBMS.</a:t>
            </a:r>
            <a:endParaRPr/>
          </a:p>
          <a:p>
            <a:pPr indent="-304800" lvl="1" marL="914400" rtl="0" algn="l">
              <a:spcBef>
                <a:spcPts val="0"/>
              </a:spcBef>
              <a:spcAft>
                <a:spcPts val="0"/>
              </a:spcAft>
              <a:buSzPts val="1200"/>
              <a:buChar char="-"/>
            </a:pPr>
            <a:r>
              <a:rPr lang="en" u="sng">
                <a:solidFill>
                  <a:schemeClr val="hlink"/>
                </a:solidFill>
                <a:hlinkClick r:id="rId3"/>
              </a:rPr>
              <a:t>http://bit.ly/2woWbLU</a:t>
            </a:r>
            <a:endParaRPr/>
          </a:p>
          <a:p>
            <a:pPr indent="-304800" lvl="1" marL="914400" rtl="0" algn="l">
              <a:spcBef>
                <a:spcPts val="0"/>
              </a:spcBef>
              <a:spcAft>
                <a:spcPts val="0"/>
              </a:spcAft>
              <a:buSzPts val="1200"/>
              <a:buChar char="-"/>
            </a:pPr>
            <a:r>
              <a:t/>
            </a:r>
            <a:endParaRPr/>
          </a:p>
          <a:p>
            <a:pPr indent="-342900" lvl="0" marL="457200" rtl="0" algn="l">
              <a:spcBef>
                <a:spcPts val="0"/>
              </a:spcBef>
              <a:spcAft>
                <a:spcPts val="0"/>
              </a:spcAft>
              <a:buSzPts val="1800"/>
              <a:buChar char="-"/>
            </a:pPr>
            <a:r>
              <a:rPr lang="en"/>
              <a:t>Cada DBMS agrega sus propios tipos de datos.</a:t>
            </a:r>
            <a:endParaRPr/>
          </a:p>
          <a:p>
            <a:pPr indent="-304800" lvl="1" marL="914400" rtl="0" algn="l">
              <a:spcBef>
                <a:spcPts val="0"/>
              </a:spcBef>
              <a:spcAft>
                <a:spcPts val="0"/>
              </a:spcAft>
              <a:buSzPts val="1200"/>
              <a:buChar char="-"/>
            </a:pPr>
            <a:r>
              <a:rPr lang="en" u="sng">
                <a:solidFill>
                  <a:schemeClr val="hlink"/>
                </a:solidFill>
                <a:hlinkClick r:id="rId4"/>
              </a:rPr>
              <a:t>MySQL Data Types</a:t>
            </a:r>
            <a:endParaRPr/>
          </a:p>
          <a:p>
            <a:pPr indent="-304800" lvl="1" marL="914400" rtl="0" algn="l">
              <a:spcBef>
                <a:spcPts val="0"/>
              </a:spcBef>
              <a:spcAft>
                <a:spcPts val="0"/>
              </a:spcAft>
              <a:buSzPts val="1200"/>
              <a:buChar char="-"/>
            </a:pPr>
            <a:r>
              <a:rPr lang="en" u="sng">
                <a:solidFill>
                  <a:schemeClr val="hlink"/>
                </a:solidFill>
                <a:hlinkClick r:id="rId5"/>
              </a:rPr>
              <a:t>PostgresSQL Data Types</a:t>
            </a:r>
            <a:endParaRPr/>
          </a:p>
          <a:p>
            <a:pPr indent="-342900" lvl="0" marL="457200" rtl="0" algn="l">
              <a:spcBef>
                <a:spcPts val="0"/>
              </a:spcBef>
              <a:spcAft>
                <a:spcPts val="0"/>
              </a:spcAft>
              <a:buClr>
                <a:srgbClr val="CC0000"/>
              </a:buClr>
              <a:buSzPts val="1800"/>
              <a:buChar char="-"/>
            </a:pPr>
            <a:r>
              <a:rPr b="1" lang="en">
                <a:solidFill>
                  <a:srgbClr val="CC0000"/>
                </a:solidFill>
              </a:rPr>
              <a:t>Siempre leer la </a:t>
            </a:r>
            <a:r>
              <a:rPr b="1" lang="en">
                <a:solidFill>
                  <a:srgbClr val="CC0000"/>
                </a:solidFill>
              </a:rPr>
              <a:t>documentación</a:t>
            </a:r>
            <a:r>
              <a:rPr b="1" lang="en">
                <a:solidFill>
                  <a:srgbClr val="CC0000"/>
                </a:solidFill>
              </a:rPr>
              <a:t>!!!!</a:t>
            </a:r>
            <a:endParaRPr b="1">
              <a:solidFill>
                <a:srgbClr val="CC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DDL - CREATE TABLE - RESTRICCIONES DE INTEGRIDAD (I)</a:t>
            </a:r>
            <a:endParaRPr/>
          </a:p>
        </p:txBody>
      </p:sp>
      <p:sp>
        <p:nvSpPr>
          <p:cNvPr id="105" name="Google Shape;105;p20"/>
          <p:cNvSpPr txBox="1"/>
          <p:nvPr>
            <p:ph idx="1" type="body"/>
          </p:nvPr>
        </p:nvSpPr>
        <p:spPr>
          <a:xfrm>
            <a:off x="311700" y="1538750"/>
            <a:ext cx="3999900" cy="274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1C232"/>
              </a:buClr>
              <a:buSzPts val="1400"/>
              <a:buChar char="-"/>
            </a:pPr>
            <a:r>
              <a:rPr b="1" lang="en">
                <a:solidFill>
                  <a:schemeClr val="dk1"/>
                </a:solidFill>
              </a:rPr>
              <a:t>PRIMARY KEY(col</a:t>
            </a:r>
            <a:r>
              <a:rPr b="1" baseline="-25000" lang="en">
                <a:solidFill>
                  <a:schemeClr val="dk1"/>
                </a:solidFill>
              </a:rPr>
              <a:t>1</a:t>
            </a:r>
            <a:r>
              <a:rPr b="1" lang="en">
                <a:solidFill>
                  <a:schemeClr val="dk1"/>
                </a:solidFill>
              </a:rPr>
              <a:t>, ...,col</a:t>
            </a:r>
            <a:r>
              <a:rPr b="1" baseline="-25000" lang="en">
                <a:solidFill>
                  <a:schemeClr val="dk1"/>
                </a:solidFill>
              </a:rPr>
              <a:t>n</a:t>
            </a:r>
            <a:r>
              <a:rPr b="1" lang="en">
                <a:solidFill>
                  <a:schemeClr val="dk1"/>
                </a:solidFill>
              </a:rPr>
              <a:t>)</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Define a las columnas col</a:t>
            </a:r>
            <a:r>
              <a:rPr baseline="-25000" lang="en">
                <a:solidFill>
                  <a:schemeClr val="dk1"/>
                </a:solidFill>
              </a:rPr>
              <a:t>i</a:t>
            </a:r>
            <a:r>
              <a:rPr lang="en">
                <a:solidFill>
                  <a:schemeClr val="dk1"/>
                </a:solidFill>
              </a:rPr>
              <a:t> como claves primarias (PK) de la tabla.</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Las PKs tienen que ser </a:t>
            </a:r>
            <a:r>
              <a:rPr b="1" lang="en">
                <a:solidFill>
                  <a:schemeClr val="dk1"/>
                </a:solidFill>
              </a:rPr>
              <a:t>únicas</a:t>
            </a:r>
            <a:r>
              <a:rPr lang="en">
                <a:solidFill>
                  <a:schemeClr val="dk1"/>
                </a:solidFill>
              </a:rPr>
              <a:t> y </a:t>
            </a:r>
            <a:r>
              <a:rPr b="1" lang="en">
                <a:solidFill>
                  <a:schemeClr val="dk1"/>
                </a:solidFill>
              </a:rPr>
              <a:t>no nulas.</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Las PKs no </a:t>
            </a:r>
            <a:r>
              <a:rPr lang="en">
                <a:solidFill>
                  <a:schemeClr val="dk1"/>
                </a:solidFill>
              </a:rPr>
              <a:t>deberían</a:t>
            </a:r>
            <a:r>
              <a:rPr lang="en">
                <a:solidFill>
                  <a:schemeClr val="dk1"/>
                </a:solidFill>
              </a:rPr>
              <a:t> cambiar nunca</a:t>
            </a:r>
            <a:endParaRPr>
              <a:solidFill>
                <a:schemeClr val="dk1"/>
              </a:solidFill>
            </a:endParaRPr>
          </a:p>
          <a:p>
            <a:pPr indent="-317500" lvl="0" marL="457200" rtl="0" algn="l">
              <a:spcBef>
                <a:spcPts val="0"/>
              </a:spcBef>
              <a:spcAft>
                <a:spcPts val="0"/>
              </a:spcAft>
              <a:buClr>
                <a:srgbClr val="F1C232"/>
              </a:buClr>
              <a:buSzPts val="1400"/>
              <a:buChar char="-"/>
            </a:pPr>
            <a:r>
              <a:rPr b="1" lang="en">
                <a:solidFill>
                  <a:schemeClr val="dk1"/>
                </a:solidFill>
              </a:rPr>
              <a:t>NOT NULL</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Indica que una columna no puede tener valores nulos.</a:t>
            </a:r>
            <a:endParaRPr>
              <a:solidFill>
                <a:schemeClr val="dk1"/>
              </a:solidFill>
            </a:endParaRPr>
          </a:p>
          <a:p>
            <a:pPr indent="-317500" lvl="0" marL="457200" rtl="0" algn="l">
              <a:spcBef>
                <a:spcPts val="0"/>
              </a:spcBef>
              <a:spcAft>
                <a:spcPts val="0"/>
              </a:spcAft>
              <a:buClr>
                <a:srgbClr val="F1C232"/>
              </a:buClr>
              <a:buSzPts val="1400"/>
              <a:buChar char="-"/>
            </a:pPr>
            <a:r>
              <a:rPr b="1" lang="en">
                <a:solidFill>
                  <a:schemeClr val="dk1"/>
                </a:solidFill>
              </a:rPr>
              <a:t>UNIQUE</a:t>
            </a:r>
            <a:endParaRPr b="1">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Indica que una columna no puede tener valores </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repetidos.</a:t>
            </a:r>
            <a:endParaRPr>
              <a:solidFill>
                <a:schemeClr val="dk1"/>
              </a:solidFill>
            </a:endParaRPr>
          </a:p>
        </p:txBody>
      </p:sp>
      <p:sp>
        <p:nvSpPr>
          <p:cNvPr id="106" name="Google Shape;106;p20"/>
          <p:cNvSpPr txBox="1"/>
          <p:nvPr>
            <p:ph idx="2" type="body"/>
          </p:nvPr>
        </p:nvSpPr>
        <p:spPr>
          <a:xfrm>
            <a:off x="4832400" y="1522975"/>
            <a:ext cx="3999900" cy="274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solidFill>
                  <a:srgbClr val="CC0000"/>
                </a:solidFill>
              </a:rPr>
              <a:t>PRIMARY KEY ≈ UNIQUE NOT NULL</a:t>
            </a:r>
            <a:endParaRPr b="1">
              <a:solidFill>
                <a:srgbClr val="CC0000"/>
              </a:solidFill>
            </a:endParaRPr>
          </a:p>
          <a:p>
            <a:pPr indent="-342900" lvl="0" marL="457200" rtl="0" algn="l">
              <a:spcBef>
                <a:spcPts val="0"/>
              </a:spcBef>
              <a:spcAft>
                <a:spcPts val="0"/>
              </a:spcAft>
              <a:buClr>
                <a:srgbClr val="F1C232"/>
              </a:buClr>
              <a:buSzPts val="1800"/>
              <a:buChar char="-"/>
            </a:pPr>
            <a:r>
              <a:rPr lang="en"/>
              <a:t>Se recomienda que el PK sea “pequeño”.</a:t>
            </a:r>
            <a:endParaRPr/>
          </a:p>
          <a:p>
            <a:pPr indent="-342900" lvl="0" marL="457200" rtl="0" algn="l">
              <a:spcBef>
                <a:spcPts val="0"/>
              </a:spcBef>
              <a:spcAft>
                <a:spcPts val="0"/>
              </a:spcAft>
              <a:buClr>
                <a:srgbClr val="F1C232"/>
              </a:buClr>
              <a:buSzPts val="1800"/>
              <a:buChar char="-"/>
            </a:pPr>
            <a:r>
              <a:rPr lang="en">
                <a:solidFill>
                  <a:schemeClr val="dk1"/>
                </a:solidFill>
              </a:rPr>
              <a:t>Generación</a:t>
            </a:r>
            <a:r>
              <a:rPr lang="en">
                <a:solidFill>
                  <a:schemeClr val="dk1"/>
                </a:solidFill>
              </a:rPr>
              <a:t> </a:t>
            </a:r>
            <a:r>
              <a:rPr lang="en">
                <a:solidFill>
                  <a:schemeClr val="dk1"/>
                </a:solidFill>
              </a:rPr>
              <a:t>automática</a:t>
            </a:r>
            <a:r>
              <a:rPr lang="en">
                <a:solidFill>
                  <a:schemeClr val="dk1"/>
                </a:solidFill>
              </a:rPr>
              <a:t> de IDs:</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MySQL: </a:t>
            </a:r>
            <a:r>
              <a:rPr b="1" lang="en" u="sng">
                <a:solidFill>
                  <a:schemeClr val="hlink"/>
                </a:solidFill>
                <a:hlinkClick r:id="rId3"/>
              </a:rPr>
              <a:t>AUTO_INCREMENT</a:t>
            </a:r>
            <a:r>
              <a:rPr lang="en"/>
              <a:t> attribute</a:t>
            </a:r>
            <a:endParaRPr/>
          </a:p>
          <a:p>
            <a:pPr indent="-304800" lvl="1" marL="914400" rtl="0" algn="l">
              <a:spcBef>
                <a:spcPts val="0"/>
              </a:spcBef>
              <a:spcAft>
                <a:spcPts val="0"/>
              </a:spcAft>
              <a:buSzPts val="1200"/>
              <a:buChar char="-"/>
            </a:pPr>
            <a:r>
              <a:rPr lang="en"/>
              <a:t>PostgreSQL(&lt;10): </a:t>
            </a:r>
            <a:r>
              <a:rPr b="1" lang="en" u="sng">
                <a:solidFill>
                  <a:schemeClr val="hlink"/>
                </a:solidFill>
                <a:hlinkClick r:id="rId4"/>
              </a:rPr>
              <a:t>SERIAL</a:t>
            </a:r>
            <a:r>
              <a:rPr lang="en"/>
              <a:t> data type</a:t>
            </a:r>
            <a:endParaRPr/>
          </a:p>
          <a:p>
            <a:pPr indent="-304800" lvl="1" marL="914400" rtl="0" algn="l">
              <a:spcBef>
                <a:spcPts val="0"/>
              </a:spcBef>
              <a:spcAft>
                <a:spcPts val="0"/>
              </a:spcAft>
              <a:buSzPts val="1200"/>
              <a:buChar char="-"/>
            </a:pPr>
            <a:r>
              <a:rPr lang="en"/>
              <a:t>PostgreSQL(10): </a:t>
            </a:r>
            <a:r>
              <a:rPr b="1" lang="en" u="sng">
                <a:solidFill>
                  <a:schemeClr val="hlink"/>
                </a:solidFill>
                <a:hlinkClick r:id="rId5"/>
              </a:rPr>
              <a:t>IDENTITY</a:t>
            </a:r>
            <a:r>
              <a:rPr b="1" lang="en"/>
              <a:t> </a:t>
            </a:r>
            <a:r>
              <a:rPr lang="en"/>
              <a:t>columns</a:t>
            </a:r>
            <a:endParaRPr/>
          </a:p>
        </p:txBody>
      </p:sp>
      <p:sp>
        <p:nvSpPr>
          <p:cNvPr id="107" name="Google Shape;107;p20"/>
          <p:cNvSpPr txBox="1"/>
          <p:nvPr>
            <p:ph idx="1" type="body"/>
          </p:nvPr>
        </p:nvSpPr>
        <p:spPr>
          <a:xfrm>
            <a:off x="311700" y="926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AA84F"/>
                </a:solidFill>
              </a:rPr>
              <a:t>Sirven para asegurar la consistencia de los datos en la base de datos.</a:t>
            </a:r>
            <a:endParaRPr b="1">
              <a:solidFill>
                <a:srgbClr val="6AA84F"/>
              </a:solidFill>
            </a:endParaRPr>
          </a:p>
          <a:p>
            <a:pPr indent="0" lvl="0" marL="0" rtl="0" algn="ctr">
              <a:spcBef>
                <a:spcPts val="1600"/>
              </a:spcBef>
              <a:spcAft>
                <a:spcPts val="0"/>
              </a:spcAft>
              <a:buNone/>
            </a:pPr>
            <a:r>
              <a:t/>
            </a:r>
            <a:endParaRPr b="1">
              <a:solidFill>
                <a:srgbClr val="6AA84F"/>
              </a:solidFill>
            </a:endParaRPr>
          </a:p>
          <a:p>
            <a:pPr indent="0" lvl="0" marL="0" rtl="0" algn="ctr">
              <a:spcBef>
                <a:spcPts val="1600"/>
              </a:spcBef>
              <a:spcAft>
                <a:spcPts val="1600"/>
              </a:spcAft>
              <a:buNone/>
            </a:pPr>
            <a:r>
              <a:t/>
            </a:r>
            <a:endParaRPr b="1">
              <a:solidFill>
                <a:srgbClr val="6AA84F"/>
              </a:solidFill>
            </a:endParaRPr>
          </a:p>
        </p:txBody>
      </p:sp>
      <p:sp>
        <p:nvSpPr>
          <p:cNvPr id="108" name="Google Shape;108;p20"/>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10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10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10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1000"/>
                                        <p:tgtEl>
                                          <p:spTgt spid="10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40225"/>
            <a:ext cx="860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 - CREATE TABLE - RESTRICCIONES DE INTEGRIDAD (II)</a:t>
            </a:r>
            <a:endParaRPr/>
          </a:p>
        </p:txBody>
      </p:sp>
      <p:sp>
        <p:nvSpPr>
          <p:cNvPr id="114" name="Google Shape;114;p21"/>
          <p:cNvSpPr txBox="1"/>
          <p:nvPr>
            <p:ph idx="1" type="body"/>
          </p:nvPr>
        </p:nvSpPr>
        <p:spPr>
          <a:xfrm>
            <a:off x="311700" y="863550"/>
            <a:ext cx="4443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1C232"/>
              </a:buClr>
              <a:buSzPts val="1600"/>
              <a:buChar char="-"/>
            </a:pPr>
            <a:r>
              <a:rPr b="1" lang="en" sz="1600">
                <a:solidFill>
                  <a:schemeClr val="dk1"/>
                </a:solidFill>
              </a:rPr>
              <a:t>FOREING KEY (col</a:t>
            </a:r>
            <a:r>
              <a:rPr b="1" baseline="-25000" lang="en" sz="1600">
                <a:solidFill>
                  <a:schemeClr val="dk1"/>
                </a:solidFill>
              </a:rPr>
              <a:t>1</a:t>
            </a:r>
            <a:r>
              <a:rPr b="1" lang="en" sz="1600">
                <a:solidFill>
                  <a:schemeClr val="dk1"/>
                </a:solidFill>
              </a:rPr>
              <a:t>, ...,col</a:t>
            </a:r>
            <a:r>
              <a:rPr b="1" baseline="-25000" lang="en" sz="1600">
                <a:solidFill>
                  <a:schemeClr val="dk1"/>
                </a:solidFill>
              </a:rPr>
              <a:t>n</a:t>
            </a:r>
            <a:r>
              <a:rPr b="1" lang="en" sz="1600">
                <a:solidFill>
                  <a:schemeClr val="dk1"/>
                </a:solidFill>
              </a:rPr>
              <a:t>) REFERENCES T [ON DELETE option] [ON UPDATE option]:</a:t>
            </a:r>
            <a:endParaRPr b="1" sz="1600">
              <a:solidFill>
                <a:schemeClr val="dk1"/>
              </a:solidFill>
            </a:endParaRPr>
          </a:p>
          <a:p>
            <a:pPr indent="-317500" lvl="1" marL="914400" marR="0" rtl="0" algn="l">
              <a:lnSpc>
                <a:spcPct val="115000"/>
              </a:lnSpc>
              <a:spcBef>
                <a:spcPts val="0"/>
              </a:spcBef>
              <a:spcAft>
                <a:spcPts val="0"/>
              </a:spcAft>
              <a:buClr>
                <a:schemeClr val="dk1"/>
              </a:buClr>
              <a:buSzPts val="1400"/>
              <a:buFont typeface="Oswald"/>
              <a:buChar char="-"/>
            </a:pPr>
            <a:r>
              <a:rPr lang="en">
                <a:solidFill>
                  <a:schemeClr val="dk1"/>
                </a:solidFill>
              </a:rPr>
              <a:t>Indica que los valores de las columnas col</a:t>
            </a:r>
            <a:r>
              <a:rPr baseline="-25000" lang="en">
                <a:solidFill>
                  <a:schemeClr val="dk1"/>
                </a:solidFill>
              </a:rPr>
              <a:t>1</a:t>
            </a:r>
            <a:r>
              <a:rPr lang="en">
                <a:solidFill>
                  <a:schemeClr val="dk1"/>
                </a:solidFill>
              </a:rPr>
              <a:t>,...,col</a:t>
            </a:r>
            <a:r>
              <a:rPr baseline="-25000" lang="en">
                <a:solidFill>
                  <a:schemeClr val="dk1"/>
                </a:solidFill>
              </a:rPr>
              <a:t>n </a:t>
            </a:r>
            <a:r>
              <a:rPr lang="en">
                <a:solidFill>
                  <a:schemeClr val="dk1"/>
                </a:solidFill>
              </a:rPr>
              <a:t> deben corresponderse con los valores de las claves primarias de la tabla T.</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lang="en">
                <a:solidFill>
                  <a:schemeClr val="dk1"/>
                </a:solidFill>
              </a:rPr>
              <a:t>Si la restricción es violada, </a:t>
            </a:r>
            <a:r>
              <a:rPr b="1" lang="en">
                <a:solidFill>
                  <a:schemeClr val="dk1"/>
                </a:solidFill>
              </a:rPr>
              <a:t>ON DELETE | ON UPDATE </a:t>
            </a:r>
            <a:r>
              <a:rPr lang="en">
                <a:solidFill>
                  <a:schemeClr val="dk1"/>
                </a:solidFill>
              </a:rPr>
              <a:t>establecen como actuar.</a:t>
            </a:r>
            <a:endParaRPr>
              <a:solidFill>
                <a:schemeClr val="dk1"/>
              </a:solidFill>
            </a:endParaRPr>
          </a:p>
          <a:p>
            <a:pPr indent="-304800" lvl="1" marL="914400" marR="0" rtl="0" algn="l">
              <a:lnSpc>
                <a:spcPct val="115000"/>
              </a:lnSpc>
              <a:spcBef>
                <a:spcPts val="0"/>
              </a:spcBef>
              <a:spcAft>
                <a:spcPts val="0"/>
              </a:spcAft>
              <a:buClr>
                <a:schemeClr val="dk1"/>
              </a:buClr>
              <a:buSzPts val="1200"/>
              <a:buChar char="-"/>
            </a:pPr>
            <a:r>
              <a:rPr b="1" lang="en">
                <a:solidFill>
                  <a:schemeClr val="dk1"/>
                </a:solidFill>
              </a:rPr>
              <a:t>option: CASCADE | SET NULL | SET DEFAULT</a:t>
            </a:r>
            <a:endParaRPr>
              <a:solidFill>
                <a:schemeClr val="dk1"/>
              </a:solidFill>
            </a:endParaRPr>
          </a:p>
          <a:p>
            <a:pPr indent="-317500" lvl="0" marL="457200" rtl="0" algn="l">
              <a:spcBef>
                <a:spcPts val="1000"/>
              </a:spcBef>
              <a:spcAft>
                <a:spcPts val="0"/>
              </a:spcAft>
              <a:buClr>
                <a:srgbClr val="F1C232"/>
              </a:buClr>
              <a:buSzPts val="1400"/>
              <a:buChar char="-"/>
            </a:pPr>
            <a:r>
              <a:rPr b="1" lang="en">
                <a:solidFill>
                  <a:schemeClr val="dk1"/>
                </a:solidFill>
              </a:rPr>
              <a:t>CHECK (condition):</a:t>
            </a:r>
            <a:endParaRPr b="1">
              <a:solidFill>
                <a:schemeClr val="dk1"/>
              </a:solidFill>
            </a:endParaRPr>
          </a:p>
          <a:p>
            <a:pPr indent="-304800" lvl="1" marL="914400" rtl="0" algn="l">
              <a:spcBef>
                <a:spcPts val="1600"/>
              </a:spcBef>
              <a:spcAft>
                <a:spcPts val="0"/>
              </a:spcAft>
              <a:buClr>
                <a:schemeClr val="dk1"/>
              </a:buClr>
              <a:buSzPts val="1200"/>
              <a:buChar char="-"/>
            </a:pPr>
            <a:r>
              <a:rPr lang="en">
                <a:solidFill>
                  <a:schemeClr val="dk1"/>
                </a:solidFill>
              </a:rPr>
              <a:t>Indica que el predicado condition debe ser verdadero para toda fila en la tabla.</a:t>
            </a:r>
            <a:endParaRPr>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Según el estándar, </a:t>
            </a:r>
            <a:r>
              <a:rPr b="1" lang="en">
                <a:solidFill>
                  <a:schemeClr val="dk1"/>
                </a:solidFill>
              </a:rPr>
              <a:t>condition</a:t>
            </a:r>
            <a:r>
              <a:rPr lang="en">
                <a:solidFill>
                  <a:schemeClr val="dk1"/>
                </a:solidFill>
              </a:rPr>
              <a:t> puede ser una subquery. </a:t>
            </a:r>
            <a:endParaRPr>
              <a:solidFill>
                <a:schemeClr val="dk1"/>
              </a:solidFill>
            </a:endParaRPr>
          </a:p>
        </p:txBody>
      </p:sp>
      <p:sp>
        <p:nvSpPr>
          <p:cNvPr id="115" name="Google Shape;115;p21"/>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FOREING KEY</a:t>
            </a:r>
            <a:r>
              <a:rPr lang="en"/>
              <a:t> es una version mas especifica de </a:t>
            </a:r>
            <a:r>
              <a:rPr b="1" lang="en">
                <a:solidFill>
                  <a:srgbClr val="CC0000"/>
                </a:solidFill>
              </a:rPr>
              <a:t>integridad referencial.</a:t>
            </a:r>
            <a:endParaRPr b="1">
              <a:solidFill>
                <a:srgbClr val="CC0000"/>
              </a:solidFill>
            </a:endParaRPr>
          </a:p>
          <a:p>
            <a:pPr indent="-342900" lvl="0" marL="457200" rtl="0" algn="l">
              <a:spcBef>
                <a:spcPts val="1000"/>
              </a:spcBef>
              <a:spcAft>
                <a:spcPts val="0"/>
              </a:spcAft>
              <a:buClr>
                <a:srgbClr val="F1C232"/>
              </a:buClr>
              <a:buSzPts val="1800"/>
              <a:buChar char="-"/>
            </a:pPr>
            <a:r>
              <a:rPr lang="en"/>
              <a:t>En una cadena de dependencias FOREING KEY, una </a:t>
            </a:r>
            <a:r>
              <a:rPr lang="en"/>
              <a:t>modificación</a:t>
            </a:r>
            <a:r>
              <a:rPr lang="en"/>
              <a:t> en una punta se puede </a:t>
            </a:r>
            <a:r>
              <a:rPr lang="en"/>
              <a:t>propagar.</a:t>
            </a:r>
            <a:endParaRPr/>
          </a:p>
          <a:p>
            <a:pPr indent="-342900" lvl="0" marL="457200" rtl="0" algn="l">
              <a:spcBef>
                <a:spcPts val="1600"/>
              </a:spcBef>
              <a:spcAft>
                <a:spcPts val="0"/>
              </a:spcAft>
              <a:buClr>
                <a:srgbClr val="F1C232"/>
              </a:buClr>
              <a:buSzPts val="1800"/>
              <a:buChar char="-"/>
            </a:pPr>
            <a:r>
              <a:rPr b="1" lang="en"/>
              <a:t>CHECK </a:t>
            </a:r>
            <a:r>
              <a:rPr lang="en"/>
              <a:t>es ignorado por MySQL.</a:t>
            </a:r>
            <a:endParaRPr/>
          </a:p>
          <a:p>
            <a:pPr indent="-342900" lvl="0" marL="457200" rtl="0" algn="l">
              <a:spcBef>
                <a:spcPts val="1000"/>
              </a:spcBef>
              <a:spcAft>
                <a:spcPts val="0"/>
              </a:spcAft>
              <a:buClr>
                <a:srgbClr val="F1C232"/>
              </a:buClr>
              <a:buSzPts val="1800"/>
              <a:buChar char="-"/>
            </a:pPr>
            <a:r>
              <a:rPr b="1" lang="en"/>
              <a:t>CHECK</a:t>
            </a:r>
            <a:r>
              <a:rPr lang="en"/>
              <a:t> es soportado por PostgreSQL </a:t>
            </a:r>
            <a:endParaRPr/>
          </a:p>
          <a:p>
            <a:pPr indent="-304800" lvl="1" marL="914400" rtl="0" algn="l">
              <a:spcBef>
                <a:spcPts val="0"/>
              </a:spcBef>
              <a:spcAft>
                <a:spcPts val="0"/>
              </a:spcAft>
              <a:buSzPts val="1200"/>
              <a:buChar char="-"/>
            </a:pPr>
            <a:r>
              <a:rPr lang="en"/>
              <a:t>No soporta subqueries arbitrarias.</a:t>
            </a:r>
            <a:endParaRPr/>
          </a:p>
          <a:p>
            <a:pPr indent="-304800" lvl="1" marL="914400" rtl="0" algn="l">
              <a:spcBef>
                <a:spcPts val="0"/>
              </a:spcBef>
              <a:spcAft>
                <a:spcPts val="0"/>
              </a:spcAft>
              <a:buSzPts val="1200"/>
              <a:buChar char="-"/>
            </a:pPr>
            <a:r>
              <a:t/>
            </a:r>
            <a:endParaRPr/>
          </a:p>
        </p:txBody>
      </p:sp>
      <p:sp>
        <p:nvSpPr>
          <p:cNvPr id="116" name="Google Shape;116;p21"/>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10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10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DDL/DML - ACTUALIZACIÓN DE TABLAS</a:t>
            </a:r>
            <a:endParaRPr/>
          </a:p>
        </p:txBody>
      </p:sp>
      <p:sp>
        <p:nvSpPr>
          <p:cNvPr id="122" name="Google Shape;122;p22"/>
          <p:cNvSpPr txBox="1"/>
          <p:nvPr>
            <p:ph idx="1" type="body"/>
          </p:nvPr>
        </p:nvSpPr>
        <p:spPr>
          <a:xfrm>
            <a:off x="464100" y="847675"/>
            <a:ext cx="3999900" cy="3870600"/>
          </a:xfrm>
          <a:prstGeom prst="rect">
            <a:avLst/>
          </a:prstGeom>
          <a:solidFill>
            <a:srgbClr val="333333"/>
          </a:solid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DROP</a:t>
            </a:r>
            <a:r>
              <a:rPr b="1" lang="en" sz="1400">
                <a:solidFill>
                  <a:schemeClr val="lt1"/>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TABLE</a:t>
            </a:r>
            <a:r>
              <a:rPr b="1" lang="en" sz="1400">
                <a:solidFill>
                  <a:schemeClr val="lt1"/>
                </a:solidFill>
                <a:highlight>
                  <a:srgbClr val="333333"/>
                </a:highlight>
                <a:latin typeface="Consolas"/>
                <a:ea typeface="Consolas"/>
                <a:cs typeface="Consolas"/>
                <a:sym typeface="Consolas"/>
              </a:rPr>
              <a:t> table_name;</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FCC28C"/>
                </a:solidFill>
                <a:highlight>
                  <a:srgbClr val="333333"/>
                </a:highlight>
                <a:latin typeface="Consolas"/>
                <a:ea typeface="Consolas"/>
                <a:cs typeface="Consolas"/>
                <a:sym typeface="Consolas"/>
              </a:rPr>
              <a:t>ADD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 type</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ALTER TABLE </a:t>
            </a:r>
            <a:r>
              <a:rPr b="1" lang="en" sz="1400">
                <a:solidFill>
                  <a:schemeClr val="lt1"/>
                </a:solidFill>
                <a:highlight>
                  <a:srgbClr val="333333"/>
                </a:highlight>
                <a:latin typeface="Consolas"/>
                <a:ea typeface="Consolas"/>
                <a:cs typeface="Consolas"/>
                <a:sym typeface="Consolas"/>
              </a:rPr>
              <a:t>table_name</a:t>
            </a:r>
            <a:r>
              <a:rPr b="1" lang="en" sz="1400">
                <a:solidFill>
                  <a:srgbClr val="FCC28C"/>
                </a:solidFill>
                <a:highlight>
                  <a:srgbClr val="333333"/>
                </a:highlight>
                <a:latin typeface="Consolas"/>
                <a:ea typeface="Consolas"/>
                <a:cs typeface="Consolas"/>
                <a:sym typeface="Consolas"/>
              </a:rPr>
              <a:t>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DROP COLUMN</a:t>
            </a:r>
            <a:r>
              <a:rPr b="1" lang="en" sz="1400">
                <a:solidFill>
                  <a:schemeClr val="lt1"/>
                </a:solidFill>
                <a:highlight>
                  <a:srgbClr val="333333"/>
                </a:highlight>
                <a:latin typeface="Consolas"/>
                <a:ea typeface="Consolas"/>
                <a:cs typeface="Consolas"/>
                <a:sym typeface="Consolas"/>
              </a:rPr>
              <a:t> col</a:t>
            </a:r>
            <a:r>
              <a:rPr b="1" baseline="-25000" lang="en" sz="1400">
                <a:solidFill>
                  <a:schemeClr val="lt1"/>
                </a:solidFill>
                <a:highlight>
                  <a:srgbClr val="333333"/>
                </a:highlight>
                <a:latin typeface="Consolas"/>
                <a:ea typeface="Consolas"/>
                <a:cs typeface="Consolas"/>
                <a:sym typeface="Consolas"/>
              </a:rPr>
              <a:t>1</a:t>
            </a:r>
            <a:r>
              <a:rPr b="1" lang="en" sz="1400">
                <a:solidFill>
                  <a:schemeClr val="lt1"/>
                </a:solidFill>
                <a:highlight>
                  <a:srgbClr val="333333"/>
                </a:highlight>
                <a:latin typeface="Consolas"/>
                <a:ea typeface="Consolas"/>
                <a:cs typeface="Consolas"/>
                <a:sym typeface="Consolas"/>
              </a:rPr>
              <a:t>;</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400">
              <a:solidFill>
                <a:schemeClr val="lt1"/>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INSERT</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INTO</a:t>
            </a:r>
            <a:r>
              <a:rPr b="1" lang="en" sz="1400">
                <a:solidFill>
                  <a:srgbClr val="FFFFFF"/>
                </a:solidFill>
                <a:highlight>
                  <a:srgbClr val="333333"/>
                </a:highlight>
                <a:latin typeface="Consolas"/>
                <a:ea typeface="Consolas"/>
                <a:cs typeface="Consolas"/>
                <a:sym typeface="Consolas"/>
              </a:rPr>
              <a:t> table_name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,...,col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VALUES</a:t>
            </a:r>
            <a:r>
              <a:rPr b="1" lang="en" sz="1400">
                <a:solidFill>
                  <a:srgbClr val="FFFFFF"/>
                </a:solidFill>
                <a:highlight>
                  <a:srgbClr val="333333"/>
                </a:highlight>
                <a:latin typeface="Consolas"/>
                <a:ea typeface="Consolas"/>
                <a:cs typeface="Consolas"/>
                <a:sym typeface="Consolas"/>
              </a:rPr>
              <a:t>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,...,val</a:t>
            </a:r>
            <a:r>
              <a:rPr b="1" baseline="-25000" lang="en" sz="1400">
                <a:solidFill>
                  <a:srgbClr val="FFFFFF"/>
                </a:solidFill>
                <a:highlight>
                  <a:srgbClr val="333333"/>
                </a:highlight>
                <a:latin typeface="Consolas"/>
                <a:ea typeface="Consolas"/>
                <a:cs typeface="Consolas"/>
                <a:sym typeface="Consolas"/>
              </a:rPr>
              <a:t>n</a:t>
            </a:r>
            <a:r>
              <a:rPr b="1" lang="en" sz="1400">
                <a:solidFill>
                  <a:srgbClr val="FFFFFF"/>
                </a:solidFill>
                <a:highlight>
                  <a:srgbClr val="333333"/>
                </a:highlight>
                <a:latin typeface="Consolas"/>
                <a:ea typeface="Consolas"/>
                <a:cs typeface="Consolas"/>
                <a:sym typeface="Consolas"/>
              </a:rPr>
              <a:t>);</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FFFFF"/>
              </a:solidFill>
              <a:highlight>
                <a:srgbClr val="333333"/>
              </a:highlight>
              <a:latin typeface="Consolas"/>
              <a:ea typeface="Consolas"/>
              <a:cs typeface="Consolas"/>
              <a:sym typeface="Consolas"/>
            </a:endParaRPr>
          </a:p>
          <a:p>
            <a:pPr indent="0" lvl="0" marL="0" marR="0" rtl="0" algn="l">
              <a:lnSpc>
                <a:spcPct val="115000"/>
              </a:lnSpc>
              <a:spcBef>
                <a:spcPts val="0"/>
              </a:spcBef>
              <a:spcAft>
                <a:spcPts val="0"/>
              </a:spcAft>
              <a:buNone/>
            </a:pPr>
            <a:r>
              <a:rPr b="1" lang="en" sz="1400">
                <a:solidFill>
                  <a:srgbClr val="FCC28C"/>
                </a:solidFill>
                <a:highlight>
                  <a:srgbClr val="333333"/>
                </a:highlight>
                <a:latin typeface="Consolas"/>
                <a:ea typeface="Consolas"/>
                <a:cs typeface="Consolas"/>
                <a:sym typeface="Consolas"/>
              </a:rPr>
              <a:t>DELETE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FROM</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UPDATE</a:t>
            </a:r>
            <a:r>
              <a:rPr b="1" lang="en" sz="1400">
                <a:solidFill>
                  <a:srgbClr val="FFFFFF"/>
                </a:solidFill>
                <a:highlight>
                  <a:srgbClr val="333333"/>
                </a:highlight>
                <a:latin typeface="Consolas"/>
                <a:ea typeface="Consolas"/>
                <a:cs typeface="Consolas"/>
                <a:sym typeface="Consolas"/>
              </a:rPr>
              <a:t> </a:t>
            </a:r>
            <a:r>
              <a:rPr b="1" lang="en" sz="1400">
                <a:solidFill>
                  <a:schemeClr val="lt1"/>
                </a:solidFill>
                <a:highlight>
                  <a:srgbClr val="333333"/>
                </a:highlight>
                <a:latin typeface="Consolas"/>
                <a:ea typeface="Consolas"/>
                <a:cs typeface="Consolas"/>
                <a:sym typeface="Consolas"/>
              </a:rPr>
              <a:t>table_name</a:t>
            </a:r>
            <a:r>
              <a:rPr b="1" lang="en" sz="1400">
                <a:solidFill>
                  <a:srgbClr val="FFFFFF"/>
                </a:solidFill>
                <a:highlight>
                  <a:srgbClr val="333333"/>
                </a:highlight>
                <a:latin typeface="Consolas"/>
                <a:ea typeface="Consolas"/>
                <a:cs typeface="Consolas"/>
                <a:sym typeface="Consolas"/>
              </a:rPr>
              <a:t> </a:t>
            </a:r>
            <a:r>
              <a:rPr b="1" lang="en" sz="1400">
                <a:solidFill>
                  <a:srgbClr val="FCC28C"/>
                </a:solidFill>
                <a:highlight>
                  <a:srgbClr val="333333"/>
                </a:highlight>
                <a:latin typeface="Consolas"/>
                <a:ea typeface="Consolas"/>
                <a:cs typeface="Consolas"/>
                <a:sym typeface="Consolas"/>
              </a:rPr>
              <a:t>SET</a:t>
            </a:r>
            <a:r>
              <a:rPr b="1" lang="en" sz="1400">
                <a:solidFill>
                  <a:srgbClr val="FFFFFF"/>
                </a:solidFill>
                <a:highlight>
                  <a:srgbClr val="333333"/>
                </a:highlight>
                <a:latin typeface="Consolas"/>
                <a:ea typeface="Consolas"/>
                <a:cs typeface="Consolas"/>
                <a:sym typeface="Consolas"/>
              </a:rPr>
              <a:t> col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val</a:t>
            </a:r>
            <a:r>
              <a:rPr b="1" baseline="-25000" lang="en" sz="1400">
                <a:solidFill>
                  <a:srgbClr val="FFFFFF"/>
                </a:solidFill>
                <a:highlight>
                  <a:srgbClr val="333333"/>
                </a:highlight>
                <a:latin typeface="Consolas"/>
                <a:ea typeface="Consolas"/>
                <a:cs typeface="Consolas"/>
                <a:sym typeface="Consolas"/>
              </a:rPr>
              <a:t>1</a:t>
            </a:r>
            <a:r>
              <a:rPr b="1" lang="en" sz="1400">
                <a:solidFill>
                  <a:srgbClr val="FFFFFF"/>
                </a:solidFill>
                <a:highlight>
                  <a:srgbClr val="333333"/>
                </a:highlight>
                <a:latin typeface="Consolas"/>
                <a:ea typeface="Consolas"/>
                <a:cs typeface="Consolas"/>
                <a:sym typeface="Consolas"/>
              </a:rPr>
              <a:t>, ...,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b="1" lang="en" sz="1400">
                <a:solidFill>
                  <a:srgbClr val="FCC28C"/>
                </a:solidFill>
                <a:highlight>
                  <a:srgbClr val="333333"/>
                </a:highlight>
                <a:latin typeface="Consolas"/>
                <a:ea typeface="Consolas"/>
                <a:cs typeface="Consolas"/>
                <a:sym typeface="Consolas"/>
              </a:rPr>
              <a:t>WHERE</a:t>
            </a:r>
            <a:r>
              <a:rPr b="1" lang="en" sz="1400">
                <a:solidFill>
                  <a:srgbClr val="FFFFFF"/>
                </a:solidFill>
                <a:highlight>
                  <a:srgbClr val="333333"/>
                </a:highlight>
                <a:latin typeface="Consolas"/>
                <a:ea typeface="Consolas"/>
                <a:cs typeface="Consolas"/>
                <a:sym typeface="Consolas"/>
              </a:rPr>
              <a:t> condition;</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b="1" sz="14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baseline="-25000" sz="1400">
              <a:solidFill>
                <a:srgbClr val="FFFFFF"/>
              </a:solidFill>
              <a:highlight>
                <a:srgbClr val="333333"/>
              </a:highlight>
              <a:latin typeface="Consolas"/>
              <a:ea typeface="Consolas"/>
              <a:cs typeface="Consolas"/>
              <a:sym typeface="Consolas"/>
            </a:endParaRPr>
          </a:p>
        </p:txBody>
      </p:sp>
      <p:sp>
        <p:nvSpPr>
          <p:cNvPr id="123" name="Google Shape;123;p22"/>
          <p:cNvSpPr txBox="1"/>
          <p:nvPr>
            <p:ph idx="2" type="body"/>
          </p:nvPr>
        </p:nvSpPr>
        <p:spPr>
          <a:xfrm>
            <a:off x="4832400" y="8476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1C232"/>
              </a:buClr>
              <a:buSzPts val="1800"/>
              <a:buChar char="-"/>
            </a:pPr>
            <a:r>
              <a:rPr b="1" lang="en"/>
              <a:t>ALTER TABLE</a:t>
            </a:r>
            <a:r>
              <a:rPr lang="en"/>
              <a:t> hace mucho </a:t>
            </a:r>
            <a:r>
              <a:rPr lang="en"/>
              <a:t>más</a:t>
            </a:r>
            <a:r>
              <a:rPr lang="en"/>
              <a:t> que agregar/quitar columnas.</a:t>
            </a:r>
            <a:endParaRPr/>
          </a:p>
          <a:p>
            <a:pPr indent="-304800" lvl="1" marL="914400" rtl="0" algn="l">
              <a:spcBef>
                <a:spcPts val="0"/>
              </a:spcBef>
              <a:spcAft>
                <a:spcPts val="0"/>
              </a:spcAft>
              <a:buSzPts val="1200"/>
              <a:buChar char="-"/>
            </a:pPr>
            <a:r>
              <a:rPr lang="en" u="sng">
                <a:solidFill>
                  <a:schemeClr val="hlink"/>
                </a:solidFill>
                <a:hlinkClick r:id="rId3"/>
              </a:rPr>
              <a:t>MySQL Syntax</a:t>
            </a:r>
            <a:endParaRPr/>
          </a:p>
          <a:p>
            <a:pPr indent="-304800" lvl="1" marL="914400" rtl="0" algn="l">
              <a:spcBef>
                <a:spcPts val="0"/>
              </a:spcBef>
              <a:spcAft>
                <a:spcPts val="0"/>
              </a:spcAft>
              <a:buSzPts val="1200"/>
              <a:buChar char="-"/>
            </a:pPr>
            <a:r>
              <a:rPr lang="en" u="sng">
                <a:solidFill>
                  <a:schemeClr val="hlink"/>
                </a:solidFill>
                <a:hlinkClick r:id="rId4"/>
              </a:rPr>
              <a:t>PostgresSQL Syntax</a:t>
            </a:r>
            <a:endParaRPr/>
          </a:p>
          <a:p>
            <a:pPr indent="-342900" lvl="0" marL="457200" rtl="0" algn="l">
              <a:spcBef>
                <a:spcPts val="1000"/>
              </a:spcBef>
              <a:spcAft>
                <a:spcPts val="0"/>
              </a:spcAft>
              <a:buClr>
                <a:srgbClr val="F1C232"/>
              </a:buClr>
              <a:buSzPts val="1800"/>
              <a:buChar char="-"/>
            </a:pPr>
            <a:r>
              <a:rPr lang="en"/>
              <a:t>Cuando se agrega una columna, todas las filas existentes son asignadas </a:t>
            </a:r>
            <a:r>
              <a:rPr b="1" lang="en"/>
              <a:t>NULL</a:t>
            </a:r>
            <a:r>
              <a:rPr lang="en"/>
              <a:t> en la nueva columna.</a:t>
            </a:r>
            <a:endParaRPr/>
          </a:p>
          <a:p>
            <a:pPr indent="-342900" lvl="0" marL="457200" rtl="0" algn="l">
              <a:spcBef>
                <a:spcPts val="1600"/>
              </a:spcBef>
              <a:spcAft>
                <a:spcPts val="0"/>
              </a:spcAft>
              <a:buClr>
                <a:srgbClr val="F1C232"/>
              </a:buClr>
              <a:buSzPts val="1800"/>
              <a:buChar char="-"/>
            </a:pPr>
            <a:r>
              <a:rPr lang="en">
                <a:solidFill>
                  <a:schemeClr val="dk1"/>
                </a:solidFill>
              </a:rPr>
              <a:t>En un</a:t>
            </a:r>
            <a:r>
              <a:rPr b="1" lang="en">
                <a:solidFill>
                  <a:schemeClr val="dk1"/>
                </a:solidFill>
              </a:rPr>
              <a:t> INSERT </a:t>
            </a:r>
            <a:r>
              <a:rPr lang="en">
                <a:solidFill>
                  <a:schemeClr val="dk1"/>
                </a:solidFill>
              </a:rPr>
              <a:t>se pueden insertar múltiples filas.</a:t>
            </a:r>
            <a:endParaRPr>
              <a:solidFill>
                <a:schemeClr val="dk1"/>
              </a:solidFill>
            </a:endParaRPr>
          </a:p>
          <a:p>
            <a:pPr indent="-342900" lvl="0" marL="457200" rtl="0" algn="l">
              <a:spcBef>
                <a:spcPts val="1000"/>
              </a:spcBef>
              <a:spcAft>
                <a:spcPts val="0"/>
              </a:spcAft>
              <a:buClr>
                <a:srgbClr val="F1C232"/>
              </a:buClr>
              <a:buSzPts val="1800"/>
              <a:buChar char="-"/>
            </a:pPr>
            <a:r>
              <a:rPr b="1" lang="en">
                <a:solidFill>
                  <a:srgbClr val="CC0000"/>
                </a:solidFill>
              </a:rPr>
              <a:t>CUIDADO al usar DELETE/UPDATE!!</a:t>
            </a:r>
            <a:endParaRPr b="1">
              <a:solidFill>
                <a:srgbClr val="CC0000"/>
              </a:solidFill>
            </a:endParaRPr>
          </a:p>
          <a:p>
            <a:pPr indent="-304800" lvl="1" marL="914400" rtl="0" algn="l">
              <a:spcBef>
                <a:spcPts val="0"/>
              </a:spcBef>
              <a:spcAft>
                <a:spcPts val="1000"/>
              </a:spcAft>
              <a:buClr>
                <a:schemeClr val="dk1"/>
              </a:buClr>
              <a:buSzPts val="1200"/>
              <a:buChar char="-"/>
            </a:pPr>
            <a:r>
              <a:rPr lang="en">
                <a:solidFill>
                  <a:schemeClr val="dk1"/>
                </a:solidFill>
              </a:rPr>
              <a:t>Siempre especificar el WHERE</a:t>
            </a:r>
            <a:endParaRPr/>
          </a:p>
        </p:txBody>
      </p:sp>
      <p:sp>
        <p:nvSpPr>
          <p:cNvPr id="124" name="Google Shape;124;p22"/>
          <p:cNvSpPr txBox="1"/>
          <p:nvPr/>
        </p:nvSpPr>
        <p:spPr>
          <a:xfrm>
            <a:off x="280950" y="4725675"/>
            <a:ext cx="951000" cy="367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0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000"/>
                                        <p:tgtEl>
                                          <p:spTgt spid="1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4" st="4"/>
                                            </p:txEl>
                                          </p:spTgt>
                                        </p:tgtEl>
                                        <p:attrNameLst>
                                          <p:attrName>style.visibility</p:attrName>
                                        </p:attrNameLst>
                                      </p:cBhvr>
                                      <p:to>
                                        <p:strVal val="visible"/>
                                      </p:to>
                                    </p:set>
                                    <p:animEffect filter="fade" transition="in">
                                      <p:cBhvr>
                                        <p:cTn dur="1000"/>
                                        <p:tgtEl>
                                          <p:spTgt spid="1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5" st="5"/>
                                            </p:txEl>
                                          </p:spTgt>
                                        </p:tgtEl>
                                        <p:attrNameLst>
                                          <p:attrName>style.visibility</p:attrName>
                                        </p:attrNameLst>
                                      </p:cBhvr>
                                      <p:to>
                                        <p:strVal val="visible"/>
                                      </p:to>
                                    </p:set>
                                    <p:animEffect filter="fade" transition="in">
                                      <p:cBhvr>
                                        <p:cTn dur="1000"/>
                                        <p:tgtEl>
                                          <p:spTgt spid="1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6" st="6"/>
                                            </p:txEl>
                                          </p:spTgt>
                                        </p:tgtEl>
                                        <p:attrNameLst>
                                          <p:attrName>style.visibility</p:attrName>
                                        </p:attrNameLst>
                                      </p:cBhvr>
                                      <p:to>
                                        <p:strVal val="visible"/>
                                      </p:to>
                                    </p:set>
                                    <p:animEffect filter="fade" transition="in">
                                      <p:cBhvr>
                                        <p:cTn dur="1000"/>
                                        <p:tgtEl>
                                          <p:spTgt spid="1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