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5631DC-D16F-46ED-BB51-E6A12A1E3F14}">
  <a:tblStyle styleId="{9A5631DC-D16F-46ED-BB51-E6A12A1E3F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f29e407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f29e407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3f29e407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3f29e407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3f29e407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3f29e407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f29e407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f29e407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f29e4072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3f29e4072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f29e407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3f29e407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f29e407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f29e407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f29e4072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f29e4072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f29e407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f29e407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f29e407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f29e407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f29e407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f29e407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f29e407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f29e407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f29e40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f29e40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3f29e407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3f29e407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3f29e407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3f29e407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c/refman/8.0/en/join.html" TargetMode="External"/><Relationship Id="rId4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.mysql.com/doc/refman/8.0/en/outer-join-optimization.html" TargetMode="External"/><Relationship Id="rId4" Type="http://schemas.openxmlformats.org/officeDocument/2006/relationships/hyperlink" Target="https://dev.mysql.com/doc/refman/8.0/en/outer-join-simplification.html" TargetMode="External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II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FULL JOIN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es EL producto cartesiano.</a:t>
            </a:r>
            <a:endParaRPr/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Interpretación: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independientemente de si la condición del join se satisface.</a:t>
            </a:r>
            <a:endParaRPr/>
          </a:p>
        </p:txBody>
      </p:sp>
      <p:graphicFrame>
        <p:nvGraphicFramePr>
          <p:cNvPr id="192" name="Google Shape;192;p35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{9A5631DC-D16F-46ED-BB51-E6A12A1E3F14}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FULL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FULL JOIN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*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FULL JOIN prereq </a:t>
            </a:r>
            <a:r>
              <a:rPr b="1" lang="en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USING(course_id)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2275" y="3636375"/>
            <a:ext cx="5317438" cy="10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JOINS CHEATSHEET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425" y="962350"/>
            <a:ext cx="2800825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de Conjuntos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provee las siguientes operaciones de conjunto: </a:t>
            </a:r>
            <a:r>
              <a:rPr b="1" lang="en"/>
              <a:t>union, intersect y except.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Operan sobre tablas.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Eliminan automaticamente los duplicados.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 retener duplicados hay que usar </a:t>
            </a:r>
            <a:r>
              <a:rPr b="1" lang="en"/>
              <a:t>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OPERACIONES DE CONJUNTO</a:t>
            </a:r>
            <a:endParaRPr/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{9A5631DC-D16F-46ED-BB51-E6A12A1E3F14}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UNION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INTERSECT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[ALL]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b="1" sz="18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3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UNION</a:t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688" y="1103438"/>
            <a:ext cx="1369550" cy="2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UNION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INTERSECT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INTERSECT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875" y="1974425"/>
            <a:ext cx="1369550" cy="8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idx="2" type="body"/>
          </p:nvPr>
        </p:nvSpPr>
        <p:spPr>
          <a:xfrm>
            <a:off x="212941" y="2542320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’Spring’ AND year= 2010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EXCEPT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50" y="712925"/>
            <a:ext cx="1369550" cy="14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850" y="2584675"/>
            <a:ext cx="1369550" cy="25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36075" y="847675"/>
            <a:ext cx="39999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SELECT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 WHERE semester = ’Fall’ AND year= 2009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2" type="body"/>
          </p:nvPr>
        </p:nvSpPr>
        <p:spPr>
          <a:xfrm>
            <a:off x="236075" y="2206975"/>
            <a:ext cx="39999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 EXCEPT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375" y="1816400"/>
            <a:ext cx="1369550" cy="1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JOINS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Las operaciones de JOIN permiten combinar dos tablas y retornan otra tabla.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Son productos cartesianos que requieren que las filas en ambas tablas satisfagan ciertas condiciones.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Existen 4 tipos basicos de JOIN: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INNER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LEFT OUTER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OUTER JOIN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FULL JOIN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Existen otros tipos de joins: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MySQL Joins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525" y="2230050"/>
            <a:ext cx="45720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INNER JOIN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join_condition</a:t>
            </a:r>
            <a:r>
              <a:rPr lang="en"/>
              <a:t> es un predicado sobre las columnas de A y B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A.id = B.id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A.x  &gt;= B.y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ON </a:t>
            </a:r>
            <a:r>
              <a:rPr b="1" lang="en">
                <a:solidFill>
                  <a:schemeClr val="dk1"/>
                </a:solidFill>
              </a:rPr>
              <a:t>join_condition</a:t>
            </a:r>
            <a:r>
              <a:rPr lang="en">
                <a:solidFill>
                  <a:schemeClr val="dk1"/>
                </a:solidFill>
              </a:rPr>
              <a:t> se puede reemplazar con </a:t>
            </a:r>
            <a:r>
              <a:rPr b="1" lang="en">
                <a:solidFill>
                  <a:schemeClr val="dk1"/>
                </a:solidFill>
              </a:rPr>
              <a:t>USING(columns)</a:t>
            </a:r>
            <a:endParaRPr b="1"/>
          </a:p>
        </p:txBody>
      </p:sp>
      <p:sp>
        <p:nvSpPr>
          <p:cNvPr id="125" name="Google Shape;125;p29"/>
          <p:cNvSpPr txBox="1"/>
          <p:nvPr>
            <p:ph idx="2" type="body"/>
          </p:nvPr>
        </p:nvSpPr>
        <p:spPr>
          <a:xfrm>
            <a:off x="48324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Interpretacion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B donde la condición del join se satisface.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00" y="2555871"/>
            <a:ext cx="3174575" cy="24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29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{9A5631DC-D16F-46ED-BB51-E6A12A1E3F14}</a:tableStyleId>
              </a:tblPr>
              <a:tblGrid>
                <a:gridCol w="406282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INNER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CONSULTAS EN SQL - INNER JOIN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2213000" y="2465675"/>
            <a:ext cx="5341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prereq.*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INNER JOIN prereq ON course.course_id = prereq.course_id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787" y="3530428"/>
            <a:ext cx="4848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LEFT JOIN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-"/>
            </a:pPr>
            <a:r>
              <a:rPr lang="en"/>
              <a:t>El término </a:t>
            </a:r>
            <a:r>
              <a:rPr b="1" lang="en"/>
              <a:t>OUTER</a:t>
            </a:r>
            <a:r>
              <a:rPr lang="en"/>
              <a:t> es opcional y no tiene efecto.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A y aquellas de la tabla B donde la condición del join se satisface.</a:t>
            </a:r>
            <a:endParaRPr/>
          </a:p>
        </p:txBody>
      </p:sp>
      <p:graphicFrame>
        <p:nvGraphicFramePr>
          <p:cNvPr id="148" name="Google Shape;148;p31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{9A5631DC-D16F-46ED-BB51-E6A12A1E3F14}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062" y="2555875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LEFT JOIN</a:t>
            </a:r>
            <a:endParaRPr/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2213000" y="2237075"/>
            <a:ext cx="53418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course.*, prereq.prereq_id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LEFT JOIN prereq ON course.course_id = prereq.course_id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3012" y="3416246"/>
            <a:ext cx="4467225" cy="10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RIGHT JOIN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2571750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MySQL suele optimizar estos joins transformándolos en LEFT JOINS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Outer Join Optimization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Outer Join Simplification</a:t>
            </a:r>
            <a:endParaRPr/>
          </a:p>
        </p:txBody>
      </p:sp>
      <p:sp>
        <p:nvSpPr>
          <p:cNvPr id="169" name="Google Shape;169;p33"/>
          <p:cNvSpPr txBox="1"/>
          <p:nvPr>
            <p:ph idx="2" type="body"/>
          </p:nvPr>
        </p:nvSpPr>
        <p:spPr>
          <a:xfrm>
            <a:off x="4908600" y="847675"/>
            <a:ext cx="39999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Interpretacion: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Selecciona todas las filas de las tablas B y aquellas de la tabla A donde la condición del join se satisface.</a:t>
            </a:r>
            <a:endParaRPr/>
          </a:p>
        </p:txBody>
      </p:sp>
      <p:graphicFrame>
        <p:nvGraphicFramePr>
          <p:cNvPr id="170" name="Google Shape;170;p33"/>
          <p:cNvGraphicFramePr/>
          <p:nvPr/>
        </p:nvGraphicFramePr>
        <p:xfrm>
          <a:off x="311700" y="8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{9A5631DC-D16F-46ED-BB51-E6A12A1E3F14}</a:tableStyleId>
              </a:tblPr>
              <a:tblGrid>
                <a:gridCol w="4636875"/>
              </a:tblGrid>
              <a:tr h="116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RIGHT JOIN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 </a:t>
                      </a:r>
                      <a:r>
                        <a:rPr b="1"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join_condition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062" y="2571750"/>
            <a:ext cx="3172968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RIGHT JOIN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37" y="1140909"/>
            <a:ext cx="1949052" cy="10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25" y="1140900"/>
            <a:ext cx="3246834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/>
          <p:nvPr/>
        </p:nvSpPr>
        <p:spPr>
          <a:xfrm>
            <a:off x="1759149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course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6068287" y="902100"/>
            <a:ext cx="1366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prereq</a:t>
            </a:r>
            <a:endParaRPr b="1"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2213000" y="2237075"/>
            <a:ext cx="57693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p.course_id, c.title, c.dept_name,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c.credits,  p.prereq_id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course AS c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RIGHT JOIN prereq AS p ON c.course_id = p.course_id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5275" y="3473675"/>
            <a:ext cx="4693443" cy="106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