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190300-6DA7-46E7-8F70-9D008F604765}">
  <a:tblStyle styleId="{08190300-6DA7-46E7-8F70-9D008F6047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swa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swa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a87c4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a87c4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3f29e409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3f29e409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1cc0dc61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1cc0dc61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9735c337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9735c337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9735c3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9735c3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9735c33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9735c33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9735c33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9735c33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9735c33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9735c33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9735c337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9735c337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3f29e409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3f29e409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cc0dc61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cc0dc61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a87c497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1a87c497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1cc0dc6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1cc0dc6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cc0dc61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cc0dc61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cc0dc61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cc0dc61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cc0dc61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cc0dc61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cc0dc61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cc0dc61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Oswald"/>
              <a:buNone/>
              <a:defRPr sz="2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2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814387" y="820340"/>
            <a:ext cx="76614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BD-2019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.mysql.com/doc/refman/8.0/en/aggregate-function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SQL III</a:t>
            </a:r>
            <a:endParaRPr sz="4400"/>
          </a:p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Table Expressions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TABLE EXPRESSIONS (CTE)</a:t>
            </a:r>
            <a:endParaRPr/>
          </a:p>
        </p:txBody>
      </p:sp>
      <p:sp>
        <p:nvSpPr>
          <p:cNvPr id="179" name="Google Shape;179;p36"/>
          <p:cNvSpPr txBox="1"/>
          <p:nvPr>
            <p:ph idx="2" type="body"/>
          </p:nvPr>
        </p:nvSpPr>
        <p:spPr>
          <a:xfrm>
            <a:off x="4832400" y="847675"/>
            <a:ext cx="438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WITH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1600">
                <a:solidFill>
                  <a:srgbClr val="6AA84F"/>
                </a:solidFill>
              </a:rPr>
              <a:t>max_budget (value) AS 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     SELECT max(budget)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     FROM department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SELECT budget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FROM department, max_budget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WHERE department.budget =   max_budget.value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36"/>
          <p:cNvGraphicFramePr/>
          <p:nvPr/>
        </p:nvGraphicFramePr>
        <p:xfrm>
          <a:off x="456925" y="91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{08190300-6DA7-46E7-8F70-9D008F604765}</a:tableStyleId>
              </a:tblPr>
              <a:tblGrid>
                <a:gridCol w="4200450"/>
              </a:tblGrid>
              <a:tr h="144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 </a:t>
                      </a:r>
                      <a:endParaRPr sz="18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cte_name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AS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SUBQUERY)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[,cte_name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AS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(SUBQUERY)]...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36"/>
          <p:cNvSpPr txBox="1"/>
          <p:nvPr>
            <p:ph idx="2" type="body"/>
          </p:nvPr>
        </p:nvSpPr>
        <p:spPr>
          <a:xfrm>
            <a:off x="456925" y="2567600"/>
            <a:ext cx="39999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WITH</a:t>
            </a:r>
            <a:r>
              <a:rPr lang="en"/>
              <a:t> permite definir tablas temporarias que están disponibles para la query asociada al </a:t>
            </a:r>
            <a:r>
              <a:rPr b="1" lang="en"/>
              <a:t>WITH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Mejoran la legibilidad de las consultas.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6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Agregaciones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AGREGACIONES</a:t>
            </a:r>
            <a:endParaRPr/>
          </a:p>
        </p:txBody>
      </p:sp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-"/>
            </a:pPr>
            <a:r>
              <a:rPr lang="en"/>
              <a:t>SQL provee un conjunto de funciones de agregación.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-"/>
            </a:pPr>
            <a:r>
              <a:rPr lang="en"/>
              <a:t>Una función de agregación toma una colección de valores y retorna un solo valor.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-"/>
            </a:pPr>
            <a:r>
              <a:rPr lang="en"/>
              <a:t>Algunas funciones de agregación: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max(C</a:t>
            </a:r>
            <a:r>
              <a:rPr b="1" baseline="-25000" lang="en"/>
              <a:t>i</a:t>
            </a:r>
            <a:r>
              <a:rPr b="1" lang="en"/>
              <a:t>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min</a:t>
            </a:r>
            <a:r>
              <a:rPr b="1" lang="en">
                <a:solidFill>
                  <a:schemeClr val="dk1"/>
                </a:solidFill>
              </a:rPr>
              <a:t>(C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avg</a:t>
            </a:r>
            <a:r>
              <a:rPr b="1" lang="en">
                <a:solidFill>
                  <a:schemeClr val="dk1"/>
                </a:solidFill>
              </a:rPr>
              <a:t>(C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count</a:t>
            </a:r>
            <a:r>
              <a:rPr b="1" lang="en">
                <a:solidFill>
                  <a:schemeClr val="dk1"/>
                </a:solidFill>
              </a:rPr>
              <a:t>(C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)</a:t>
            </a:r>
            <a:r>
              <a:rPr b="1" lang="en"/>
              <a:t> | count(distinct </a:t>
            </a:r>
            <a:r>
              <a:rPr b="1" lang="en">
                <a:solidFill>
                  <a:schemeClr val="dk1"/>
                </a:solidFill>
              </a:rPr>
              <a:t>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/>
              <a:t>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sum</a:t>
            </a:r>
            <a:r>
              <a:rPr b="1" lang="en">
                <a:solidFill>
                  <a:schemeClr val="dk1"/>
                </a:solidFill>
              </a:rPr>
              <a:t>(C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Otras en MySQL</a:t>
            </a:r>
            <a:endParaRPr b="1"/>
          </a:p>
        </p:txBody>
      </p:sp>
      <p:sp>
        <p:nvSpPr>
          <p:cNvPr id="194" name="Google Shape;194;p38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Ejemplo: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	SELECT avg(salary) AS avg_salary,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		max(salary) AS max_salary,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		min(salary) AS min_salary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	FROM instructor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	WHERE dept_name = ‘Music’;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GROUP BY</a:t>
            </a:r>
            <a:endParaRPr/>
          </a:p>
        </p:txBody>
      </p:sp>
      <p:sp>
        <p:nvSpPr>
          <p:cNvPr id="201" name="Google Shape;201;p39"/>
          <p:cNvSpPr txBox="1"/>
          <p:nvPr>
            <p:ph idx="2" type="body"/>
          </p:nvPr>
        </p:nvSpPr>
        <p:spPr>
          <a:xfrm>
            <a:off x="4222750" y="847675"/>
            <a:ext cx="46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GROUP BY</a:t>
            </a:r>
            <a:r>
              <a:rPr lang="en">
                <a:solidFill>
                  <a:schemeClr val="dk1"/>
                </a:solidFill>
              </a:rPr>
              <a:t> permite calcular las agrupaciones sobre un grupo de filas.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Las columnas especificadas en el </a:t>
            </a:r>
            <a:r>
              <a:rPr b="1" lang="en">
                <a:solidFill>
                  <a:schemeClr val="dk1"/>
                </a:solidFill>
              </a:rPr>
              <a:t>GROUP BY</a:t>
            </a:r>
            <a:r>
              <a:rPr lang="en">
                <a:solidFill>
                  <a:schemeClr val="dk1"/>
                </a:solidFill>
              </a:rPr>
              <a:t> definen los grupos. A igual valor, mismo grupo.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Si se omite el </a:t>
            </a:r>
            <a:r>
              <a:rPr b="1" lang="en"/>
              <a:t>GROUP BY</a:t>
            </a:r>
            <a:r>
              <a:rPr lang="en"/>
              <a:t>, todas las filas se tratan como parte de un solo grupo.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rgbClr val="CC0000"/>
                </a:solidFill>
              </a:rPr>
              <a:t>Las columnas en el </a:t>
            </a:r>
            <a:r>
              <a:rPr b="1" lang="en">
                <a:solidFill>
                  <a:srgbClr val="CC0000"/>
                </a:solidFill>
              </a:rPr>
              <a:t>SELECT</a:t>
            </a:r>
            <a:r>
              <a:rPr lang="en">
                <a:solidFill>
                  <a:srgbClr val="CC0000"/>
                </a:solidFill>
              </a:rPr>
              <a:t> que no sean agregadas deben aparecer en el </a:t>
            </a:r>
            <a:r>
              <a:rPr b="1" lang="en">
                <a:solidFill>
                  <a:srgbClr val="CC0000"/>
                </a:solidFill>
              </a:rPr>
              <a:t>GROUP BY</a:t>
            </a:r>
            <a:r>
              <a:rPr lang="en">
                <a:solidFill>
                  <a:srgbClr val="CC0000"/>
                </a:solidFill>
              </a:rPr>
              <a:t>.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	</a:t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</p:txBody>
      </p:sp>
      <p:graphicFrame>
        <p:nvGraphicFramePr>
          <p:cNvPr id="202" name="Google Shape;202;p39"/>
          <p:cNvGraphicFramePr/>
          <p:nvPr/>
        </p:nvGraphicFramePr>
        <p:xfrm>
          <a:off x="311700" y="8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{08190300-6DA7-46E7-8F70-9D008F604765}</a:tableStyleId>
              </a:tblPr>
              <a:tblGrid>
                <a:gridCol w="3911050"/>
              </a:tblGrid>
              <a:tr h="279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select_expr </a:t>
                      </a:r>
                      <a:endParaRPr b="1" baseline="-25000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table_expr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[WHERE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where_condition]</a:t>
                      </a:r>
                      <a:endParaRPr b="1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[GROUP BY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{col|alias|pos},</a:t>
                      </a: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[ORDER BY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order_expr</a:t>
                      </a: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39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" id="208" name="Google Shape;2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76800"/>
            <a:ext cx="2616565" cy="280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" id="209" name="Google Shape;20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2273" y="1543758"/>
            <a:ext cx="1555602" cy="205600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/>
        </p:nvSpPr>
        <p:spPr>
          <a:xfrm>
            <a:off x="3252475" y="1814250"/>
            <a:ext cx="37998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dept_name, avg(salary) AS salary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instructor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GROUP BY dept_name;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40"/>
          <p:cNvSpPr txBox="1"/>
          <p:nvPr>
            <p:ph idx="4294967295"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GROUP BY</a:t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HAVING</a:t>
            </a:r>
            <a:endParaRPr/>
          </a:p>
        </p:txBody>
      </p:sp>
      <p:sp>
        <p:nvSpPr>
          <p:cNvPr id="218" name="Google Shape;218;p41"/>
          <p:cNvSpPr txBox="1"/>
          <p:nvPr>
            <p:ph idx="2" type="body"/>
          </p:nvPr>
        </p:nvSpPr>
        <p:spPr>
          <a:xfrm>
            <a:off x="4222750" y="847675"/>
            <a:ext cx="46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HAVING </a:t>
            </a:r>
            <a:r>
              <a:rPr lang="en">
                <a:solidFill>
                  <a:schemeClr val="dk1"/>
                </a:solidFill>
              </a:rPr>
              <a:t>permite filtrar grupos sobre los valores agregados.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Importante: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El predicado de HAVING se chequea </a:t>
            </a:r>
            <a:r>
              <a:rPr b="1" lang="en" sz="1400">
                <a:solidFill>
                  <a:schemeClr val="dk1"/>
                </a:solidFill>
              </a:rPr>
              <a:t>luego</a:t>
            </a:r>
            <a:r>
              <a:rPr lang="en" sz="1400">
                <a:solidFill>
                  <a:schemeClr val="dk1"/>
                </a:solidFill>
              </a:rPr>
              <a:t> de que los grupos son computados.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El predicado del WHERE se chequea </a:t>
            </a:r>
            <a:r>
              <a:rPr b="1" lang="en" sz="1400">
                <a:solidFill>
                  <a:schemeClr val="dk1"/>
                </a:solidFill>
              </a:rPr>
              <a:t>antes</a:t>
            </a:r>
            <a:r>
              <a:rPr lang="en" sz="1400">
                <a:solidFill>
                  <a:schemeClr val="dk1"/>
                </a:solidFill>
              </a:rPr>
              <a:t> de que los grupos sean computados.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</p:txBody>
      </p:sp>
      <p:graphicFrame>
        <p:nvGraphicFramePr>
          <p:cNvPr id="219" name="Google Shape;219;p41"/>
          <p:cNvGraphicFramePr/>
          <p:nvPr/>
        </p:nvGraphicFramePr>
        <p:xfrm>
          <a:off x="311700" y="8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{08190300-6DA7-46E7-8F70-9D008F604765}</a:tableStyleId>
              </a:tblPr>
              <a:tblGrid>
                <a:gridCol w="3911050"/>
              </a:tblGrid>
              <a:tr h="279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select_expr </a:t>
                      </a:r>
                      <a:endParaRPr b="1" baseline="-25000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table_expr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[WHERE</a:t>
                      </a:r>
                      <a:r>
                        <a:rPr b="1" baseline="-25000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where_condition]</a:t>
                      </a:r>
                      <a:endParaRPr b="1" sz="20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[GROUP BY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{col|alias|pos},</a:t>
                      </a: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[HAVING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where_condition</a:t>
                      </a: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[ORDER BY</a:t>
                      </a:r>
                      <a:r>
                        <a:rPr b="1" lang="en" sz="20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order_expr</a:t>
                      </a:r>
                      <a:r>
                        <a:rPr b="1" lang="en" sz="20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650" y="3454300"/>
            <a:ext cx="1509075" cy="15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1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" id="226" name="Google Shape;22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67275"/>
            <a:ext cx="2616565" cy="280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" id="227" name="Google Shape;22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498" y="712933"/>
            <a:ext cx="1555602" cy="2056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/>
        </p:nvSpPr>
        <p:spPr>
          <a:xfrm>
            <a:off x="3160700" y="1714250"/>
            <a:ext cx="37998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dept_name, avg(salary) AS salary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instructor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GROUP BY dept_name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HAVING avg(salary) &gt; 42000;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42"/>
          <p:cNvSpPr txBox="1"/>
          <p:nvPr>
            <p:ph idx="4294967295"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HAVING</a:t>
            </a:r>
            <a:endParaRPr/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0275" y="3127500"/>
            <a:ext cx="2516038" cy="16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idx="2" type="body"/>
          </p:nvPr>
        </p:nvSpPr>
        <p:spPr>
          <a:xfrm>
            <a:off x="4718800" y="847675"/>
            <a:ext cx="41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 subquery es una consulta anidada en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 </a:t>
            </a:r>
            <a:r>
              <a:rPr b="1" lang="en" sz="1400"/>
              <a:t>WHERE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 </a:t>
            </a:r>
            <a:r>
              <a:rPr b="1" lang="en" sz="1400"/>
              <a:t>FROM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Una </a:t>
            </a:r>
            <a:r>
              <a:rPr b="1" lang="en" sz="1400"/>
              <a:t>COLUMNA</a:t>
            </a:r>
            <a:r>
              <a:rPr lang="en" sz="1400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 subquery anidada en una columna se denomina </a:t>
            </a:r>
            <a:r>
              <a:rPr b="1" lang="en">
                <a:solidFill>
                  <a:schemeClr val="dk1"/>
                </a:solidFill>
              </a:rPr>
              <a:t>subquery escalar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CONSULTAS ANIDADAS</a:t>
            </a:r>
            <a:endParaRPr/>
          </a:p>
        </p:txBody>
      </p:sp>
      <p:graphicFrame>
        <p:nvGraphicFramePr>
          <p:cNvPr id="117" name="Google Shape;117;p28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{08190300-6DA7-46E7-8F70-9D008F604765}</a:tableStyleId>
              </a:tblPr>
              <a:tblGrid>
                <a:gridCol w="4200450"/>
              </a:tblGrid>
              <a:tr h="290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, 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[SUBQUERY],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28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 - SET MEMBERSHIP</a:t>
            </a:r>
            <a:endParaRPr/>
          </a:p>
        </p:txBody>
      </p:sp>
      <p:sp>
        <p:nvSpPr>
          <p:cNvPr id="124" name="Google Shape;124;p29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DISTINCT course_id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WHERE semester = ’Fall’ AND year= 2009 AND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course_id IN (</a:t>
            </a:r>
            <a:endParaRPr b="1" sz="1600">
              <a:solidFill>
                <a:srgbClr val="6AA84F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SELECT course_id </a:t>
            </a:r>
            <a:endParaRPr b="1" sz="1600">
              <a:solidFill>
                <a:srgbClr val="CC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FROM section</a:t>
            </a:r>
            <a:endParaRPr b="1" sz="1600">
              <a:solidFill>
                <a:srgbClr val="CC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WHERE semester = ’Spring’ </a:t>
            </a:r>
            <a:endParaRPr b="1" sz="1600">
              <a:solidFill>
                <a:srgbClr val="CC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    AND year= 2010</a:t>
            </a:r>
            <a:r>
              <a:rPr b="1" lang="en" sz="1600">
                <a:solidFill>
                  <a:srgbClr val="6AA84F"/>
                </a:solidFill>
              </a:rPr>
              <a:t>);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name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FROM instructor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WHERE name </a:t>
            </a:r>
            <a:r>
              <a:rPr b="1" lang="en" sz="1600">
                <a:solidFill>
                  <a:srgbClr val="CC0000"/>
                </a:solidFill>
              </a:rPr>
              <a:t>NOT IN (’Mozart’, ’Einstein’)</a:t>
            </a:r>
            <a:r>
              <a:rPr b="1" lang="en" sz="1600">
                <a:solidFill>
                  <a:srgbClr val="6AA84F"/>
                </a:solidFill>
              </a:rPr>
              <a:t>;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</p:txBody>
      </p:sp>
      <p:graphicFrame>
        <p:nvGraphicFramePr>
          <p:cNvPr id="125" name="Google Shape;125;p29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{08190300-6DA7-46E7-8F70-9D008F604765}</a:tableStyleId>
              </a:tblPr>
              <a:tblGrid>
                <a:gridCol w="4200450"/>
              </a:tblGrid>
              <a:tr h="290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(columns) [IN | NOT IN] [SUBQUERY]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(columns) [IN | NOT IN]          [ENUMERATION]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p29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 - SET </a:t>
            </a:r>
            <a:r>
              <a:rPr lang="en"/>
              <a:t>COMPARISON</a:t>
            </a:r>
            <a:endParaRPr/>
          </a:p>
        </p:txBody>
      </p:sp>
      <p:sp>
        <p:nvSpPr>
          <p:cNvPr id="132" name="Google Shape;132;p30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SELECT</a:t>
            </a:r>
            <a:r>
              <a:rPr b="1" lang="en" sz="1600">
                <a:solidFill>
                  <a:srgbClr val="6AA84F"/>
                </a:solidFill>
              </a:rPr>
              <a:t> name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FROM instructor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WHERE salary </a:t>
            </a:r>
            <a:r>
              <a:rPr b="1" lang="en" sz="1600">
                <a:solidFill>
                  <a:srgbClr val="CC0000"/>
                </a:solidFill>
              </a:rPr>
              <a:t>&gt; ALL</a:t>
            </a:r>
            <a:r>
              <a:rPr b="1" lang="en" sz="1600">
                <a:solidFill>
                  <a:srgbClr val="6AA84F"/>
                </a:solidFill>
              </a:rPr>
              <a:t> (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SELECT salary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FROM instructor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WHERE dept_name = ’Biology’);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 pensar: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= SOME ==  IN ??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&lt;&gt; SOME == NOT IN ??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&lt;&gt; ALL == NOT IN ??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= ALL == IN ??</a:t>
            </a:r>
            <a:endParaRPr sz="1600"/>
          </a:p>
        </p:txBody>
      </p:sp>
      <p:graphicFrame>
        <p:nvGraphicFramePr>
          <p:cNvPr id="133" name="Google Shape;133;p30"/>
          <p:cNvGraphicFramePr/>
          <p:nvPr/>
        </p:nvGraphicFramePr>
        <p:xfrm>
          <a:off x="456925" y="91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{08190300-6DA7-46E7-8F70-9D008F604765}</a:tableStyleId>
              </a:tblPr>
              <a:tblGrid>
                <a:gridCol w="4200450"/>
              </a:tblGrid>
              <a:tr h="358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(columns) 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 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(columns) 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 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ALL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 := &lt;,&lt;=,&gt;,&gt;=, &lt;&gt;, =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30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 - EMPTY RELATIONS</a:t>
            </a:r>
            <a:endParaRPr/>
          </a:p>
        </p:txBody>
      </p:sp>
      <p:sp>
        <p:nvSpPr>
          <p:cNvPr id="140" name="Google Shape;140;p31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course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FROM section AS S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WHERE semester = ’Fall’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AND year= 2009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AND EXISTS (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*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FROM section AS T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WHERE semester = ’Spring’ </a:t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AND year= 2010 </a:t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AND S.course_id = T.course_id)</a:t>
            </a:r>
            <a:endParaRPr b="1" sz="16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“tabla A contiene a tabla B” == “not exists (B except A).”</a:t>
            </a:r>
            <a:endParaRPr sz="1600"/>
          </a:p>
        </p:txBody>
      </p:sp>
      <p:graphicFrame>
        <p:nvGraphicFramePr>
          <p:cNvPr id="141" name="Google Shape;141;p31"/>
          <p:cNvGraphicFramePr/>
          <p:nvPr/>
        </p:nvGraphicFramePr>
        <p:xfrm>
          <a:off x="456925" y="91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{08190300-6DA7-46E7-8F70-9D008F604765}</a:tableStyleId>
              </a:tblPr>
              <a:tblGrid>
                <a:gridCol w="4200450"/>
              </a:tblGrid>
              <a:tr h="251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EXISTS [SUBQUERY]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NOT 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EXISTS [SUBQUERY]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31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 - CORRELATED SUBQUERIES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Ya vimos que se pueden renombrar las tablas en una consulta: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 t.ID, i.ID </a:t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FROM instructor </a:t>
            </a:r>
            <a:r>
              <a:rPr b="1" lang="en" sz="1600">
                <a:solidFill>
                  <a:srgbClr val="CC0000"/>
                </a:solidFill>
              </a:rPr>
              <a:t>AS i</a:t>
            </a:r>
            <a:r>
              <a:rPr b="1" lang="en" sz="1600">
                <a:solidFill>
                  <a:srgbClr val="6AA84F"/>
                </a:solidFill>
              </a:rPr>
              <a:t>, teaches </a:t>
            </a:r>
            <a:r>
              <a:rPr b="1" lang="en" sz="1600">
                <a:solidFill>
                  <a:srgbClr val="CC0000"/>
                </a:solidFill>
              </a:rPr>
              <a:t>t</a:t>
            </a:r>
            <a:endParaRPr b="1" sz="1600"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El alias se denomina </a:t>
            </a:r>
            <a:r>
              <a:rPr b="1" lang="en">
                <a:solidFill>
                  <a:schemeClr val="dk1"/>
                </a:solidFill>
              </a:rPr>
              <a:t>nombre de correlación.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SQL permite referenciar un nombre de correlación introducido en una query externa en una subquery anidada en el </a:t>
            </a:r>
            <a:r>
              <a:rPr b="1" lang="en">
                <a:solidFill>
                  <a:schemeClr val="dk1"/>
                </a:solidFill>
              </a:rPr>
              <a:t>WHERE.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 subquery que usa un nombre de </a:t>
            </a:r>
            <a:r>
              <a:rPr lang="en"/>
              <a:t>correlación</a:t>
            </a:r>
            <a:r>
              <a:rPr lang="en"/>
              <a:t> de una query externa es una </a:t>
            </a:r>
            <a:r>
              <a:rPr b="1" lang="en">
                <a:solidFill>
                  <a:srgbClr val="CC0000"/>
                </a:solidFill>
              </a:rPr>
              <a:t>subquery correlacionada.</a:t>
            </a:r>
            <a:r>
              <a:rPr b="1" lang="en"/>
              <a:t>	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Regla de Alcance:</a:t>
            </a:r>
            <a:r>
              <a:rPr lang="en"/>
              <a:t> en una subquery se pueden usar solo nombres de correlación definidos en la propia subquery o en cualquier query que la contenga.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 un nombre de correlación se define localmente en una subquery y globalmente en la query que la contiene, la definición local tiene precedencia.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2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 - CORRELATED SUBQUERIES</a:t>
            </a:r>
            <a:endParaRPr/>
          </a:p>
        </p:txBody>
      </p:sp>
      <p:sp>
        <p:nvSpPr>
          <p:cNvPr id="156" name="Google Shape;156;p33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dept name, avg_salary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FROM 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SELECT dept_</a:t>
            </a:r>
            <a:r>
              <a:rPr b="1" lang="en" sz="1600">
                <a:solidFill>
                  <a:srgbClr val="6AA84F"/>
                </a:solidFill>
              </a:rPr>
              <a:t>name, 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avg (salary) as avg_salary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FROM instructor</a:t>
            </a:r>
            <a:r>
              <a:rPr b="1" lang="en" sz="1600">
                <a:solidFill>
                  <a:srgbClr val="6AA84F"/>
                </a:solidFill>
              </a:rPr>
              <a:t> 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GROUP BY dept_name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) WHERE avg_salary &gt; 42000;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Subqueries en un </a:t>
            </a:r>
            <a:r>
              <a:rPr b="1" lang="en"/>
              <a:t>FROM</a:t>
            </a:r>
            <a:r>
              <a:rPr lang="en"/>
              <a:t> no pueden usar nombres de </a:t>
            </a:r>
            <a:r>
              <a:rPr lang="en"/>
              <a:t>correlación</a:t>
            </a:r>
            <a:r>
              <a:rPr lang="en"/>
              <a:t> de otras tablas en el </a:t>
            </a:r>
            <a:r>
              <a:rPr b="1" lang="en"/>
              <a:t>FROM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SQL:2003 introduce el keyword </a:t>
            </a:r>
            <a:r>
              <a:rPr b="1" lang="en"/>
              <a:t>LATERAL</a:t>
            </a:r>
            <a:r>
              <a:rPr lang="en"/>
              <a:t> para permitirlo.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33"/>
          <p:cNvGraphicFramePr/>
          <p:nvPr/>
        </p:nvGraphicFramePr>
        <p:xfrm>
          <a:off x="456925" y="91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{08190300-6DA7-46E7-8F70-9D008F604765}</a:tableStyleId>
              </a:tblPr>
              <a:tblGrid>
                <a:gridCol w="4200450"/>
              </a:tblGrid>
              <a:tr h="131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33"/>
          <p:cNvSpPr txBox="1"/>
          <p:nvPr>
            <p:ph idx="2" type="body"/>
          </p:nvPr>
        </p:nvSpPr>
        <p:spPr>
          <a:xfrm>
            <a:off x="404800" y="2507675"/>
            <a:ext cx="3999900" cy="22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Concepto clave: </a:t>
            </a:r>
            <a:r>
              <a:rPr lang="en"/>
              <a:t>Un query retorna una tabla y por lo tanto puede aparecer en otra query en cualquier lugar donde una tabla es esperada.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 consultas escalares pueden ocurrir en un SELECT, un WHERE, y un HAVING</a:t>
            </a:r>
            <a:r>
              <a:rPr b="1" lang="en" sz="1600">
                <a:solidFill>
                  <a:srgbClr val="6AA84F"/>
                </a:solidFill>
              </a:rPr>
              <a:t>.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SELECT d.dept_name,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(SELECT count(*)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 FROM instructor i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 WHERE d.dept_name =  i.dept_name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     ) AS num_instructors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</a:rPr>
              <a:t>FROM department d;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ANIDADAS - SCALAR SUBQUERIES</a:t>
            </a:r>
            <a:endParaRPr/>
          </a:p>
        </p:txBody>
      </p:sp>
      <p:graphicFrame>
        <p:nvGraphicFramePr>
          <p:cNvPr id="166" name="Google Shape;166;p34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{08190300-6DA7-46E7-8F70-9D008F604765}</a:tableStyleId>
              </a:tblPr>
              <a:tblGrid>
                <a:gridCol w="4200450"/>
              </a:tblGrid>
              <a:tr h="1125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 , [SUBQUERY], ...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34"/>
          <p:cNvSpPr txBox="1"/>
          <p:nvPr>
            <p:ph idx="2" type="body"/>
          </p:nvPr>
        </p:nvSpPr>
        <p:spPr>
          <a:xfrm>
            <a:off x="404800" y="2507675"/>
            <a:ext cx="3999900" cy="22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Concepto clave: </a:t>
            </a:r>
            <a:r>
              <a:rPr lang="en"/>
              <a:t>Podemos utilizar una subconsulta donde se espera una </a:t>
            </a:r>
            <a:r>
              <a:rPr lang="en"/>
              <a:t>expresión</a:t>
            </a:r>
            <a:r>
              <a:rPr lang="en"/>
              <a:t> siempre que la consulta retorne una fila con una sola columna. Tales consultas se denominan </a:t>
            </a:r>
            <a:r>
              <a:rPr b="1" lang="en"/>
              <a:t>consultas escalares.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4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BD-2021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