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ffbcbf36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fbcbf3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ffbcbf3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ffbcbf3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ffbcbf3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fbcbf3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ffbcbf3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fbcbf3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ffbcbf36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ffbcbf3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ffbcbf36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fbcbf36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ffbcbf36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fbcbf36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ffbcbf3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fbcbf3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ffbcbf36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fbcbf36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ffbcbf36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ffbcbf36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ffbcbf36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fbcbf36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ffbcbf36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fbcbf3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ffbcbf3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fbcbf3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ffbcbf36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ffbcbf36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ff0aaf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ff0aaf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ff0aaf8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f0aaf8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ffbcbf36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fbcbf36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ffbcbf3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fbcbf3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ffbcbf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fbcbf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ffbcbf3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fbcbf3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ffbcbf3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fbcbf3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30475"/>
            <a:ext cx="8520600" cy="255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Functions, Procedures, Triggers, and Views in SQL</a:t>
            </a:r>
            <a:endParaRPr b="1"/>
          </a:p>
        </p:txBody>
      </p:sp>
      <p:sp>
        <p:nvSpPr>
          <p:cNvPr id="55" name="Google Shape;55;p13"/>
          <p:cNvSpPr txBox="1"/>
          <p:nvPr>
            <p:ph idx="1" type="subTitle"/>
          </p:nvPr>
        </p:nvSpPr>
        <p:spPr>
          <a:xfrm>
            <a:off x="270825" y="3601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 de Datos 2021</a:t>
            </a:r>
            <a:endParaRPr/>
          </a:p>
          <a:p>
            <a:pPr indent="0" lvl="0" marL="0" rtl="0" algn="ctr">
              <a:spcBef>
                <a:spcPts val="0"/>
              </a:spcBef>
              <a:spcAft>
                <a:spcPts val="0"/>
              </a:spcAft>
              <a:buNone/>
            </a:pPr>
            <a:r>
              <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Ejemplo: registrar un estudiante en un curso...</a:t>
            </a:r>
            <a:endParaRPr b="1">
              <a:solidFill>
                <a:srgbClr val="FF0000"/>
              </a:solidFill>
            </a:endParaRPr>
          </a:p>
          <a:p>
            <a:pPr indent="0" lvl="0" marL="0" rtl="0" algn="l">
              <a:spcBef>
                <a:spcPts val="0"/>
              </a:spcBef>
              <a:spcAft>
                <a:spcPts val="0"/>
              </a:spcAft>
              <a:buNone/>
            </a:pPr>
            <a:r>
              <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2"/>
          <p:cNvPicPr preferRelativeResize="0"/>
          <p:nvPr/>
        </p:nvPicPr>
        <p:blipFill>
          <a:blip r:embed="rId3">
            <a:alphaModFix/>
          </a:blip>
          <a:stretch>
            <a:fillRect/>
          </a:stretch>
        </p:blipFill>
        <p:spPr>
          <a:xfrm>
            <a:off x="1241325" y="1590025"/>
            <a:ext cx="5976175" cy="243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Triggers</a:t>
            </a:r>
            <a:r>
              <a:rPr lang="en">
                <a:solidFill>
                  <a:srgbClr val="9900FF"/>
                </a:solidFill>
              </a:rPr>
              <a:t>...</a:t>
            </a:r>
            <a:endParaRPr>
              <a:solidFill>
                <a:srgbClr val="9900FF"/>
              </a:solidFill>
            </a:endParaRPr>
          </a:p>
        </p:txBody>
      </p:sp>
      <p:sp>
        <p:nvSpPr>
          <p:cNvPr id="128" name="Google Shape;128;p23"/>
          <p:cNvSpPr txBox="1"/>
          <p:nvPr>
            <p:ph idx="1" type="body"/>
          </p:nvPr>
        </p:nvSpPr>
        <p:spPr>
          <a:xfrm>
            <a:off x="311700" y="1690275"/>
            <a:ext cx="8520600" cy="25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 disparador o </a:t>
            </a:r>
            <a:r>
              <a:rPr b="1" lang="en">
                <a:solidFill>
                  <a:srgbClr val="9900FF"/>
                </a:solidFill>
              </a:rPr>
              <a:t>trigger</a:t>
            </a:r>
            <a:r>
              <a:rPr lang="en"/>
              <a:t> es una funcionalidad que la base de datos ejecuta de forma automática cuando se realiza una operación de tipo </a:t>
            </a:r>
            <a:r>
              <a:rPr b="1" lang="en"/>
              <a:t>INSERT</a:t>
            </a:r>
            <a:r>
              <a:rPr lang="en"/>
              <a:t>, </a:t>
            </a:r>
            <a:r>
              <a:rPr b="1" lang="en"/>
              <a:t>UPDATE</a:t>
            </a:r>
            <a:r>
              <a:rPr lang="en"/>
              <a:t>, o </a:t>
            </a:r>
            <a:r>
              <a:rPr b="1" lang="en"/>
              <a:t>DELETE</a:t>
            </a:r>
            <a:r>
              <a:rPr lang="en"/>
              <a:t> que impacta sobre los registros en la tabla asociada. </a:t>
            </a:r>
            <a:endParaRPr/>
          </a:p>
          <a:p>
            <a:pPr indent="-342900" lvl="0" marL="457200" rtl="0" algn="l">
              <a:spcBef>
                <a:spcPts val="0"/>
              </a:spcBef>
              <a:spcAft>
                <a:spcPts val="0"/>
              </a:spcAft>
              <a:buSzPts val="1800"/>
              <a:buChar char="●"/>
            </a:pPr>
            <a:r>
              <a:rPr lang="en"/>
              <a:t>Se puede configurar un trigger para que se active o bien antes (</a:t>
            </a:r>
            <a:r>
              <a:rPr b="1" lang="en"/>
              <a:t>BEFORE</a:t>
            </a:r>
            <a:r>
              <a:rPr lang="en"/>
              <a:t>) o después (</a:t>
            </a:r>
            <a:r>
              <a:rPr b="1" lang="en"/>
              <a:t>AFTER</a:t>
            </a:r>
            <a:r>
              <a:rPr lang="en"/>
              <a:t>) del evento del trigger </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Triggers (Sintaxis)</a:t>
            </a:r>
            <a:endParaRPr b="1">
              <a:solidFill>
                <a:srgbClr val="9900FF"/>
              </a:solidFill>
            </a:endParaRPr>
          </a:p>
        </p:txBody>
      </p:sp>
      <p:sp>
        <p:nvSpPr>
          <p:cNvPr id="135" name="Google Shape;135;p24"/>
          <p:cNvSpPr txBox="1"/>
          <p:nvPr>
            <p:ph idx="1" type="body"/>
          </p:nvPr>
        </p:nvSpPr>
        <p:spPr>
          <a:xfrm>
            <a:off x="311700" y="1152475"/>
            <a:ext cx="8520600" cy="376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CREA</a:t>
            </a:r>
            <a:r>
              <a:rPr b="1" lang="en" sz="1400"/>
              <a:t>TE TRIGGER</a:t>
            </a:r>
            <a:r>
              <a:rPr lang="en" sz="1400"/>
              <a:t> trigger_name </a:t>
            </a:r>
            <a:r>
              <a:rPr b="1" lang="en" sz="1400">
                <a:solidFill>
                  <a:srgbClr val="FF0000"/>
                </a:solidFill>
              </a:rPr>
              <a:t>trigger_time trigger_event </a:t>
            </a:r>
            <a:endParaRPr b="1" sz="1400">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b="1" lang="en" sz="1400"/>
              <a:t>ON</a:t>
            </a:r>
            <a:r>
              <a:rPr lang="en" sz="1400"/>
              <a:t> table_name </a:t>
            </a:r>
            <a:r>
              <a:rPr b="1" lang="en" sz="1400"/>
              <a:t>FOR EACH ROW</a:t>
            </a:r>
            <a:endParaRPr b="1" sz="1400"/>
          </a:p>
          <a:p>
            <a:pPr indent="0" lvl="0" marL="0" rtl="0" algn="l">
              <a:lnSpc>
                <a:spcPct val="100000"/>
              </a:lnSpc>
              <a:spcBef>
                <a:spcPts val="1600"/>
              </a:spcBef>
              <a:spcAft>
                <a:spcPts val="0"/>
              </a:spcAft>
              <a:buNone/>
            </a:pPr>
            <a:r>
              <a:rPr b="1" lang="en" sz="1400"/>
              <a:t>BEGIN</a:t>
            </a:r>
            <a:endParaRPr b="1" sz="1400"/>
          </a:p>
          <a:p>
            <a:pPr indent="457200" lvl="0" marL="0" rtl="0" algn="l">
              <a:lnSpc>
                <a:spcPct val="100000"/>
              </a:lnSpc>
              <a:spcBef>
                <a:spcPts val="1600"/>
              </a:spcBef>
              <a:spcAft>
                <a:spcPts val="0"/>
              </a:spcAft>
              <a:buNone/>
            </a:pPr>
            <a:r>
              <a:rPr b="1" lang="en" sz="1400">
                <a:solidFill>
                  <a:srgbClr val="FF0000"/>
                </a:solidFill>
              </a:rPr>
              <a:t>[trigger_order]</a:t>
            </a:r>
            <a:endParaRPr b="1" sz="1400">
              <a:solidFill>
                <a:srgbClr val="FF0000"/>
              </a:solidFill>
            </a:endParaRPr>
          </a:p>
          <a:p>
            <a:pPr indent="457200" lvl="0" marL="0" rtl="0" algn="l">
              <a:lnSpc>
                <a:spcPct val="100000"/>
              </a:lnSpc>
              <a:spcBef>
                <a:spcPts val="1600"/>
              </a:spcBef>
              <a:spcAft>
                <a:spcPts val="0"/>
              </a:spcAft>
              <a:buNone/>
            </a:pPr>
            <a:r>
              <a:rPr lang="en" sz="1400"/>
              <a:t>trigger_body </a:t>
            </a:r>
            <a:endParaRPr sz="1400"/>
          </a:p>
          <a:p>
            <a:pPr indent="0" lvl="0" marL="0" rtl="0" algn="l">
              <a:lnSpc>
                <a:spcPct val="100000"/>
              </a:lnSpc>
              <a:spcBef>
                <a:spcPts val="1600"/>
              </a:spcBef>
              <a:spcAft>
                <a:spcPts val="0"/>
              </a:spcAft>
              <a:buNone/>
            </a:pPr>
            <a:r>
              <a:rPr b="1" lang="en" sz="1400"/>
              <a:t>END;</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trigger_time:</a:t>
            </a:r>
            <a:r>
              <a:rPr b="1" lang="en" sz="1400"/>
              <a:t> {BEFORE | AFTER} </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trigger_event: </a:t>
            </a:r>
            <a:r>
              <a:rPr b="1" lang="en" sz="1400"/>
              <a:t>{INSERT | UPDATE | DELETE}</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trigger_order:</a:t>
            </a:r>
            <a:r>
              <a:rPr b="1" lang="en" sz="1400"/>
              <a:t> {FOLLOWS| PRECEDES} other_trigger_name </a:t>
            </a:r>
            <a:endParaRPr b="1" sz="1400"/>
          </a:p>
          <a:p>
            <a:pPr indent="0" lvl="0" marL="0" rtl="0" algn="l">
              <a:lnSpc>
                <a:spcPct val="100000"/>
              </a:lnSpc>
              <a:spcBef>
                <a:spcPts val="1600"/>
              </a:spcBef>
              <a:spcAft>
                <a:spcPts val="1600"/>
              </a:spcAft>
              <a:buNone/>
            </a:pPr>
            <a:r>
              <a:t/>
            </a:r>
            <a:endParaRPr b="1" sz="1400"/>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Ejemplo</a:t>
            </a:r>
            <a:endParaRPr/>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a:blip r:embed="rId3">
            <a:alphaModFix/>
          </a:blip>
          <a:stretch>
            <a:fillRect/>
          </a:stretch>
        </p:blipFill>
        <p:spPr>
          <a:xfrm>
            <a:off x="1392750" y="1335600"/>
            <a:ext cx="4812550" cy="306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Views</a:t>
            </a:r>
            <a:endParaRPr b="1">
              <a:solidFill>
                <a:srgbClr val="6AA84F"/>
              </a:solidFill>
            </a:endParaRPr>
          </a:p>
        </p:txBody>
      </p:sp>
      <p:sp>
        <p:nvSpPr>
          <p:cNvPr id="149" name="Google Shape;149;p26"/>
          <p:cNvSpPr txBox="1"/>
          <p:nvPr>
            <p:ph idx="1" type="body"/>
          </p:nvPr>
        </p:nvSpPr>
        <p:spPr>
          <a:xfrm>
            <a:off x="311700" y="1538600"/>
            <a:ext cx="8520600" cy="2143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Las relaciones de vista se pueden definir como relaciones que contienen el resultado de consultas. </a:t>
            </a:r>
            <a:endParaRPr/>
          </a:p>
          <a:p>
            <a:pPr indent="-342900" lvl="0" marL="457200" rtl="0" algn="just">
              <a:spcBef>
                <a:spcPts val="0"/>
              </a:spcBef>
              <a:spcAft>
                <a:spcPts val="0"/>
              </a:spcAft>
              <a:buSzPts val="1800"/>
              <a:buChar char="●"/>
            </a:pPr>
            <a:r>
              <a:rPr lang="en"/>
              <a:t>Las vistas son útiles para ocultar información innecesaria y para recopilar información de más de una relación en una sola vista.</a:t>
            </a:r>
            <a:endParaRPr/>
          </a:p>
          <a:p>
            <a:pPr indent="-342900" lvl="0" marL="457200" rtl="0" algn="just">
              <a:spcBef>
                <a:spcPts val="0"/>
              </a:spcBef>
              <a:spcAft>
                <a:spcPts val="0"/>
              </a:spcAft>
              <a:buSzPts val="1800"/>
              <a:buChar char="●"/>
            </a:pPr>
            <a:r>
              <a:rPr lang="en"/>
              <a:t>Cuando se define una vista, normalmente la base de datos almacena solo la consulta que define la vista.</a:t>
            </a:r>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Views</a:t>
            </a:r>
            <a:endParaRPr b="1">
              <a:solidFill>
                <a:srgbClr val="6AA84F"/>
              </a:solidFill>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Definición:</a:t>
            </a:r>
            <a:endParaRPr b="1">
              <a:solidFill>
                <a:srgbClr val="666666"/>
              </a:solidFill>
            </a:endParaRPr>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a:t>CREATE VIEW </a:t>
            </a:r>
            <a:r>
              <a:rPr lang="en"/>
              <a:t>v </a:t>
            </a:r>
            <a:r>
              <a:rPr b="1" lang="en"/>
              <a:t>AS </a:t>
            </a:r>
            <a:r>
              <a:rPr lang="en"/>
              <a:t>&lt;query expression&gt;; </a:t>
            </a:r>
            <a:r>
              <a:rPr b="1" lang="en"/>
              <a:t> </a:t>
            </a:r>
            <a:endParaRPr b="1"/>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Ejemplo</a:t>
            </a:r>
            <a:endParaRPr b="1">
              <a:solidFill>
                <a:srgbClr val="6AA84F"/>
              </a:solidFill>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8"/>
          <p:cNvPicPr preferRelativeResize="0"/>
          <p:nvPr/>
        </p:nvPicPr>
        <p:blipFill>
          <a:blip r:embed="rId3">
            <a:alphaModFix/>
          </a:blip>
          <a:stretch>
            <a:fillRect/>
          </a:stretch>
        </p:blipFill>
        <p:spPr>
          <a:xfrm>
            <a:off x="2882000" y="2094150"/>
            <a:ext cx="2606250" cy="87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AA84F"/>
                </a:solidFill>
              </a:rPr>
              <a:t>Otro </a:t>
            </a:r>
            <a:r>
              <a:rPr b="1" lang="en">
                <a:solidFill>
                  <a:srgbClr val="6AA84F"/>
                </a:solidFill>
              </a:rPr>
              <a:t>Ejemplo</a:t>
            </a:r>
            <a:endParaRPr b="1">
              <a:solidFill>
                <a:srgbClr val="6AA84F"/>
              </a:solidFill>
            </a:endParaRPr>
          </a:p>
          <a:p>
            <a:pPr indent="0" lvl="0" marL="0" rtl="0" algn="l">
              <a:spcBef>
                <a:spcPts val="0"/>
              </a:spcBef>
              <a:spcAft>
                <a:spcPts val="0"/>
              </a:spcAft>
              <a:buNone/>
            </a:pPr>
            <a:r>
              <a:t/>
            </a:r>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a:blip r:embed="rId3">
            <a:alphaModFix/>
          </a:blip>
          <a:stretch>
            <a:fillRect/>
          </a:stretch>
        </p:blipFill>
        <p:spPr>
          <a:xfrm>
            <a:off x="311700" y="1861575"/>
            <a:ext cx="4335375" cy="1659700"/>
          </a:xfrm>
          <a:prstGeom prst="rect">
            <a:avLst/>
          </a:prstGeom>
          <a:noFill/>
          <a:ln>
            <a:noFill/>
          </a:ln>
        </p:spPr>
      </p:pic>
      <p:pic>
        <p:nvPicPr>
          <p:cNvPr id="172" name="Google Shape;172;p29"/>
          <p:cNvPicPr preferRelativeResize="0"/>
          <p:nvPr/>
        </p:nvPicPr>
        <p:blipFill>
          <a:blip r:embed="rId4">
            <a:alphaModFix/>
          </a:blip>
          <a:stretch>
            <a:fillRect/>
          </a:stretch>
        </p:blipFill>
        <p:spPr>
          <a:xfrm>
            <a:off x="5847475" y="1861575"/>
            <a:ext cx="2624975" cy="8270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0"/>
          <p:cNvSpPr txBox="1"/>
          <p:nvPr/>
        </p:nvSpPr>
        <p:spPr>
          <a:xfrm>
            <a:off x="311700" y="1717650"/>
            <a:ext cx="8160600" cy="937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solidFill>
                  <a:schemeClr val="dk2"/>
                </a:solidFill>
              </a:rPr>
              <a:t>Ciertos sistemas de bases de datos permiten almacenar las relaciones de vista, pero se aseguran de que, si las relaciones reales utilizadas en la definición de la vista cambian, la vista se mantenga actualizada.</a:t>
            </a:r>
            <a:r>
              <a:rPr lang="en" sz="1800"/>
              <a:t> </a:t>
            </a:r>
            <a:endParaRPr sz="1800"/>
          </a:p>
        </p:txBody>
      </p:sp>
      <p:sp>
        <p:nvSpPr>
          <p:cNvPr id="180" name="Google Shape;180;p30"/>
          <p:cNvSpPr txBox="1"/>
          <p:nvPr>
            <p:ph idx="1" type="body"/>
          </p:nvPr>
        </p:nvSpPr>
        <p:spPr>
          <a:xfrm>
            <a:off x="311700" y="2944435"/>
            <a:ext cx="8520600" cy="1429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Cuando se define una vista, normalmente la base de datos almacena solo la consulta que define la vista.</a:t>
            </a:r>
            <a:endParaRPr/>
          </a:p>
          <a:p>
            <a:pPr indent="-342900" lvl="0" marL="457200" rtl="0" algn="just">
              <a:spcBef>
                <a:spcPts val="0"/>
              </a:spcBef>
              <a:spcAft>
                <a:spcPts val="0"/>
              </a:spcAft>
              <a:buSzPts val="1800"/>
              <a:buChar char="●"/>
            </a:pPr>
            <a:r>
              <a:rPr lang="en"/>
              <a:t>Por el contrario, una vista materializada es una vista cuyos contenidos se calculan y almacenan.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86" name="Google Shape;18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Definición:</a:t>
            </a:r>
            <a:endParaRPr b="1">
              <a:solidFill>
                <a:srgbClr val="666666"/>
              </a:solidFill>
            </a:endParaRPr>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a:t>CREATE MATERIALIZED VIEW </a:t>
            </a:r>
            <a:r>
              <a:rPr lang="en"/>
              <a:t>v </a:t>
            </a:r>
            <a:r>
              <a:rPr b="1" lang="en"/>
              <a:t>AS </a:t>
            </a:r>
            <a:r>
              <a:rPr lang="en"/>
              <a:t>&lt;query expression&gt;; </a:t>
            </a:r>
            <a:r>
              <a:rPr b="1" lang="en"/>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 y Procedimientos </a:t>
            </a:r>
            <a:endParaRPr b="1">
              <a:solidFill>
                <a:srgbClr val="FF0000"/>
              </a:solidFill>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nvSpPr>
        <p:spPr>
          <a:xfrm>
            <a:off x="383850" y="1097925"/>
            <a:ext cx="8376300" cy="1674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Un store procedure/function es un conjunto de sentencias SQL con un nombre asignado y puede ser reutilizado cuantas veces se desee.</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Generalización de SQL añadiendo la estructura de un lenguaje de programación al lenguaje SQL</a:t>
            </a:r>
            <a:endParaRPr sz="1800"/>
          </a:p>
        </p:txBody>
      </p:sp>
      <p:sp>
        <p:nvSpPr>
          <p:cNvPr id="64" name="Google Shape;64;p14"/>
          <p:cNvSpPr txBox="1"/>
          <p:nvPr/>
        </p:nvSpPr>
        <p:spPr>
          <a:xfrm>
            <a:off x="456000" y="3079125"/>
            <a:ext cx="83763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Estructura típicamente disponibles en procedimientos almacenados: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Variables Locales </a:t>
            </a:r>
            <a:endParaRPr sz="1800"/>
          </a:p>
          <a:p>
            <a:pPr indent="-342900" lvl="0" marL="457200" rtl="0" algn="l">
              <a:spcBef>
                <a:spcPts val="0"/>
              </a:spcBef>
              <a:spcAft>
                <a:spcPts val="0"/>
              </a:spcAft>
              <a:buSzPts val="1800"/>
              <a:buChar char="-"/>
            </a:pPr>
            <a:r>
              <a:rPr lang="en" sz="1800"/>
              <a:t>Sentencias IF</a:t>
            </a:r>
            <a:endParaRPr sz="1800"/>
          </a:p>
          <a:p>
            <a:pPr indent="-342900" lvl="0" marL="457200" rtl="0" algn="l">
              <a:spcBef>
                <a:spcPts val="0"/>
              </a:spcBef>
              <a:spcAft>
                <a:spcPts val="0"/>
              </a:spcAft>
              <a:buSzPts val="1800"/>
              <a:buChar char="-"/>
            </a:pPr>
            <a:r>
              <a:rPr lang="en" sz="1800"/>
              <a:t>Sentencias LOOP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2"/>
          <p:cNvSpPr txBox="1"/>
          <p:nvPr/>
        </p:nvSpPr>
        <p:spPr>
          <a:xfrm>
            <a:off x="311700" y="1717650"/>
            <a:ext cx="8160600" cy="233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solidFill>
                  <a:schemeClr val="dk2"/>
                </a:solidFill>
              </a:rPr>
              <a:t>Las vistas materializadas constituyen datos redundantes</a:t>
            </a:r>
            <a:endParaRPr sz="1800">
              <a:solidFill>
                <a:schemeClr val="dk2"/>
              </a:solidFill>
            </a:endParaRPr>
          </a:p>
          <a:p>
            <a:pPr indent="-342900" lvl="0" marL="457200" rtl="0" algn="just">
              <a:lnSpc>
                <a:spcPct val="115000"/>
              </a:lnSpc>
              <a:spcBef>
                <a:spcPts val="0"/>
              </a:spcBef>
              <a:spcAft>
                <a:spcPts val="0"/>
              </a:spcAft>
              <a:buSzPts val="1800"/>
              <a:buChar char="●"/>
            </a:pPr>
            <a:r>
              <a:rPr lang="en" sz="1800">
                <a:solidFill>
                  <a:schemeClr val="dk2"/>
                </a:solidFill>
              </a:rPr>
              <a:t>Sin embargo, en muchos casos es mucho más barato leer el contenido de una vista materializada que calcular el contenido de la vista ejecutando la consulta que define la vista.</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200" name="Google Shape;20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3"/>
          <p:cNvSpPr txBox="1"/>
          <p:nvPr/>
        </p:nvSpPr>
        <p:spPr>
          <a:xfrm>
            <a:off x="311700" y="1235025"/>
            <a:ext cx="8160600" cy="74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dk2"/>
                </a:solidFill>
              </a:rPr>
              <a:t>Las vistas materializadas son importantes para mejorar el rendimiento en algunas aplicaciones.</a:t>
            </a:r>
            <a:endParaRPr sz="1800">
              <a:solidFill>
                <a:schemeClr val="dk2"/>
              </a:solidFill>
            </a:endParaRPr>
          </a:p>
        </p:txBody>
      </p:sp>
      <p:pic>
        <p:nvPicPr>
          <p:cNvPr id="202" name="Google Shape;202;p33"/>
          <p:cNvPicPr preferRelativeResize="0"/>
          <p:nvPr/>
        </p:nvPicPr>
        <p:blipFill>
          <a:blip r:embed="rId3">
            <a:alphaModFix/>
          </a:blip>
          <a:stretch>
            <a:fillRect/>
          </a:stretch>
        </p:blipFill>
        <p:spPr>
          <a:xfrm>
            <a:off x="1476200" y="2571750"/>
            <a:ext cx="6163201" cy="117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208" name="Google Shape;20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4"/>
          <p:cNvSpPr txBox="1"/>
          <p:nvPr/>
        </p:nvSpPr>
        <p:spPr>
          <a:xfrm>
            <a:off x="311700" y="1235025"/>
            <a:ext cx="8160600" cy="2763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2"/>
              </a:buClr>
              <a:buSzPts val="1800"/>
              <a:buChar char="●"/>
            </a:pPr>
            <a:r>
              <a:rPr lang="en" sz="1800">
                <a:solidFill>
                  <a:schemeClr val="dk2"/>
                </a:solidFill>
              </a:rPr>
              <a:t>Suponga que el monto de salario total en un departamento se requiere con frecuencia.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Calcular la vista requiere leer cada tupla de instructor perteneciente a un departamento y resumir los montos de los salarios, lo que puede llevar mucho tiempo.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Por el contrario, si la definición de la vista del monto del salario total se </a:t>
            </a:r>
            <a:r>
              <a:rPr b="1" lang="en" sz="1800">
                <a:solidFill>
                  <a:srgbClr val="6AA84F"/>
                </a:solidFill>
              </a:rPr>
              <a:t>materializara</a:t>
            </a:r>
            <a:r>
              <a:rPr lang="en" sz="1800">
                <a:solidFill>
                  <a:schemeClr val="dk2"/>
                </a:solidFill>
              </a:rPr>
              <a:t>, el monto del salario total podría encontrarse buscando una tupla en la vista materializada</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a:t>
            </a:r>
            <a:endParaRPr b="1">
              <a:solidFill>
                <a:srgbClr val="FF0000"/>
              </a:solidFill>
            </a:endParaRPr>
          </a:p>
        </p:txBody>
      </p:sp>
      <p:pic>
        <p:nvPicPr>
          <p:cNvPr id="70" name="Google Shape;70;p15"/>
          <p:cNvPicPr preferRelativeResize="0"/>
          <p:nvPr/>
        </p:nvPicPr>
        <p:blipFill>
          <a:blip r:embed="rId3">
            <a:alphaModFix/>
          </a:blip>
          <a:stretch>
            <a:fillRect/>
          </a:stretch>
        </p:blipFill>
        <p:spPr>
          <a:xfrm>
            <a:off x="369250" y="1898600"/>
            <a:ext cx="4098050" cy="1935190"/>
          </a:xfrm>
          <a:prstGeom prst="rect">
            <a:avLst/>
          </a:prstGeom>
          <a:noFill/>
          <a:ln>
            <a:noFill/>
          </a:ln>
        </p:spPr>
      </p:pic>
      <p:pic>
        <p:nvPicPr>
          <p:cNvPr id="71" name="Google Shape;71;p15"/>
          <p:cNvPicPr preferRelativeResize="0"/>
          <p:nvPr/>
        </p:nvPicPr>
        <p:blipFill>
          <a:blip r:embed="rId4">
            <a:alphaModFix/>
          </a:blip>
          <a:stretch>
            <a:fillRect/>
          </a:stretch>
        </p:blipFill>
        <p:spPr>
          <a:xfrm>
            <a:off x="5512225" y="1898600"/>
            <a:ext cx="2970500" cy="748475"/>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Procedimientos</a:t>
            </a:r>
            <a:endParaRPr b="1">
              <a:solidFill>
                <a:srgbClr val="FF0000"/>
              </a:solidFill>
            </a:endParaRPr>
          </a:p>
        </p:txBody>
      </p:sp>
      <p:pic>
        <p:nvPicPr>
          <p:cNvPr id="78" name="Google Shape;78;p16"/>
          <p:cNvPicPr preferRelativeResize="0"/>
          <p:nvPr/>
        </p:nvPicPr>
        <p:blipFill>
          <a:blip r:embed="rId3">
            <a:alphaModFix/>
          </a:blip>
          <a:stretch>
            <a:fillRect/>
          </a:stretch>
        </p:blipFill>
        <p:spPr>
          <a:xfrm>
            <a:off x="1417825" y="1319025"/>
            <a:ext cx="6446300" cy="1752250"/>
          </a:xfrm>
          <a:prstGeom prst="rect">
            <a:avLst/>
          </a:prstGeom>
          <a:noFill/>
          <a:ln>
            <a:noFill/>
          </a:ln>
        </p:spPr>
      </p:pic>
      <p:pic>
        <p:nvPicPr>
          <p:cNvPr id="79" name="Google Shape;79;p16"/>
          <p:cNvPicPr preferRelativeResize="0"/>
          <p:nvPr/>
        </p:nvPicPr>
        <p:blipFill>
          <a:blip r:embed="rId4">
            <a:alphaModFix/>
          </a:blip>
          <a:stretch>
            <a:fillRect/>
          </a:stretch>
        </p:blipFill>
        <p:spPr>
          <a:xfrm>
            <a:off x="1953250" y="3996175"/>
            <a:ext cx="3683525" cy="5727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Procedimientos</a:t>
            </a:r>
            <a:endParaRPr b="1">
              <a:solidFill>
                <a:srgbClr val="FF00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524000"/>
            <a:ext cx="8160900" cy="22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Modos de Pasajes de Parámetros: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 parámetro pasado por valor</a:t>
            </a:r>
            <a:endParaRPr sz="1800"/>
          </a:p>
          <a:p>
            <a:pPr indent="-342900" lvl="0" marL="457200" rtl="0" algn="l">
              <a:spcBef>
                <a:spcPts val="0"/>
              </a:spcBef>
              <a:spcAft>
                <a:spcPts val="0"/>
              </a:spcAft>
              <a:buSzPts val="1800"/>
              <a:buChar char="●"/>
            </a:pPr>
            <a:r>
              <a:rPr lang="en" sz="1800"/>
              <a:t>OUT: parámetro pasado por referencia</a:t>
            </a:r>
            <a:endParaRPr sz="1800"/>
          </a:p>
          <a:p>
            <a:pPr indent="-342900" lvl="0" marL="457200" rtl="0" algn="l">
              <a:spcBef>
                <a:spcPts val="0"/>
              </a:spcBef>
              <a:spcAft>
                <a:spcPts val="0"/>
              </a:spcAft>
              <a:buSzPts val="1800"/>
              <a:buChar char="●"/>
            </a:pPr>
            <a:r>
              <a:rPr lang="en" sz="1800"/>
              <a:t>INOUT: parámetro pasado por referencia y puede ser modificado pero se asume que ha sido inicializado</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Sentencias </a:t>
            </a:r>
            <a:r>
              <a:rPr b="1" lang="en">
                <a:solidFill>
                  <a:srgbClr val="FF0000"/>
                </a:solidFill>
              </a:rPr>
              <a:t>While</a:t>
            </a:r>
            <a:r>
              <a:rPr lang="en">
                <a:solidFill>
                  <a:srgbClr val="FF0000"/>
                </a:solidFill>
              </a:rPr>
              <a:t> y </a:t>
            </a:r>
            <a:r>
              <a:rPr b="1" lang="en">
                <a:solidFill>
                  <a:srgbClr val="FF0000"/>
                </a:solidFill>
              </a:rPr>
              <a:t>Repeat</a:t>
            </a:r>
            <a:endParaRPr b="1">
              <a:solidFill>
                <a:srgbClr val="FF0000"/>
              </a:solidFill>
            </a:endParaRPr>
          </a:p>
        </p:txBody>
      </p:sp>
      <p:pic>
        <p:nvPicPr>
          <p:cNvPr id="93" name="Google Shape;93;p18"/>
          <p:cNvPicPr preferRelativeResize="0"/>
          <p:nvPr/>
        </p:nvPicPr>
        <p:blipFill>
          <a:blip r:embed="rId3">
            <a:alphaModFix/>
          </a:blip>
          <a:stretch>
            <a:fillRect/>
          </a:stretch>
        </p:blipFill>
        <p:spPr>
          <a:xfrm>
            <a:off x="2730325" y="1820225"/>
            <a:ext cx="2913575" cy="2302925"/>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For </a:t>
            </a:r>
            <a:r>
              <a:rPr lang="en">
                <a:solidFill>
                  <a:srgbClr val="FF0000"/>
                </a:solidFill>
              </a:rPr>
              <a:t>loop...</a:t>
            </a:r>
            <a:endParaRPr>
              <a:solidFill>
                <a:srgbClr val="FF0000"/>
              </a:solidFill>
            </a:endParaRPr>
          </a:p>
        </p:txBody>
      </p:sp>
      <p:pic>
        <p:nvPicPr>
          <p:cNvPr id="100" name="Google Shape;100;p19"/>
          <p:cNvPicPr preferRelativeResize="0"/>
          <p:nvPr/>
        </p:nvPicPr>
        <p:blipFill>
          <a:blip r:embed="rId3">
            <a:alphaModFix/>
          </a:blip>
          <a:stretch>
            <a:fillRect/>
          </a:stretch>
        </p:blipFill>
        <p:spPr>
          <a:xfrm>
            <a:off x="2138250" y="1778850"/>
            <a:ext cx="4301475" cy="2054175"/>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Sentencia if-then-else</a:t>
            </a:r>
            <a:endParaRPr b="1">
              <a:solidFill>
                <a:srgbClr val="FF0000"/>
              </a:solidFill>
            </a:endParaRPr>
          </a:p>
        </p:txBody>
      </p:sp>
      <p:pic>
        <p:nvPicPr>
          <p:cNvPr id="107" name="Google Shape;107;p20"/>
          <p:cNvPicPr preferRelativeResize="0"/>
          <p:nvPr/>
        </p:nvPicPr>
        <p:blipFill>
          <a:blip r:embed="rId3">
            <a:alphaModFix/>
          </a:blip>
          <a:stretch>
            <a:fillRect/>
          </a:stretch>
        </p:blipFill>
        <p:spPr>
          <a:xfrm>
            <a:off x="1874775" y="1758163"/>
            <a:ext cx="4336175" cy="1627175"/>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Ejemplo: registrar un estudiante en un curso</a:t>
            </a:r>
            <a:endParaRPr b="1">
              <a:solidFill>
                <a:srgbClr val="FF0000"/>
              </a:solidFill>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1958125" y="1150600"/>
            <a:ext cx="5099475" cy="379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