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06c1b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06c1b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06c1b2c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06c1b2c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b505d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b505d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06c1b2c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06c1b2c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c06c1b2c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c06c1b2c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c06c1b2c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c06c1b2c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06c1b2c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06c1b2c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c06c1b2c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c06c1b2c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06c1b2c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06c1b2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06c1b2c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06c1b2c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87a9bd1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87a9bd1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87a9bd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87a9bd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06c1b2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06c1b2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06c1b2c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06c1b2c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06c1b2c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06c1b2c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c06c1b2c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c06c1b2c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06c1b2c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06c1b2c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06c1b2c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06c1b2c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06c1b2c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06c1b2c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30475"/>
            <a:ext cx="8520600" cy="25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Seguridad</a:t>
            </a:r>
            <a:r>
              <a:rPr b="1" lang="es"/>
              <a:t> en las Bases de Datos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01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609075" y="1897813"/>
            <a:ext cx="56238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name = ‘</a:t>
            </a:r>
            <a:r>
              <a:rPr b="1"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83850" y="2915550"/>
            <a:ext cx="8376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El usuario ingresa en lugar de </a:t>
            </a:r>
            <a:r>
              <a:rPr b="1"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a’; drop table instructor;-- </a:t>
            </a:r>
            <a:r>
              <a:rPr lang="es" sz="1800"/>
              <a:t> </a:t>
            </a:r>
            <a:endParaRPr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383850" y="14920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Otro Ejemplo:</a:t>
            </a:r>
            <a:endParaRPr b="1" sz="1800"/>
          </a:p>
        </p:txBody>
      </p:sp>
      <p:sp>
        <p:nvSpPr>
          <p:cNvPr id="127" name="Google Shape;127;p22"/>
          <p:cNvSpPr txBox="1"/>
          <p:nvPr/>
        </p:nvSpPr>
        <p:spPr>
          <a:xfrm>
            <a:off x="919525" y="3723425"/>
            <a:ext cx="7002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name = ‘</a:t>
            </a:r>
            <a:r>
              <a:rPr lang="es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a’;</a:t>
            </a:r>
            <a:r>
              <a:rPr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instructor;</a:t>
            </a:r>
            <a:r>
              <a:rPr lang="es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s" sz="18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’;</a:t>
            </a:r>
            <a:endParaRPr sz="18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4454463"/>
            <a:ext cx="70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La tabla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lang="es" sz="1800"/>
              <a:t> es eliminada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595438"/>
            <a:ext cx="63436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 a Nivel de Usuario en SQL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Cada usuario tiene ciertos derechos sobre ciertos objetos. 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Distintos usuarios pueden tener los mismos o distintos derechos sobre los mismos objetos.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Para controlar la granularidad de los derechos de acceso, los usuarios pueden tener derechos (autorización / privilegios) sobre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</a:rPr>
              <a:t>Tabla </a:t>
            </a:r>
            <a:endParaRPr b="1" sz="1800">
              <a:solidFill>
                <a:srgbClr val="4A86E8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A86E8"/>
                </a:solidFill>
              </a:rPr>
              <a:t>Vista  </a:t>
            </a:r>
            <a:endParaRPr b="1" sz="18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Control de Acceso Discrecional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83850" y="1097925"/>
            <a:ext cx="8376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SQL standard se incluyen los privilegios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" sz="1800"/>
              <a:t>,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s" sz="1800"/>
              <a:t>,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s" sz="1800"/>
              <a:t>, y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s" sz="1800"/>
              <a:t>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En el lenguaje de definición de SQL se incluyen los comandos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 y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" sz="1800"/>
              <a:t> para administrar privilegios. </a:t>
            </a:r>
            <a:endParaRPr sz="1800"/>
          </a:p>
        </p:txBody>
      </p:sp>
      <p:sp>
        <p:nvSpPr>
          <p:cNvPr id="150" name="Google Shape;150;p25"/>
          <p:cNvSpPr txBox="1"/>
          <p:nvPr/>
        </p:nvSpPr>
        <p:spPr>
          <a:xfrm>
            <a:off x="1587750" y="3657625"/>
            <a:ext cx="59685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br>
              <a:rPr lang="e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br>
              <a:rPr b="1" lang="es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60050" y="2581925"/>
            <a:ext cx="83763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comando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 es usado para conceder autorización. La forma básica de esta sentencia es la siguiente: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GRANT - Ejemplo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2003125" y="14968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003125" y="3415625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update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 (budget)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Revoke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83850" y="1097925"/>
            <a:ext cx="8376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anular una autorización, se use la sentencia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" sz="1800"/>
              <a:t>. La estructura es muy similar a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" sz="1800"/>
              <a:t>: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27"/>
          <p:cNvSpPr txBox="1"/>
          <p:nvPr/>
        </p:nvSpPr>
        <p:spPr>
          <a:xfrm>
            <a:off x="1808850" y="2694050"/>
            <a:ext cx="55263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&lt;privilege list&gt;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&lt;relation name or view name&gt;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&lt;user/role list&gt;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Revoke - Ejemplo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2193125" y="156615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193125" y="3249000"/>
            <a:ext cx="4116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revoke update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(budget)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department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Mafalda, Guille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Roles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83850" y="1097925"/>
            <a:ext cx="8376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Problema: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hay m</a:t>
            </a:r>
            <a:r>
              <a:rPr lang="es" sz="1800"/>
              <a:t>uchos usuarios con muchos privilegios diferentes, resultará </a:t>
            </a:r>
            <a:r>
              <a:rPr lang="es" sz="1800"/>
              <a:t>difícil </a:t>
            </a:r>
            <a:r>
              <a:rPr lang="es" sz="1800"/>
              <a:t>adicionar nuevos privilegios a cada individuo.</a:t>
            </a:r>
            <a:endParaRPr sz="1800"/>
          </a:p>
        </p:txBody>
      </p:sp>
      <p:sp>
        <p:nvSpPr>
          <p:cNvPr id="183" name="Google Shape;183;p29"/>
          <p:cNvSpPr txBox="1"/>
          <p:nvPr/>
        </p:nvSpPr>
        <p:spPr>
          <a:xfrm>
            <a:off x="383850" y="2773925"/>
            <a:ext cx="83763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Surge la idea de </a:t>
            </a:r>
            <a:r>
              <a:rPr b="1" lang="es" sz="1800">
                <a:solidFill>
                  <a:srgbClr val="9900FF"/>
                </a:solidFill>
              </a:rPr>
              <a:t>Roles</a:t>
            </a:r>
            <a:r>
              <a:rPr b="1" lang="es" sz="1800"/>
              <a:t>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Grupos de privilegios relacionados que se otorgan a usuarios.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Si se cambian los privilegios encapsulados en un rol, los privilegios de todos los usuarios que tienen ese rol también cambian.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Roles en SQL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2726525" y="1337550"/>
            <a:ext cx="41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960675"/>
            <a:ext cx="25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creación: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951275"/>
            <a:ext cx="620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asignación de privilegios a roles: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726525" y="2480550"/>
            <a:ext cx="4116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select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takes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3399075"/>
            <a:ext cx="816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Ejemplo de asignación de privilegios de roles a roles y a usuarios: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726525" y="3971775"/>
            <a:ext cx="41160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create role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dean;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grant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dean 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Mafalda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Algunos consejos de 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83850" y="1097925"/>
            <a:ext cx="83763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usuario </a:t>
            </a:r>
            <a:r>
              <a:rPr b="1" lang="es" sz="1800"/>
              <a:t>root</a:t>
            </a:r>
            <a:r>
              <a:rPr lang="es" sz="1800"/>
              <a:t> debe estar protegido con una contraseña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Únicamente el usuario </a:t>
            </a:r>
            <a:r>
              <a:rPr b="1" lang="es" sz="1800"/>
              <a:t>root</a:t>
            </a:r>
            <a:r>
              <a:rPr lang="es" sz="1800"/>
              <a:t> debe tener acceso a la tabla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mysql.user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dar más privilegios que los necesarios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dar permisos a todos los hosts (comodín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‘%’</a:t>
            </a:r>
            <a:r>
              <a:rPr lang="es" sz="1800"/>
              <a:t>)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No almacenar contraseñas (como datos) en texto plano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Motivación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Hasta el momento, solo hemos </a:t>
            </a:r>
            <a:r>
              <a:rPr i="1" lang="es">
                <a:solidFill>
                  <a:srgbClr val="000000"/>
                </a:solidFill>
              </a:rPr>
              <a:t>jugado</a:t>
            </a:r>
            <a:r>
              <a:rPr lang="es">
                <a:solidFill>
                  <a:srgbClr val="000000"/>
                </a:solidFill>
              </a:rPr>
              <a:t> con bases de datos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En una situación real, se maneja información sensible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Ejemplos: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Contraseñas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Números de tarjetas de crédito o débito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Pedidos realizados por un cliente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Historia clínica de una persona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Hay que proteger esos datos del acceso y/o de la modificación malintencionados.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3850" y="1097925"/>
            <a:ext cx="83763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Protección contra: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Revelación no autorizada (Confidencialidad)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Alteración no autorizada (Integridad)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Destrucción intencional o involuntaria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456000" y="3079125"/>
            <a:ext cx="83763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Protección dirigida a dos tipos de usuarios: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Los que no tienen derecho de acceso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Los que tienen derecho limitado a ciertas acciones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Sistema de Seguridad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3850" y="1097925"/>
            <a:ext cx="83763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Objetivos</a:t>
            </a:r>
            <a:r>
              <a:rPr b="1" lang="es" sz="1800"/>
              <a:t>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Integridad</a:t>
            </a:r>
            <a:endParaRPr b="1" sz="1800">
              <a:solidFill>
                <a:srgbClr val="4A86E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Sólo los usuarios autorizados deberían tener acceso para modificar datos.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Disponibilidad</a:t>
            </a:r>
            <a:endParaRPr b="1" sz="1800">
              <a:solidFill>
                <a:srgbClr val="4A86E8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datos deben estar disponibles para usuarios y programas de actualización autorizados.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s" sz="1800">
                <a:solidFill>
                  <a:srgbClr val="4A86E8"/>
                </a:solidFill>
              </a:rPr>
              <a:t>Confidencialidad</a:t>
            </a:r>
            <a:endParaRPr b="1" sz="1800">
              <a:solidFill>
                <a:srgbClr val="4A86E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      Protección de los datos de su revelación no autorizada.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Elementos que pueden ser protegidos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3850" y="1097925"/>
            <a:ext cx="83763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Granularidad</a:t>
            </a:r>
            <a:r>
              <a:rPr b="1" lang="es" sz="1800"/>
              <a:t>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atributo de una tupla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columnas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tupla individual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tuplas de una relación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Una relación en particular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Un conjunto de relaciones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La base de datos completa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Métodos para el Control de Accesos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3850" y="1555125"/>
            <a:ext cx="83763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Control de Acceso Discrecional: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</a:t>
            </a:r>
            <a:r>
              <a:rPr lang="es" sz="1800"/>
              <a:t>arantiza privilegios a usuarios, incluyendo la capacidad para acceder archivos de datos específicos, registros o campos para operar de una manera determinada (select, insert, delete, o update).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Seguridad a cargo del DBMS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83850" y="1326525"/>
            <a:ext cx="83763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Encriptado de Datos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datos son ilegibles a menos que se tenga conocimiento del código.</a:t>
            </a: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383850" y="2774325"/>
            <a:ext cx="83763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Seguimiento del ‘rastro’ (Audit Trail)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Si alguien entra a la base de datos, entonces la idea es poder saber a qué datos accedió y que hizo con ellos.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83850" y="1812975"/>
            <a:ext cx="8376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Ocurre cuando cuando algunos datos del usuario están destinados a modificar una sentencia SQL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input de un usuario que puede modificar una sentencia SQL debe ser cuidadosamente editado para asegurar que sólo se reciben inputs válidos y que no se ha ingresado código adicional.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Ataque por Inyección en SQL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(SQL Injection Attack)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83850" y="18129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Ejemplo: en un campo de texto de un formulario en la WEB se requiere a los usuarios que ingresen su nombre.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383850" y="2651175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 usuario ingresa: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‘Juan Durán’ OR TRUE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330500" y="3155100"/>
            <a:ext cx="64830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select * from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instructor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1" lang="es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800">
                <a:latin typeface="Roboto Mono"/>
                <a:ea typeface="Roboto Mono"/>
                <a:cs typeface="Roboto Mono"/>
                <a:sym typeface="Roboto Mono"/>
              </a:rPr>
              <a:t>name = ‘Juan Durán’ OR TRUE;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83850" y="4160700"/>
            <a:ext cx="8376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b="1" lang="es" sz="1800">
                <a:solidFill>
                  <a:srgbClr val="0000FF"/>
                </a:solidFill>
              </a:rPr>
              <a:t>Resultado: </a:t>
            </a:r>
            <a:r>
              <a:rPr lang="es" sz="1800">
                <a:solidFill>
                  <a:schemeClr val="dk1"/>
                </a:solidFill>
              </a:rPr>
              <a:t>puede llegar a obtener toda la tabla instructor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