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1F11C6-E667-45A8-AD06-54D69EB7A5EE}">
  <a:tblStyle styleId="{8F1F11C6-E667-45A8-AD06-54D69EB7A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1f8993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1f8993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d032ab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cd032ab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04826b3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04826b3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f85ae80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f85ae80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f85ae80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f85ae80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f85ae80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f85ae80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85ae80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85ae80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85ae80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f85ae80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98201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98201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982015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982015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982015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982015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982015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982015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1f899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1f899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1f8993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1f8993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1f8993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1f8993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BD-2021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iadb.com/kb/en/window-functions-overvie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V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de ranking no es de agregación, y solo puede utilizarse como función de ventana: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ranking se relaciona estrechamente con el order-by de la ventana. Si la ventana no lleva order-by, todas las filas van a estar en empate.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resolución de un empate depende de la función de ranking utilizada.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712925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 ranking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 3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0.9524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0.8824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| 0.0882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 4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 5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Ventanas Nombradas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ventanas también pueden ser declaradas con un nombre, el cual podrá ser referenciado después de la keyword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OVER `W_annual`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RANK()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OVER `W_historic`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WINDOW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`W_annual` AS (PARTITION BY `year`, `country`),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`W_historic` AS (PARTITION BY `country`)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2: Ranking y Valor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311700" y="863550"/>
            <a:ext cx="46110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la siguiente tabla </a:t>
            </a:r>
            <a:r>
              <a:rPr b="1" lang="en"/>
              <a:t>race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time    | runner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0:03:15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0:07:56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0:11:39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0:16:03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0:03:32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0:07:12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0:12:01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0:15:43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0:02:58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0:07:34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0:11:51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0:16:17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8"/>
          <p:cNvSpPr txBox="1"/>
          <p:nvPr>
            <p:ph idx="2" type="body"/>
          </p:nvPr>
        </p:nvSpPr>
        <p:spPr>
          <a:xfrm>
            <a:off x="4922700" y="847675"/>
            <a:ext cx="3909600" cy="3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Dicha tabla muestra los tiempos en los cuales los corredores 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y </a:t>
            </a:r>
            <a:r>
              <a:rPr b="1" lang="en"/>
              <a:t>c</a:t>
            </a:r>
            <a:r>
              <a:rPr lang="en"/>
              <a:t> completaron cada una de las cuatro vueltas de una carrera.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desea mostrar el tiempo que demoró cada corredor en realizar cada vuelta.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Corredor ascendente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Vuelta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funciones de ventana también permiten acceder a valores de filas anteriores y posteriores: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00:00:00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OVER `W`)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 `W` AS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segundo parámetro de LAG indica cuántas filas hacia atrás debe mirar, y el tercer parámetro indica el valor por defecto si no existe la fila que se está buscando.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order-by de la ventana es crucial para elegir la fila correcta.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También existe la función de ventana LEAD, la cual mira hacia adelante.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533975"/>
            <a:ext cx="85206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"00:00:00")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WINDOW `W` AS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4142850" y="1510800"/>
            <a:ext cx="347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runner | lap | lap_time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1   | 0:03:15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2   | 0:04:41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3   | 0:03:43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4   | 0:04:24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1   | 0:03:32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2   | 0:03:40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3   | 0:04:49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4   | 0:03:42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1   | 0:02:58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2   | 0:04:36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3   | 0:04:17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4   | 0:04:26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función de ventana solo puede ocurrir en el </a:t>
            </a:r>
            <a:r>
              <a:rPr b="1" lang="en"/>
              <a:t>select</a:t>
            </a:r>
            <a:r>
              <a:rPr lang="en"/>
              <a:t> y en el </a:t>
            </a:r>
            <a:r>
              <a:rPr b="1" lang="en"/>
              <a:t>order-by</a:t>
            </a:r>
            <a:r>
              <a:rPr lang="en"/>
              <a:t> de una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poder filtrar con un predicado sobre el valor computado por una función de ventana, es necesario utilizar una subquery.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70100" y="863550"/>
            <a:ext cx="89757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Suponer que, en el ejemplo anterior, se desean encontrar las vueltas de cada corredor que hayan durado entre 3 y 4 minutos. Luego, se puede escribir la siguiente query: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`t` AS (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RANK() OVER `W`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TIMEDIFF(`time`, LAG(`time`, 1,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00:00:00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OVER `W`)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WINDOW `W` AS (PARTITION BY `runner` ORDER BY `time` ASC)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ORDER BY `runner` ASC, `lap` ASC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 `lap`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`t`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WHERE `lap_time` BETWEEN '00:03:00' AND '00:04:00';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</a:t>
            </a:r>
            <a:r>
              <a:rPr b="1" lang="en"/>
              <a:t>funciones ventana</a:t>
            </a:r>
            <a:r>
              <a:rPr lang="en"/>
              <a:t> permiten hacer cálculos a lo largo de un conjunto de filas relacionadas a la fila actual.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función de ventana realiza operaciones </a:t>
            </a:r>
            <a:r>
              <a:rPr i="1" lang="en"/>
              <a:t>similares</a:t>
            </a:r>
            <a:r>
              <a:rPr lang="en"/>
              <a:t> a la agregación.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 embargo, adiciona la información agregada a cada fila correspondiente, en lugar de devolver una única fila por grupo, como sí las funciones de agregación.</a:t>
            </a:r>
            <a:endParaRPr/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FUNCIONES VENTANA</a:t>
            </a:r>
            <a:endParaRPr/>
          </a:p>
        </p:txBody>
      </p:sp>
      <p:graphicFrame>
        <p:nvGraphicFramePr>
          <p:cNvPr id="117" name="Google Shape;117;p28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{8F1F11C6-E667-45A8-AD06-54D69EB7A5EE}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[WINDOW_FUNCTION]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(expression)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OVER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PARTITION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VENTANA - TIPOS DE FUNCIONES</a:t>
            </a:r>
            <a:endParaRPr/>
          </a:p>
        </p:txBody>
      </p:sp>
      <p:sp>
        <p:nvSpPr>
          <p:cNvPr id="123" name="Google Shape;123;p29"/>
          <p:cNvSpPr txBox="1"/>
          <p:nvPr>
            <p:ph type="title"/>
          </p:nvPr>
        </p:nvSpPr>
        <p:spPr>
          <a:xfrm>
            <a:off x="47852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AGREGACIÓN</a:t>
            </a:r>
            <a:endParaRPr sz="2100"/>
          </a:p>
        </p:txBody>
      </p:sp>
      <p:sp>
        <p:nvSpPr>
          <p:cNvPr id="124" name="Google Shape;124;p29"/>
          <p:cNvSpPr txBox="1"/>
          <p:nvPr/>
        </p:nvSpPr>
        <p:spPr>
          <a:xfrm>
            <a:off x="4785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AVG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COUNT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MIN/MAX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SUM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9"/>
          <p:cNvSpPr txBox="1"/>
          <p:nvPr>
            <p:ph type="title"/>
          </p:nvPr>
        </p:nvSpPr>
        <p:spPr>
          <a:xfrm>
            <a:off x="303647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RANKING</a:t>
            </a:r>
            <a:endParaRPr sz="2100"/>
          </a:p>
        </p:txBody>
      </p:sp>
      <p:sp>
        <p:nvSpPr>
          <p:cNvPr id="126" name="Google Shape;126;p29"/>
          <p:cNvSpPr txBox="1"/>
          <p:nvPr/>
        </p:nvSpPr>
        <p:spPr>
          <a:xfrm>
            <a:off x="303647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RANK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DENSE_RANK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ROW_NUMBER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9"/>
          <p:cNvSpPr txBox="1"/>
          <p:nvPr>
            <p:ph type="title"/>
          </p:nvPr>
        </p:nvSpPr>
        <p:spPr>
          <a:xfrm>
            <a:off x="576392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VALOR</a:t>
            </a:r>
            <a:endParaRPr sz="2100"/>
          </a:p>
        </p:txBody>
      </p:sp>
      <p:sp>
        <p:nvSpPr>
          <p:cNvPr id="128" name="Google Shape;128;p29"/>
          <p:cNvSpPr txBox="1"/>
          <p:nvPr/>
        </p:nvSpPr>
        <p:spPr>
          <a:xfrm>
            <a:off x="57639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FIRST_VALUE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LAST_VALUE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NTH_VALUE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LAG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LEAD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456350" y="3227275"/>
            <a:ext cx="6231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Algunas otros ejemplos: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https://mariadb.com/kb/en/window-functions-overview/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8" y="179850"/>
            <a:ext cx="67341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63" y="1918200"/>
            <a:ext cx="6724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0" y="113200"/>
            <a:ext cx="67246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50" y="1753663"/>
            <a:ext cx="679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1: Agregación y Ranking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863550"/>
            <a:ext cx="46110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la siguiente tabla </a:t>
            </a:r>
            <a:r>
              <a:rPr b="1" lang="en"/>
              <a:t>sales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150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4922700" y="847675"/>
            <a:ext cx="3909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desea encontrar el ratio de aporte de cada producto con respecto a la ganancia total de ese año del país.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Además, se desea explicitar el ranking de la ganancia de cada</a:t>
            </a:r>
            <a:r>
              <a:rPr lang="en"/>
              <a:t> producto con respecto a la ganancia total histórica por país.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País ascendente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de Aporte con Agregaciones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863550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primera parte del problema se puede resolver con agregaciones y joins: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`total_profit_per_year` AS (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SUM(profit) as `sum_profit`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FROM `sales`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GROUP BY `year`, `country`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`product`, `profit`,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`profit`/`sum_profit` as `ratio`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`sales` INNER JOIN `total_profit_per_year`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USING(`year`, `country`)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Problema: esta query es muy verbosa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de Aporte con Funciones de Ventana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863550"/>
            <a:ext cx="8520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funciones de ventana, se puede escribir una query equivalente menos verbosa: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`profit`/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SUM(`profit`) OVER (PARTITION BY `country`, `year`)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AS `ratio`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3413100" y="1977275"/>
            <a:ext cx="5419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Computer   | 1500   | 0.9524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Computer   | 1500   | 0.8824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TV         | 150    | 0.0882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311700" y="2109150"/>
            <a:ext cx="3101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El partition-by de una ventana de agregación está en </a:t>
            </a:r>
            <a:r>
              <a:rPr i="1" lang="en" sz="1800">
                <a:latin typeface="Oswald"/>
                <a:ea typeface="Oswald"/>
                <a:cs typeface="Oswald"/>
                <a:sym typeface="Oswald"/>
              </a:rPr>
              <a:t>biyección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con el group-by de una agregación.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Luego, es posible computar sobre una ventana vacía, i.e.,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OVER ()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, la cual se corresponde a una agregación sin group-by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