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Helvetica Neue"/>
      <p:regular r:id="rId42"/>
      <p:bold r:id="rId43"/>
      <p:italic r:id="rId44"/>
      <p:boldItalic r:id="rId45"/>
    </p:embeddedFont>
    <p:embeddedFont>
      <p:font typeface="Helvetica Neue Light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8BE2746-88C4-45B0-93AB-7D341A92E68A}">
  <a:tblStyle styleId="{98BE2746-88C4-45B0-93AB-7D341A92E6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HelveticaNeue-regular.fntdata"/><Relationship Id="rId41" Type="http://schemas.openxmlformats.org/officeDocument/2006/relationships/slide" Target="slides/slide35.xml"/><Relationship Id="rId44" Type="http://schemas.openxmlformats.org/officeDocument/2006/relationships/font" Target="fonts/HelveticaNeue-italic.fntdata"/><Relationship Id="rId43" Type="http://schemas.openxmlformats.org/officeDocument/2006/relationships/font" Target="fonts/HelveticaNeue-bold.fntdata"/><Relationship Id="rId46" Type="http://schemas.openxmlformats.org/officeDocument/2006/relationships/font" Target="fonts/HelveticaNeueLight-regular.fntdata"/><Relationship Id="rId45" Type="http://schemas.openxmlformats.org/officeDocument/2006/relationships/font" Target="fonts/HelveticaNeue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HelveticaNeueLight-italic.fntdata"/><Relationship Id="rId47" Type="http://schemas.openxmlformats.org/officeDocument/2006/relationships/font" Target="fonts/HelveticaNeueLight-bold.fntdata"/><Relationship Id="rId49" Type="http://schemas.openxmlformats.org/officeDocument/2006/relationships/font" Target="fonts/HelveticaNeueLigh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fa191656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fa191656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fa191656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9fa191656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1313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fa191656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fa191656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fa191656b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fa191656b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mongo "mongodb+srv://&lt;username&gt;:&lt;password&gt;@&lt;cluster&gt;.mongodb.net/admin"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show dbs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use sample_training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show collections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1313C"/>
                </a:solidFill>
                <a:highlight>
                  <a:srgbClr val="FFFFFF"/>
                </a:highlight>
              </a:rPr>
              <a:t>it iterates through the cursor.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db.zips.find({"state": "NY"})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db.zips.find({"state": "NY"}).count()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db.zips.find({"state": "NY", "city": "ALBANY"})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db.zips.find({"state": "NY", "city": "ALBANY"}).pretty()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fa191656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fa191656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f746177cb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f746177cb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mongo "mongodb+srv://&lt;username&gt;:&lt;password&gt;@&lt;cluster&gt;.mongodb.net/admin"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use sample_training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db.inspections.findOne();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db.inspections.insert({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"_id" : ObjectId("56d61033a378eccde8a8354f"),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"id" : "10021-2015-ENFO",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"certificate_number" : 9278806,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"business_name" : "ATLIXCO DELI GROCERY INC.",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"date" : "Feb 20 2015",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"result" : "No Violation Issued",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"sector" : "Cigarette Retail Dealer - 127",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"address" :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"city" : "RIDGEWOOD",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"zip" : 11385,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"street" : "MENAHAN ST",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"number" : 1712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})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db.inspections.insert({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"id" : "10021-2015-ENFO",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"certificate_number" : 9278806,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"business_name" : "ATLIXCO DELI GROCERY INC.",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"date" : "Feb 20 2015",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"result" : "No Violation Issued",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"sector" : "Cigarette Retail Dealer - 127",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"address" :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"city" : "RIDGEWOOD",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"zip" : 11385,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"street" : "MENAHAN ST",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"number" : 1712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})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db.inspections.find({"id" : "10021-2015-ENFO", "certificate_number" : 9278806}).pretty()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746177cb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746177cb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746177cb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746177cb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db.inspections.insert([ { "test": 1 }, { "test": 2 }, { "test": 3 } 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db.inspections.insert([{ "_id": 1, "test": 1 },{ "_id": 1, "test": 2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       { "_id": 3, "test": 3 }])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db.inspections.find({ "_id": 1 })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Insert multiple documents specifying the _id values, and using the "ordered": false option.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db.inspections.insert([{ "_id": 1, "test": 1 },{ "_id": 1, "test": 2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       { "_id": 3, "test": 3 }],{ "ordered": false })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f746177cb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f746177cb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f746177cb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f746177cb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9b9e03b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9b9e03b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f746177cb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f746177cb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mongo "mongodb+srv://&lt;username&gt;:&lt;password&gt;@&lt;cluster&gt;.mongodb.net/admin"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Switch to this database: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use sample_training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Find all documents where the tripduration was less than or equal to 70 seconds and the usertype was not Subscriber: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db.trips.find({ "tripduration": { "$lte" : 70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"usertype": { "$ne": "Subscriber" } }).pretty()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Find all documents where the tripduration was less than or equal to 70 seconds and the usertype was Customer using a redundant equality operator: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db.trips.find({ "tripduration": { "$lte" : 70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"usertype": { "$eq": "Customer" }}).pretty()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Find all documents where the tripduration was less than or equal to 70 seconds and the usertype was Customer using the implicit equality operator: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db.trips.find({ "tripduration": { "$lte" : 70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"usertype": "Customer" }).pretty(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Find all documents where airplanes CR2 or A81 left or landed in the KZN airport: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db.routes.find({ "$and": [ { "$or" :[ { "dst_airport": "KZN"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                    { "src_airport": "KZN"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                  ]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          { "$or" :[ { "airplane": "CR2"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                     { "airplane": "A81" } ]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         ]}).pretty()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746177cb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f746177cb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f746177cb7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f746177cb7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f746177cb7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f746177cb7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mongo "mongodb+srv://&lt;username&gt;:&lt;password&gt;@&lt;cluster&gt;.mongodb.net/admin"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use sample_training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db.trips.findOne({ "start station location.type": "Point" })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db.companies.find({ "relationships.0.person.last_name": "Zuckerberg"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  { "name": 1 }).pretty()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db.companies.find({ "relationships.0.person.first_name": "Mark",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    "relationships.0.title": { "$regex": "CEO" }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  { "name": 1 }).count()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db.companies.find({ "relationships.0.person.first_name": "Mark",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    "relationships.0.title": {"$regex": "CEO" }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  { "name": 1 }).pretty()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db.companies.find({ "relationships":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      { "$elemMatch": { "is_past": true,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                        "person.first_name": "Mark" } }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  { "name": 1 }).pretty()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db.companies.find({ "relationships":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      { "$elemMatch": { "is_past": true,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                        "person.first_name": "Mark" } }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  { "name": 1 }).count()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f746177cb7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f746177cb7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mongo "mongodb+srv://&lt;username&gt;:&lt;password&gt;@&lt;cluster&gt;.mongodb.net/admin"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Switch to this database: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use sample_airbnb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Find all documents with exactly 20 amenities which include all the amenities listed in the query array: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db.listingsAndReviews.find({ "amenities":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                  "$size": 20,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                  "$all": [ "Internet", "Wifi",  "Kitchen",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                           "Heating", "Family/kid friendly",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                           "Washer", "Dryer", "Essentials",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                           "Shampoo", "Hangers",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                           "Hair dryer", "Iron",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                           "Laptop friendly workspace" 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                 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                      }).pretty()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f746177cb7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f746177cb7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f746177cb7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f746177cb7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f746177cb7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f746177cb7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f746177cb7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f746177cb7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f746177cb7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f746177cb7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mongo "mongodb+srv://&lt;username&gt;:&lt;password&gt;@&lt;cluster&gt;.mongodb.net/admin"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Use the sample_training database as your database in the following commands.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use sample_training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Find all documents in the zips collection where the zip field is equal to "12434".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db.zips.find({ "zip": "12534" }).pretty()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Find all documents in the zips collection where the city field is equal to "HUDSON".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db.zips.find({ "city": "HUDSON" }).pretty()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Find how many documents in the zips collection have the city field equal to "HUDSON".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db.zips.find({ "city": "HUDSON" }).count()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Update all documents in the zips collection where the city field is equal to "HUDSON" by adding 10 to the current value of the "pop" field.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db.zips.updateMany({ "city": "HUDSON" }, { "$inc": { "pop": 10 } })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Update a single document in the zips collection where the zip field is equal to "12534" by setting the value of the "pop" field to 17630.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db.zips.updateOne({ "zip": "12534" }, { "$set": { "pop": 17630 } })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Update a single document in the zips collection where the zip field is equal to "12534" by setting the value of the "population" field to 17630.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db.zips.updateOne({ "zip": "12534" }, { "$set": { "population": 17630 } })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Find all documents in the grades collection where the student_id field is 151 , and the class_id field is 339.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db.grades.find({ "student_id": 151, "class_id": 339 }).pretty()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Find all documents in the grades collection where the student_id field is 250 , and the class_id field is 339.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db.grades.find({ "student_id": 250, "class_id": 339 }).pretty()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Update one document in the grades collection where the student_id is ``250`` *, and the class_id field is 339 , by adding a document element to the "scores" array.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db.grades.updateOne({ "student_id": 250, "class_id": 339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        { "$push": { "scores": { "type": "extra credit",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                                 "score": 100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            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         })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f4f09dbb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f4f09dbb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f746177cb7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f746177cb7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f746177cb7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f746177cb7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mongo "mongodb+srv://&lt;username&gt;:&lt;password&gt;@&lt;cluster&gt;.mongodb.net/admin"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use sample_training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Look at all the docs that have test field equal to 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db.inspections.find({ "test": 1 }).pretty()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Look at all the docs that have test field equal to 3.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db.inspections.find({ "test": 3 }).pretty()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Delete all the documents that have test field equal to 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db.inspections.deleteMany({ "test": 1 })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Delete one document that has test field equal to 3.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db.inspections.deleteOne({ "test": 3 })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Inspect what is left of the inspection collection.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db.inspection.find().pretty()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View what collections are present in the sample_training collection.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show collections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Drop the inspection collection.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db.inspection.drop()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f746177cb7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f746177cb7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9fa191656b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9fa191656b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f655a2d5d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f655a2d5d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mongodump --uri "mongodb+srv://&lt;your username&gt;:&lt;your password&gt;@&lt;your cluster&gt;.mongodb.net/sample_supplies"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mongoexport --uri="mongodb+srv://&lt;your username&gt;:&lt;your password&gt;@&lt;your cluster&gt;.mongodb.net/sample_supplies" --collection=sales --out=sales.json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mongorestore --uri "mongodb+srv://&lt;your username&gt;:&lt;your password&gt;@&lt;your cluster&gt;.mongodb.net/sample_supplies"  --drop dump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mongoimport --uri="mongodb+srv://&lt;your username&gt;:&lt;your password&gt;@&lt;your cluster&gt;.mongodb.net/sample_supplies" --drop sales.json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f655a2d5d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f655a2d5d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fa191656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fa191656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fa191656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fa191656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fa191656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fa191656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fa191656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fa191656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fa191656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fa191656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b9e03bc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b9e03bc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ocs.mongodb.com/manual/reference/operator/query/" TargetMode="External"/><Relationship Id="rId4" Type="http://schemas.openxmlformats.org/officeDocument/2006/relationships/hyperlink" Target="https://docs.mongodb.com/manual/reference/operator/query/" TargetMode="External"/><Relationship Id="rId5" Type="http://schemas.openxmlformats.org/officeDocument/2006/relationships/hyperlink" Target="https://docs.mongodb.com/manual/reference/operator/query/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ocs.mongodb.com/manual/" TargetMode="External"/><Relationship Id="rId4" Type="http://schemas.openxmlformats.org/officeDocument/2006/relationships/hyperlink" Target="https://dl.acm.org/citation.cfm?id=3158661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Introducción a N</a:t>
            </a:r>
            <a:r>
              <a:rPr lang="es" sz="4000">
                <a:latin typeface="Helvetica Neue Light"/>
                <a:ea typeface="Helvetica Neue Light"/>
                <a:cs typeface="Helvetica Neue Light"/>
                <a:sym typeface="Helvetica Neue Light"/>
              </a:rPr>
              <a:t>oSQL con </a:t>
            </a:r>
            <a:r>
              <a:rPr lang="es" sz="4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MongoDB</a:t>
            </a:r>
            <a:endParaRPr sz="40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Bases de Datos NoSQL</a:t>
            </a:r>
            <a:endParaRPr sz="2800">
              <a:solidFill>
                <a:srgbClr val="59595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9595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Bases de Datos</a:t>
            </a:r>
            <a:r>
              <a:rPr lang="es" sz="180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2021</a:t>
            </a:r>
            <a:endParaRPr sz="1800">
              <a:solidFill>
                <a:srgbClr val="59595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351225" y="2773475"/>
            <a:ext cx="8465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¿Qué es MongoDB? 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49" name="Google Shape;149;p22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331200" y="1234800"/>
            <a:ext cx="8520600" cy="700800"/>
          </a:xfrm>
          <a:prstGeom prst="rect">
            <a:avLst/>
          </a:prstGeom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 Light"/>
              <a:buChar char="●"/>
            </a:pPr>
            <a:r>
              <a:rPr lang="es" sz="1600">
                <a:latin typeface="Helvetica Neue"/>
                <a:ea typeface="Helvetica Neue"/>
                <a:cs typeface="Helvetica Neue"/>
                <a:sym typeface="Helvetica Neue"/>
              </a:rPr>
              <a:t>Es</a:t>
            </a:r>
            <a:r>
              <a:rPr lang="es" sz="1600">
                <a:latin typeface="Helvetica Neue"/>
                <a:ea typeface="Helvetica Neue"/>
                <a:cs typeface="Helvetica Neue"/>
                <a:sym typeface="Helvetica Neue"/>
              </a:rPr>
              <a:t> una </a:t>
            </a:r>
            <a:r>
              <a:rPr lang="es" sz="16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base de datos NoSQL</a:t>
            </a:r>
            <a:r>
              <a:rPr lang="es" sz="1600">
                <a:latin typeface="Helvetica Neue"/>
                <a:ea typeface="Helvetica Neue"/>
                <a:cs typeface="Helvetica Neue"/>
                <a:sym typeface="Helvetica Neue"/>
              </a:rPr>
              <a:t> basada en </a:t>
            </a:r>
            <a:r>
              <a:rPr lang="es" sz="16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documentos</a:t>
            </a:r>
            <a:r>
              <a:rPr lang="es" sz="1600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Helvetica Neue Light"/>
              <a:buChar char="●"/>
            </a:pPr>
            <a:r>
              <a:rPr lang="es" sz="1600">
                <a:latin typeface="Helvetica Neue"/>
                <a:ea typeface="Helvetica Neue"/>
                <a:cs typeface="Helvetica Neue"/>
                <a:sym typeface="Helvetica Neue"/>
              </a:rPr>
              <a:t>En MongoDB los datos se almacenan en </a:t>
            </a:r>
            <a:r>
              <a:rPr lang="es" sz="16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documentos</a:t>
            </a:r>
            <a:r>
              <a:rPr lang="es" sz="1600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3118325" y="4431725"/>
            <a:ext cx="5259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rgbClr val="FFFFFF"/>
                </a:solidFill>
              </a:rPr>
              <a:t>(mongod)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2280325" y="3576725"/>
            <a:ext cx="5259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rgbClr val="FFFFFF"/>
                </a:solidFill>
              </a:rPr>
              <a:t>(mongod)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1441925" y="4431725"/>
            <a:ext cx="5259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rgbClr val="FFFFFF"/>
                </a:solidFill>
              </a:rPr>
              <a:t>(mongod)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331200" y="1789200"/>
            <a:ext cx="5397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 Light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Una </a:t>
            </a:r>
            <a:r>
              <a:rPr lang="es" sz="16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colección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es un grupo de 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documentos.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5" name="Google Shape;155;p22"/>
          <p:cNvSpPr txBox="1"/>
          <p:nvPr/>
        </p:nvSpPr>
        <p:spPr>
          <a:xfrm>
            <a:off x="6479425" y="1192475"/>
            <a:ext cx="1881300" cy="89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  <a:endParaRPr sz="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"name" : "Kate MacDonell",</a:t>
            </a:r>
            <a:endParaRPr sz="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"age" : 29</a:t>
            </a:r>
            <a:endParaRPr sz="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"status" : "D",</a:t>
            </a:r>
            <a:endParaRPr sz="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"hobbies" : ["reading", "cycling" ]</a:t>
            </a:r>
            <a:endParaRPr sz="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331200" y="2059200"/>
            <a:ext cx="4930800" cy="17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 Light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 documentos de una misma colección pueden tener diferentes campos. 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 Light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 valores de un mismo nombre de campo puede tener diferentes tipos.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Las colecciones son análogas a las tablas en las bases de datos relacionales.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5031625" y="2259275"/>
            <a:ext cx="1881300" cy="89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  <a:endParaRPr sz="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"name" : "Kate MacDonell",</a:t>
            </a:r>
            <a:endParaRPr sz="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"age" : "40</a:t>
            </a:r>
            <a:endParaRPr sz="80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"status" : "D"</a:t>
            </a:r>
            <a:endParaRPr sz="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endParaRPr sz="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5717425" y="2411675"/>
            <a:ext cx="1942500" cy="89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  <a:endParaRPr sz="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"name" : "Jack MacDonell",</a:t>
            </a:r>
            <a:endParaRPr sz="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"age" : “31”</a:t>
            </a:r>
            <a:endParaRPr sz="80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"status" : "A",</a:t>
            </a:r>
            <a:endParaRPr sz="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"hobbies" : ["reading", "cycling" ]</a:t>
            </a:r>
            <a:endParaRPr sz="800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6479425" y="2564075"/>
            <a:ext cx="1942500" cy="89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  <a:endParaRPr sz="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"name" : "Kate MacDonell",</a:t>
            </a:r>
            <a:endParaRPr sz="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"age" : 29</a:t>
            </a:r>
            <a:endParaRPr sz="800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"status" : "D",</a:t>
            </a:r>
            <a:endParaRPr sz="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"hobbies" : ["reading", "cycling" ]</a:t>
            </a:r>
            <a:endParaRPr sz="800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9658" y="3630875"/>
            <a:ext cx="1587592" cy="127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 txBox="1"/>
          <p:nvPr/>
        </p:nvSpPr>
        <p:spPr>
          <a:xfrm rot="5397370">
            <a:off x="8330400" y="1459700"/>
            <a:ext cx="7842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Documento</a:t>
            </a:r>
            <a:endParaRPr sz="900"/>
          </a:p>
        </p:txBody>
      </p:sp>
      <p:sp>
        <p:nvSpPr>
          <p:cNvPr id="162" name="Google Shape;162;p22"/>
          <p:cNvSpPr/>
          <p:nvPr/>
        </p:nvSpPr>
        <p:spPr>
          <a:xfrm rot="10800000">
            <a:off x="8449625" y="1188000"/>
            <a:ext cx="132000" cy="912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2"/>
          <p:cNvSpPr txBox="1"/>
          <p:nvPr/>
        </p:nvSpPr>
        <p:spPr>
          <a:xfrm rot="5397370">
            <a:off x="8330400" y="2755100"/>
            <a:ext cx="7842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Colección</a:t>
            </a:r>
            <a:endParaRPr sz="900"/>
          </a:p>
        </p:txBody>
      </p:sp>
      <p:sp>
        <p:nvSpPr>
          <p:cNvPr id="164" name="Google Shape;164;p22"/>
          <p:cNvSpPr txBox="1"/>
          <p:nvPr/>
        </p:nvSpPr>
        <p:spPr>
          <a:xfrm>
            <a:off x="331200" y="3735600"/>
            <a:ext cx="49308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 Light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Una </a:t>
            </a:r>
            <a:r>
              <a:rPr lang="es" sz="16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base de datos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puede contener múltiple colecciones.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5" name="Google Shape;165;p22"/>
          <p:cNvSpPr/>
          <p:nvPr/>
        </p:nvSpPr>
        <p:spPr>
          <a:xfrm rot="10800000">
            <a:off x="8449625" y="2265325"/>
            <a:ext cx="132000" cy="1226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2"/>
          <p:cNvSpPr txBox="1"/>
          <p:nvPr/>
        </p:nvSpPr>
        <p:spPr>
          <a:xfrm rot="5397388">
            <a:off x="8130067" y="4103000"/>
            <a:ext cx="11847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Servidor MongoDB</a:t>
            </a:r>
            <a:endParaRPr sz="900"/>
          </a:p>
        </p:txBody>
      </p:sp>
      <p:sp>
        <p:nvSpPr>
          <p:cNvPr id="167" name="Google Shape;167;p22"/>
          <p:cNvSpPr/>
          <p:nvPr/>
        </p:nvSpPr>
        <p:spPr>
          <a:xfrm rot="10800000">
            <a:off x="8449625" y="3617050"/>
            <a:ext cx="132000" cy="1272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2"/>
          <p:cNvSpPr txBox="1"/>
          <p:nvPr/>
        </p:nvSpPr>
        <p:spPr>
          <a:xfrm>
            <a:off x="331200" y="4269000"/>
            <a:ext cx="49308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Una </a:t>
            </a:r>
            <a:r>
              <a:rPr lang="es" sz="16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instancia de MongoDB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puede contener multiple base de datos.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¿Qué es un documento?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74" name="Google Shape;174;p23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23"/>
          <p:cNvSpPr txBox="1"/>
          <p:nvPr/>
        </p:nvSpPr>
        <p:spPr>
          <a:xfrm>
            <a:off x="496550" y="4796050"/>
            <a:ext cx="82236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486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https://docs.mongodb.com/manual/core/document/</a:t>
            </a:r>
            <a:endParaRPr sz="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762200" y="2092600"/>
            <a:ext cx="3733500" cy="2318700"/>
          </a:xfrm>
          <a:prstGeom prst="rect">
            <a:avLst/>
          </a:prstGeom>
          <a:noFill/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  <a:endParaRPr sz="1200"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"_id": 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ObjectId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("51df07b094c6acd67e492f41"),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"firstname": "Kate",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"lastname": "MacDonell",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"birth": 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ISODate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("1995-09-04T04:00:00Z"),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"address": {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"street": "123 Sesame St",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"city": "Anytown",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"state": "NY"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},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"skills": ["python", "java", "C#" ]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177" name="Google Shape;177;p23"/>
          <p:cNvSpPr txBox="1"/>
          <p:nvPr>
            <p:ph idx="1" type="body"/>
          </p:nvPr>
        </p:nvSpPr>
        <p:spPr>
          <a:xfrm>
            <a:off x="331200" y="1234800"/>
            <a:ext cx="4240800" cy="890100"/>
          </a:xfrm>
          <a:prstGeom prst="rect">
            <a:avLst/>
          </a:prstGeom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Char char="●"/>
            </a:pPr>
            <a:r>
              <a:rPr lang="es" sz="1400">
                <a:latin typeface="Helvetica Neue"/>
                <a:ea typeface="Helvetica Neue"/>
                <a:cs typeface="Helvetica Neue"/>
                <a:sym typeface="Helvetica Neue"/>
              </a:rPr>
              <a:t>Un </a:t>
            </a:r>
            <a:r>
              <a:rPr lang="es" sz="14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documento</a:t>
            </a:r>
            <a:r>
              <a:rPr lang="es" sz="1400">
                <a:latin typeface="Helvetica Neue"/>
                <a:ea typeface="Helvetica Neue"/>
                <a:cs typeface="Helvetica Neue"/>
                <a:sym typeface="Helvetica Neue"/>
              </a:rPr>
              <a:t> es una forma de modelar y almacenar los datos como un </a:t>
            </a:r>
            <a:r>
              <a:rPr lang="es" sz="14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conjunto de pares campo-valor</a:t>
            </a:r>
            <a:r>
              <a:rPr lang="es" sz="1400">
                <a:latin typeface="Helvetica Neue"/>
                <a:ea typeface="Helvetica Neue"/>
                <a:cs typeface="Helvetica Neue"/>
                <a:sym typeface="Helvetica Neue"/>
              </a:rPr>
              <a:t> (similar a JSON)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8" name="Google Shape;178;p23"/>
          <p:cNvSpPr txBox="1"/>
          <p:nvPr/>
        </p:nvSpPr>
        <p:spPr>
          <a:xfrm>
            <a:off x="4572000" y="1234800"/>
            <a:ext cx="4143600" cy="3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 Light"/>
              <a:buChar char="●"/>
            </a:pPr>
            <a:r>
              <a:rPr lang="es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BSON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es una representación binaria de JSON y provee 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más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tipos de datos que JSON.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 Light"/>
              <a:buChar char="●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 tamaño máximo de un documento BSON es de 16 megabytes.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 Light"/>
              <a:buChar char="●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 nombre del campo </a:t>
            </a:r>
            <a:r>
              <a:rPr lang="es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_id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es reservado. Es usada como una </a:t>
            </a:r>
            <a:r>
              <a:rPr lang="es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clave primaria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Es inmutable y su valor debe ser único dentro de la colección.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 Light"/>
              <a:buChar char="●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Cada documento requiere un campo _id. Si al insertar un documento se omite el campo _id, MongoDB genera un </a:t>
            </a:r>
            <a:r>
              <a:rPr lang="es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ObjectId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para el campo _id. 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331200" y="4429075"/>
            <a:ext cx="4240800" cy="700800"/>
          </a:xfrm>
          <a:prstGeom prst="rect">
            <a:avLst/>
          </a:prstGeom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Char char="●"/>
            </a:pPr>
            <a:r>
              <a:rPr lang="es" sz="1400">
                <a:latin typeface="Helvetica Neue"/>
                <a:ea typeface="Helvetica Neue"/>
                <a:cs typeface="Helvetica Neue"/>
                <a:sym typeface="Helvetica Neue"/>
              </a:rPr>
              <a:t>MongoDB almacena los datos como </a:t>
            </a:r>
            <a:r>
              <a:rPr lang="es" sz="14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documentos BSON</a:t>
            </a:r>
            <a:r>
              <a:rPr lang="es" sz="1400">
                <a:latin typeface="Helvetica Neue"/>
                <a:ea typeface="Helvetica Neue"/>
                <a:cs typeface="Helvetica Neue"/>
                <a:sym typeface="Helvetica Neue"/>
              </a:rPr>
              <a:t>, internamente y en la red.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m</a:t>
            </a: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ongosh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85" name="Google Shape;185;p24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24"/>
          <p:cNvSpPr txBox="1"/>
          <p:nvPr>
            <p:ph idx="1" type="body"/>
          </p:nvPr>
        </p:nvSpPr>
        <p:spPr>
          <a:xfrm>
            <a:off x="331200" y="1234800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●"/>
            </a:pPr>
            <a:r>
              <a:rPr lang="es" sz="1600">
                <a:latin typeface="Helvetica Neue"/>
                <a:ea typeface="Helvetica Neue"/>
                <a:cs typeface="Helvetica Neue"/>
                <a:sym typeface="Helvetica Neue"/>
              </a:rPr>
              <a:t>Es</a:t>
            </a:r>
            <a:r>
              <a:rPr lang="es" sz="1600">
                <a:latin typeface="Helvetica Neue"/>
                <a:ea typeface="Helvetica Neue"/>
                <a:cs typeface="Helvetica Neue"/>
                <a:sym typeface="Helvetica Neue"/>
              </a:rPr>
              <a:t> un </a:t>
            </a:r>
            <a:r>
              <a:rPr lang="es" sz="16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entorno para interactuar con</a:t>
            </a:r>
            <a:r>
              <a:rPr lang="es" sz="1600">
                <a:latin typeface="Helvetica Neue"/>
                <a:ea typeface="Helvetica Neue"/>
                <a:cs typeface="Helvetica Neue"/>
                <a:sym typeface="Helvetica Neue"/>
              </a:rPr>
              <a:t> Instancias, Replica Set y Sharded Cluster de </a:t>
            </a:r>
            <a:r>
              <a:rPr lang="es" sz="16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MongoDB</a:t>
            </a:r>
            <a:r>
              <a:rPr lang="es" sz="1600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●"/>
            </a:pPr>
            <a:r>
              <a:rPr lang="es" sz="1600">
                <a:latin typeface="Helvetica Neue"/>
                <a:ea typeface="Helvetica Neue"/>
                <a:cs typeface="Helvetica Neue"/>
                <a:sym typeface="Helvetica Neue"/>
              </a:rPr>
              <a:t>Conectarse a una instancia de MongoDB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○"/>
            </a:pPr>
            <a:r>
              <a:rPr lang="es" sz="1600">
                <a:latin typeface="Helvetica Neue"/>
                <a:ea typeface="Helvetica Neue"/>
                <a:cs typeface="Helvetica Neue"/>
                <a:sym typeface="Helvetica Neue"/>
              </a:rPr>
              <a:t>mongosh --host myhost --port myport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○"/>
            </a:pPr>
            <a:r>
              <a:rPr lang="es" sz="1600">
                <a:latin typeface="Helvetica Neue"/>
                <a:ea typeface="Helvetica Neue"/>
                <a:cs typeface="Helvetica Neue"/>
                <a:sym typeface="Helvetica Neue"/>
              </a:rPr>
              <a:t>mongosh "mongodb://myhost:myport"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187" name="Google Shape;187;p24"/>
          <p:cNvGraphicFramePr/>
          <p:nvPr/>
        </p:nvGraphicFramePr>
        <p:xfrm>
          <a:off x="870400" y="2707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{98BE2746-88C4-45B0-93AB-7D341A92E68A}</a:tableStyleId>
              </a:tblPr>
              <a:tblGrid>
                <a:gridCol w="6404525"/>
              </a:tblGrid>
              <a:tr h="1206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 mongosh --host 172.17.0.2 --port 27017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 Mongosh Log ID:	6171954fdd213c37e268c491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Connecting to:		mongodb://172.17.0.2:27017/?directConnection=true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Using MongoDB:		5.0.3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Using Mongosh:		1.1.0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test&gt;</a:t>
                      </a:r>
                      <a:endParaRPr sz="16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188" name="Google Shape;188;p24"/>
          <p:cNvSpPr txBox="1"/>
          <p:nvPr>
            <p:ph idx="1" type="body"/>
          </p:nvPr>
        </p:nvSpPr>
        <p:spPr>
          <a:xfrm>
            <a:off x="331200" y="4124275"/>
            <a:ext cx="8520600" cy="380400"/>
          </a:xfrm>
          <a:prstGeom prst="rect">
            <a:avLst/>
          </a:prstGeom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●"/>
            </a:pPr>
            <a:r>
              <a:rPr lang="es" sz="1600">
                <a:latin typeface="Helvetica Neue"/>
                <a:ea typeface="Helvetica Neue"/>
                <a:cs typeface="Helvetica Neue"/>
                <a:sym typeface="Helvetica Neue"/>
              </a:rPr>
              <a:t>Desc</a:t>
            </a:r>
            <a:r>
              <a:rPr lang="es" sz="1600">
                <a:latin typeface="Helvetica Neue"/>
                <a:ea typeface="Helvetica Neue"/>
                <a:cs typeface="Helvetica Neue"/>
                <a:sym typeface="Helvetica Neue"/>
              </a:rPr>
              <a:t>onectarse de una instancia de MongoDB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189" name="Google Shape;189;p24"/>
          <p:cNvGraphicFramePr/>
          <p:nvPr/>
        </p:nvGraphicFramePr>
        <p:xfrm>
          <a:off x="870400" y="4460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{98BE2746-88C4-45B0-93AB-7D341A92E68A}</a:tableStyleId>
              </a:tblPr>
              <a:tblGrid>
                <a:gridCol w="6404525"/>
              </a:tblGrid>
              <a:tr h="457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test&gt; exit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user@localhost:~/documents$ 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Comandos en mongosh 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95" name="Google Shape;195;p25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96" name="Google Shape;196;p25"/>
          <p:cNvGraphicFramePr/>
          <p:nvPr/>
        </p:nvGraphicFramePr>
        <p:xfrm>
          <a:off x="892850" y="321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{98BE2746-88C4-45B0-93AB-7D341A92E68A}</a:tableStyleId>
              </a:tblPr>
              <a:tblGrid>
                <a:gridCol w="3074150"/>
              </a:tblGrid>
              <a:tr h="997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</a:t>
                      </a:r>
                      <a:r>
                        <a:rPr lang="es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show dbs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sample_analytics    9.91 MB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sample_mflix        53.1 MB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sample_restaurants  7.07 MB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sample_training     47.7 MB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admin                381 kB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local               7.71 GB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7" name="Google Shape;197;p25"/>
          <p:cNvGraphicFramePr/>
          <p:nvPr/>
        </p:nvGraphicFramePr>
        <p:xfrm>
          <a:off x="5181850" y="194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{98BE2746-88C4-45B0-93AB-7D341A92E68A}</a:tableStyleId>
              </a:tblPr>
              <a:tblGrid>
                <a:gridCol w="3074150"/>
              </a:tblGrid>
              <a:tr h="665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</a:t>
                      </a:r>
                      <a:r>
                        <a:rPr lang="es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use sample_training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switched to db sample_training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8" name="Google Shape;198;p25"/>
          <p:cNvGraphicFramePr/>
          <p:nvPr/>
        </p:nvGraphicFramePr>
        <p:xfrm>
          <a:off x="892850" y="191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{98BE2746-88C4-45B0-93AB-7D341A92E68A}</a:tableStyleId>
              </a:tblPr>
              <a:tblGrid>
                <a:gridCol w="3074150"/>
              </a:tblGrid>
              <a:tr h="57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db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test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9" name="Google Shape;199;p25"/>
          <p:cNvGraphicFramePr/>
          <p:nvPr/>
        </p:nvGraphicFramePr>
        <p:xfrm>
          <a:off x="5181850" y="321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{98BE2746-88C4-45B0-93AB-7D341A92E68A}</a:tableStyleId>
              </a:tblPr>
              <a:tblGrid>
                <a:gridCol w="3074150"/>
              </a:tblGrid>
              <a:tr h="1396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</a:t>
                      </a:r>
                      <a:r>
                        <a:rPr lang="es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show collections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companies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grades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inspections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posts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routes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trips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zips</a:t>
                      </a:r>
                      <a:r>
                        <a:rPr lang="es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200" name="Google Shape;200;p25"/>
          <p:cNvSpPr txBox="1"/>
          <p:nvPr/>
        </p:nvSpPr>
        <p:spPr>
          <a:xfrm>
            <a:off x="330075" y="1234800"/>
            <a:ext cx="41436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Mostrar la base de datos que estoy usando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1" name="Google Shape;201;p25"/>
          <p:cNvSpPr txBox="1"/>
          <p:nvPr/>
        </p:nvSpPr>
        <p:spPr>
          <a:xfrm>
            <a:off x="4572000" y="1234800"/>
            <a:ext cx="41436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Cambiar de base de datos o crea si la &lt;db&gt; no existe.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2" name="Google Shape;202;p25"/>
          <p:cNvSpPr txBox="1"/>
          <p:nvPr/>
        </p:nvSpPr>
        <p:spPr>
          <a:xfrm>
            <a:off x="331200" y="2738425"/>
            <a:ext cx="4143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Listar las bases de datos disponibles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4572000" y="2759525"/>
            <a:ext cx="4143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Listar las colecciones de una &lt;db&gt;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Operaciones CRUD en MongoDB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209" name="Google Shape;209;p26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26"/>
          <p:cNvSpPr txBox="1"/>
          <p:nvPr/>
        </p:nvSpPr>
        <p:spPr>
          <a:xfrm>
            <a:off x="330075" y="1235525"/>
            <a:ext cx="85206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CRUD son las </a:t>
            </a:r>
            <a:r>
              <a:rPr lang="es" sz="16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operaciones básicas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que se pueden realizar </a:t>
            </a:r>
            <a:r>
              <a:rPr lang="es" sz="16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sobre los documentos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		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 término CRUD se refiere a crear, leer, actualizar y eliminar documentos					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Sintaxis de las operaciones CRUD.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1" name="Google Shape;211;p26"/>
          <p:cNvSpPr txBox="1"/>
          <p:nvPr/>
        </p:nvSpPr>
        <p:spPr>
          <a:xfrm>
            <a:off x="897975" y="2944800"/>
            <a:ext cx="7356900" cy="39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.&lt;collection&gt;.&lt;</a:t>
            </a:r>
            <a:r>
              <a:rPr lang="es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operation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&gt;( &lt;arg1&gt;, … &lt;argN&gt; )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6"/>
          <p:cNvSpPr txBox="1"/>
          <p:nvPr>
            <p:ph idx="1" type="body"/>
          </p:nvPr>
        </p:nvSpPr>
        <p:spPr>
          <a:xfrm>
            <a:off x="351225" y="3477425"/>
            <a:ext cx="8465700" cy="967500"/>
          </a:xfrm>
          <a:prstGeom prst="rect">
            <a:avLst/>
          </a:prstGeom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b="1" lang="es" sz="1400">
                <a:latin typeface="Helvetica Neue"/>
                <a:ea typeface="Helvetica Neue"/>
                <a:cs typeface="Helvetica Neue"/>
                <a:sym typeface="Helvetica Neue"/>
              </a:rPr>
              <a:t>db</a:t>
            </a:r>
            <a:r>
              <a:rPr b="1" lang="es" sz="14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es la base de datos que estamos usando actualmente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s" sz="1400">
                <a:latin typeface="Helvetica Neue"/>
                <a:ea typeface="Helvetica Neue"/>
                <a:cs typeface="Helvetica Neue"/>
                <a:sym typeface="Helvetica Neue"/>
              </a:rPr>
              <a:t>&lt;collection&gt;</a:t>
            </a:r>
            <a:r>
              <a:rPr lang="es" sz="1400">
                <a:latin typeface="Helvetica Neue"/>
                <a:ea typeface="Helvetica Neue"/>
                <a:cs typeface="Helvetica Neue"/>
                <a:sym typeface="Helvetica Neue"/>
              </a:rPr>
              <a:t> es el nombre la colección sobre la cual se va a realizar la </a:t>
            </a: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operación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s" sz="1400">
                <a:latin typeface="Helvetica Neue"/>
                <a:ea typeface="Helvetica Neue"/>
                <a:cs typeface="Helvetica Neue"/>
                <a:sym typeface="Helvetica Neue"/>
              </a:rPr>
              <a:t>&lt;</a:t>
            </a:r>
            <a:r>
              <a:rPr lang="es" sz="14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operation</a:t>
            </a:r>
            <a:r>
              <a:rPr lang="es" sz="1400">
                <a:latin typeface="Helvetica Neue"/>
                <a:ea typeface="Helvetica Neue"/>
                <a:cs typeface="Helvetica Neue"/>
                <a:sym typeface="Helvetica Neue"/>
              </a:rPr>
              <a:t>&gt; </a:t>
            </a:r>
            <a:r>
              <a:rPr lang="es" sz="1400">
                <a:latin typeface="Helvetica Neue"/>
                <a:ea typeface="Helvetica Neue"/>
                <a:cs typeface="Helvetica Neue"/>
                <a:sym typeface="Helvetica Neue"/>
              </a:rPr>
              <a:t>es el nombre de alguna de las operaciones CRUD que pr</a:t>
            </a:r>
            <a:r>
              <a:rPr lang="es">
                <a:latin typeface="Helvetica Neue"/>
                <a:ea typeface="Helvetica Neue"/>
                <a:cs typeface="Helvetica Neue"/>
                <a:sym typeface="Helvetica Neue"/>
              </a:rPr>
              <a:t>ovee MongoDB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Insertar documentos: insertOne()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218" name="Google Shape;218;p27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27"/>
          <p:cNvSpPr txBox="1"/>
          <p:nvPr/>
        </p:nvSpPr>
        <p:spPr>
          <a:xfrm>
            <a:off x="896400" y="2660400"/>
            <a:ext cx="7433100" cy="7149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db.movies.insertOne(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{"title": "Star Trek II: The Wrath of Khan", "year": 1982, "type": "movie"}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0" name="Google Shape;220;p27"/>
          <p:cNvSpPr txBox="1"/>
          <p:nvPr/>
        </p:nvSpPr>
        <p:spPr>
          <a:xfrm>
            <a:off x="330075" y="1235525"/>
            <a:ext cx="85206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db.&lt;collection&gt;.</a:t>
            </a:r>
            <a:r>
              <a:rPr lang="es" sz="16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insertOne()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inserta un solo documento en una colección.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 la colección no existe, las operaciones de 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inserción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crearán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la colección antes de insertar el primer documento.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 el documento no especifica un campo _id, MongoDB agrega el campo _id con un valor ObjectId al nuevo documento que se está insertando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21" name="Google Shape;221;p27"/>
          <p:cNvGraphicFramePr/>
          <p:nvPr/>
        </p:nvGraphicFramePr>
        <p:xfrm>
          <a:off x="892850" y="347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{98BE2746-88C4-45B0-93AB-7D341A92E68A}</a:tableStyleId>
              </a:tblPr>
              <a:tblGrid>
                <a:gridCol w="7395125"/>
              </a:tblGrid>
              <a:tr h="1457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 db.movies.insertOne(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 {"title": "Star Trek II: The Wrath of Khan", "year": 1982, "type": "movie"}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 )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acknowledged: true,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insertedId: ObjectId("617203bc1074a35e576ba6ae")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Insertar documentos: insertOne()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227" name="Google Shape;227;p28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28"/>
          <p:cNvSpPr txBox="1"/>
          <p:nvPr/>
        </p:nvSpPr>
        <p:spPr>
          <a:xfrm>
            <a:off x="896400" y="1594800"/>
            <a:ext cx="7433100" cy="4668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db.movies.find( {"title": "Star Trek II: The Wrath of Khan"} )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9" name="Google Shape;229;p28"/>
          <p:cNvSpPr txBox="1"/>
          <p:nvPr/>
        </p:nvSpPr>
        <p:spPr>
          <a:xfrm>
            <a:off x="330075" y="1235525"/>
            <a:ext cx="8520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 recuperar el documento previamente insertado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30" name="Google Shape;230;p28"/>
          <p:cNvGraphicFramePr/>
          <p:nvPr/>
        </p:nvGraphicFramePr>
        <p:xfrm>
          <a:off x="892850" y="214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{98BE2746-88C4-45B0-93AB-7D341A92E68A}</a:tableStyleId>
              </a:tblPr>
              <a:tblGrid>
                <a:gridCol w="7395125"/>
              </a:tblGrid>
              <a:tr h="1457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db.movies.find( {"title": "Star Trek II: The Wrath of Khan"} )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{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_id: ObjectId("617203bc1074a35e576ba6ae"),</a:t>
                      </a:r>
                      <a:endParaRPr b="1"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title: 'Star Trek II: The Wrath of Khan',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year: 1982,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type: 'movie'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231" name="Google Shape;231;p28"/>
          <p:cNvSpPr txBox="1"/>
          <p:nvPr/>
        </p:nvSpPr>
        <p:spPr>
          <a:xfrm>
            <a:off x="330075" y="1235525"/>
            <a:ext cx="8520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 recuperar el documento previamente insertado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2" name="Google Shape;232;p28"/>
          <p:cNvSpPr txBox="1"/>
          <p:nvPr/>
        </p:nvSpPr>
        <p:spPr>
          <a:xfrm>
            <a:off x="896400" y="4489200"/>
            <a:ext cx="7433100" cy="4668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db.createCollection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"reviews" )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3" name="Google Shape;233;p28"/>
          <p:cNvSpPr txBox="1"/>
          <p:nvPr/>
        </p:nvSpPr>
        <p:spPr>
          <a:xfrm>
            <a:off x="330075" y="4132800"/>
            <a:ext cx="8520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</a:t>
            </a:r>
            <a:r>
              <a:rPr lang="es" sz="16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createCollection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(&lt;name&gt;, options): crea una nueva colección o vista.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Insertar documentos: insertMany()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239" name="Google Shape;239;p29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29"/>
          <p:cNvSpPr txBox="1"/>
          <p:nvPr/>
        </p:nvSpPr>
        <p:spPr>
          <a:xfrm>
            <a:off x="896400" y="2205875"/>
            <a:ext cx="7433100" cy="9795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db.movies.insertMany([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{"_id": "tt0796366", "title": "Star Trek", "year": 2009, "type": "movie"},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{"_id": "tt1408101", "title": "Star Trek Into Darkness", "year": 2013, "type": "movie"},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{"_id": "tt0117731", "title": "Star Trek: First Contact", "year": 1996}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])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1" name="Google Shape;241;p29"/>
          <p:cNvSpPr txBox="1"/>
          <p:nvPr/>
        </p:nvSpPr>
        <p:spPr>
          <a:xfrm>
            <a:off x="330075" y="1235525"/>
            <a:ext cx="85206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db.&lt;collection&gt;.</a:t>
            </a:r>
            <a:r>
              <a:rPr lang="es" sz="16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insertMany()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puede insertar múltiples documentos en una colección.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 los documentos no especifican un campo _id, MongoDB agrega el campo _id con un valor ObjectId para cada documento que se esté insertando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42" name="Google Shape;242;p29"/>
          <p:cNvGraphicFramePr/>
          <p:nvPr/>
        </p:nvGraphicFramePr>
        <p:xfrm>
          <a:off x="892850" y="324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{98BE2746-88C4-45B0-93AB-7D341A92E68A}</a:tableStyleId>
              </a:tblPr>
              <a:tblGrid>
                <a:gridCol w="7433100"/>
              </a:tblGrid>
              <a:tr h="176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db.movies.insertMany([</a:t>
                      </a:r>
                      <a:endParaRPr sz="10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     {"_id": "tt0796366", "title": "Star Trek", "year": 2009, "type": "movie"},</a:t>
                      </a:r>
                      <a:endParaRPr sz="10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     {"_id": "tt1408101", "title": "Star Trek Into Darkness", "year": 2013, "type": "movie"},</a:t>
                      </a:r>
                      <a:endParaRPr sz="10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     {"_id": "tt0117731", "title": "Star Trek: First Contact", "year": 1996}</a:t>
                      </a:r>
                      <a:endParaRPr sz="10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 ])</a:t>
                      </a:r>
                      <a:endParaRPr sz="10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 sz="10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acknowledged: true,</a:t>
                      </a:r>
                      <a:endParaRPr sz="10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insertedIds: { '0': 'tt0796366', '1': 'tt1408101', '2': 'tt0117731' }</a:t>
                      </a:r>
                      <a:endParaRPr sz="10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0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Métodos adicionales para i</a:t>
            </a: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nsertar documentos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248" name="Google Shape;248;p30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" name="Google Shape;249;p30"/>
          <p:cNvSpPr txBox="1"/>
          <p:nvPr/>
        </p:nvSpPr>
        <p:spPr>
          <a:xfrm>
            <a:off x="330075" y="1235525"/>
            <a:ext cx="85206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db.collection.</a:t>
            </a:r>
            <a:r>
              <a:rPr lang="es" sz="16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update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() cuando se usa con la opción upsert: true.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b.collection.</a:t>
            </a:r>
            <a:r>
              <a:rPr b="1" lang="es" sz="16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updateOne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() cuando se usa con la opción upsert: true.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db.collection.</a:t>
            </a:r>
            <a:r>
              <a:rPr b="1" lang="es" sz="16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updateMany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() cuando se usa con la opción upsert: true.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db.collection.</a:t>
            </a:r>
            <a:r>
              <a:rPr lang="es" sz="16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findAndModify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() cuando se usa con la opción upsert: true.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db.collection.</a:t>
            </a:r>
            <a:r>
              <a:rPr lang="es" sz="16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findOneAndUpdate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() cuando se usa con la opción upsert: true.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db.collection.</a:t>
            </a:r>
            <a:r>
              <a:rPr lang="es" sz="16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findOneAndReplace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() cuando se usa con la opción upsert: true.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db.collection.</a:t>
            </a:r>
            <a:r>
              <a:rPr lang="es" sz="16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bulkWrite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().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0" name="Google Shape;250;p30"/>
          <p:cNvSpPr txBox="1"/>
          <p:nvPr/>
        </p:nvSpPr>
        <p:spPr>
          <a:xfrm>
            <a:off x="787275" y="3750125"/>
            <a:ext cx="76911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Nota: Solo vamos a ver updateOne() y updateMany(). 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Consultar</a:t>
            </a: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 documentos: find()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256" name="Google Shape;256;p31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" name="Google Shape;257;p31"/>
          <p:cNvSpPr txBox="1"/>
          <p:nvPr/>
        </p:nvSpPr>
        <p:spPr>
          <a:xfrm>
            <a:off x="896400" y="1911225"/>
            <a:ext cx="7920600" cy="13176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db.inventory.insertMany([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{ item: "journal", qty: 25, size: { h: 14, w: 21, uom: "cm" }, status: "A" },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{ item: "notebook", qty: 50, size: { h: 8.5, w: 11, uom: "in" }, status: "A" },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{ item: "paper", qty: 100, size: { h: 8.5, w: 11, uom: "in" }, status: "D" },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{ item: "planner", qty: 75, size: { h: 22.85, w: 30, uom: "cm" }, status: "D" },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{ item: "postcard", qty: 45, size: { h: 10, w: 15.25, uom: "cm" }, status: "A" }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]);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8" name="Google Shape;258;p31"/>
          <p:cNvSpPr txBox="1"/>
          <p:nvPr/>
        </p:nvSpPr>
        <p:spPr>
          <a:xfrm>
            <a:off x="330075" y="1235525"/>
            <a:ext cx="85206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db.&lt;collection&gt;.</a:t>
            </a:r>
            <a:r>
              <a:rPr lang="es" sz="16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find()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elecciona documentos en una colección o </a:t>
            </a:r>
            <a:r>
              <a:rPr lang="es" sz="16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vista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 devuelve un cursor a los documentos seleccionados.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9" name="Google Shape;259;p31"/>
          <p:cNvSpPr txBox="1"/>
          <p:nvPr/>
        </p:nvSpPr>
        <p:spPr>
          <a:xfrm>
            <a:off x="330075" y="3216725"/>
            <a:ext cx="85206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Seleccionar todos los inventarios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0" name="Google Shape;260;p31"/>
          <p:cNvSpPr txBox="1"/>
          <p:nvPr/>
        </p:nvSpPr>
        <p:spPr>
          <a:xfrm>
            <a:off x="820200" y="3615650"/>
            <a:ext cx="3751800" cy="2664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db.inventory.find( { } )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1" name="Google Shape;261;p31"/>
          <p:cNvSpPr txBox="1"/>
          <p:nvPr/>
        </p:nvSpPr>
        <p:spPr>
          <a:xfrm>
            <a:off x="4838325" y="3615650"/>
            <a:ext cx="3978600" cy="2664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* FROM inventory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2" name="Google Shape;262;p31"/>
          <p:cNvSpPr txBox="1"/>
          <p:nvPr/>
        </p:nvSpPr>
        <p:spPr>
          <a:xfrm>
            <a:off x="330075" y="3902525"/>
            <a:ext cx="85206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Especificar </a:t>
            </a:r>
            <a:r>
              <a:rPr lang="es" sz="16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condiciones de igualdad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Seleccionar los inventarios con </a:t>
            </a:r>
            <a:r>
              <a:rPr i="1"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status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igual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"A"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3" name="Google Shape;263;p31"/>
          <p:cNvSpPr txBox="1"/>
          <p:nvPr/>
        </p:nvSpPr>
        <p:spPr>
          <a:xfrm>
            <a:off x="820200" y="4301450"/>
            <a:ext cx="3751800" cy="2664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db.inventory.find( { 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status": "A"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 )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4" name="Google Shape;264;p31"/>
          <p:cNvSpPr txBox="1"/>
          <p:nvPr/>
        </p:nvSpPr>
        <p:spPr>
          <a:xfrm>
            <a:off x="4838325" y="4301450"/>
            <a:ext cx="3978600" cy="2664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* FROM inventory WHERE status = 'A' 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65" name="Google Shape;265;p31"/>
          <p:cNvCxnSpPr/>
          <p:nvPr/>
        </p:nvCxnSpPr>
        <p:spPr>
          <a:xfrm>
            <a:off x="2843450" y="4533125"/>
            <a:ext cx="483900" cy="126600"/>
          </a:xfrm>
          <a:prstGeom prst="straightConnector1">
            <a:avLst/>
          </a:prstGeom>
          <a:noFill/>
          <a:ln cap="flat" cmpd="sng" w="9525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31"/>
          <p:cNvCxnSpPr/>
          <p:nvPr/>
        </p:nvCxnSpPr>
        <p:spPr>
          <a:xfrm>
            <a:off x="2195850" y="3840875"/>
            <a:ext cx="1354800" cy="833700"/>
          </a:xfrm>
          <a:prstGeom prst="straightConnector1">
            <a:avLst/>
          </a:prstGeom>
          <a:noFill/>
          <a:ln cap="flat" cmpd="sng" w="9525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7" name="Google Shape;267;p31"/>
          <p:cNvSpPr txBox="1"/>
          <p:nvPr/>
        </p:nvSpPr>
        <p:spPr>
          <a:xfrm>
            <a:off x="1563150" y="4602275"/>
            <a:ext cx="641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 primer 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parámetro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find se conoce como 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documento de filtro de consulta</a:t>
            </a:r>
            <a:endParaRPr sz="1200"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Introducción a N</a:t>
            </a:r>
            <a:r>
              <a:rPr lang="es" sz="4000">
                <a:latin typeface="Helvetica Neue Light"/>
                <a:ea typeface="Helvetica Neue Light"/>
                <a:cs typeface="Helvetica Neue Light"/>
                <a:sym typeface="Helvetica Neue Light"/>
              </a:rPr>
              <a:t>oSQL</a:t>
            </a:r>
            <a:endParaRPr sz="40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9595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351225" y="2773475"/>
            <a:ext cx="8465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Consultar documentos: Operadores de consulta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273" name="Google Shape;273;p32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" name="Google Shape;274;p32"/>
          <p:cNvSpPr txBox="1"/>
          <p:nvPr/>
        </p:nvSpPr>
        <p:spPr>
          <a:xfrm>
            <a:off x="330075" y="1235525"/>
            <a:ext cx="85206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Especificar condiciones usando </a:t>
            </a:r>
            <a:r>
              <a:rPr lang="es" sz="16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operadores de consulta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en el </a:t>
            </a:r>
            <a:r>
              <a:rPr lang="es" sz="16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documento de filtro de consulta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la siguiente forma: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5" name="Google Shape;275;p32"/>
          <p:cNvSpPr txBox="1"/>
          <p:nvPr/>
        </p:nvSpPr>
        <p:spPr>
          <a:xfrm>
            <a:off x="330075" y="3826325"/>
            <a:ext cx="85206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Seleccionar los inventarios donde </a:t>
            </a:r>
            <a:r>
              <a:rPr i="1"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status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es igual a </a:t>
            </a:r>
            <a:r>
              <a:rPr i="1"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"A"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 </a:t>
            </a:r>
            <a:r>
              <a:rPr i="1"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"D"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6" name="Google Shape;276;p32"/>
          <p:cNvSpPr txBox="1"/>
          <p:nvPr/>
        </p:nvSpPr>
        <p:spPr>
          <a:xfrm>
            <a:off x="820200" y="4301450"/>
            <a:ext cx="3751800" cy="2664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db.inventory.find( { "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status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 : { </a:t>
            </a: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$in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["A", "D"]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} } )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7" name="Google Shape;277;p32"/>
          <p:cNvSpPr txBox="1"/>
          <p:nvPr/>
        </p:nvSpPr>
        <p:spPr>
          <a:xfrm>
            <a:off x="4838325" y="4301450"/>
            <a:ext cx="3978600" cy="2664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0000" lIns="18000" spcFirstLastPara="1" rIns="90000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* FROM inventory WHERE status IN ('A', 'D') 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8" name="Google Shape;278;p32"/>
          <p:cNvSpPr txBox="1"/>
          <p:nvPr/>
        </p:nvSpPr>
        <p:spPr>
          <a:xfrm>
            <a:off x="820200" y="1912100"/>
            <a:ext cx="4225800" cy="18381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Operadores de Comparación				</a:t>
            </a:r>
            <a:endParaRPr b="1"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db.&lt;coll&gt;.find( { &lt;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field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&gt;: { &lt;</a:t>
            </a: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operator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&gt;: &lt;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value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}, ... } )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100"/>
              <a:buFont typeface="Helvetica Neue"/>
              <a:buChar char="●"/>
            </a:pPr>
            <a:r>
              <a:rPr lang="es" sz="11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$eq         </a:t>
            </a:r>
            <a:r>
              <a:rPr lang="es" sz="11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			</a:t>
            </a:r>
            <a:r>
              <a:rPr lang="es" sz="11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$ne        </a:t>
            </a:r>
            <a:r>
              <a:rPr lang="es" sz="11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&lt;&gt;</a:t>
            </a:r>
            <a:endParaRPr sz="1100"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100"/>
              <a:buFont typeface="Helvetica Neue"/>
              <a:buChar char="●"/>
            </a:pPr>
            <a:r>
              <a:rPr lang="es" sz="11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$gt          </a:t>
            </a:r>
            <a:r>
              <a:rPr lang="es" sz="11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			</a:t>
            </a:r>
            <a:r>
              <a:rPr lang="es" sz="11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$lt         </a:t>
            </a:r>
            <a:r>
              <a:rPr lang="es" sz="11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&lt;</a:t>
            </a:r>
            <a:endParaRPr sz="1100"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100"/>
              <a:buFont typeface="Helvetica Neue"/>
              <a:buChar char="●"/>
            </a:pPr>
            <a:r>
              <a:rPr lang="es" sz="11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$gte        </a:t>
            </a:r>
            <a:r>
              <a:rPr lang="es" sz="11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&gt;=			</a:t>
            </a:r>
            <a:r>
              <a:rPr lang="es" sz="11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$lte        </a:t>
            </a:r>
            <a:r>
              <a:rPr lang="es" sz="11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&lt;=</a:t>
            </a:r>
            <a:endParaRPr sz="1100"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100"/>
              <a:buFont typeface="Helvetica Neue"/>
              <a:buChar char="●"/>
            </a:pPr>
            <a:r>
              <a:rPr lang="es" sz="11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$in          </a:t>
            </a:r>
            <a:r>
              <a:rPr lang="es" sz="11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coincide con alguno de los valores del arreglo</a:t>
            </a:r>
            <a:endParaRPr sz="1100"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100"/>
              <a:buFont typeface="Helvetica Neue"/>
              <a:buChar char="●"/>
            </a:pPr>
            <a:r>
              <a:rPr lang="es" sz="11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$nin        </a:t>
            </a:r>
            <a:r>
              <a:rPr lang="es" sz="11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coincide ninguno de los valores del arreglo</a:t>
            </a:r>
            <a:endParaRPr sz="1100"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9" name="Google Shape;279;p32"/>
          <p:cNvSpPr txBox="1"/>
          <p:nvPr/>
        </p:nvSpPr>
        <p:spPr>
          <a:xfrm>
            <a:off x="5136525" y="1912150"/>
            <a:ext cx="3675000" cy="18381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Operadores Lógicos	</a:t>
            </a:r>
            <a:endParaRPr b="1"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{ &lt;</a:t>
            </a: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operator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&gt;: [ { clause1 }, { clause2 }, … ] }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100"/>
              <a:buFont typeface="Helvetica Neue"/>
              <a:buChar char="●"/>
            </a:pPr>
            <a:r>
              <a:rPr lang="es" sz="11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$and       </a:t>
            </a:r>
            <a:r>
              <a:rPr lang="es" sz="11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r>
              <a:rPr lang="es" sz="11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</a:t>
            </a:r>
            <a:r>
              <a:rPr lang="es" sz="11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$or         </a:t>
            </a:r>
            <a:r>
              <a:rPr lang="es" sz="11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</a:t>
            </a:r>
            <a:endParaRPr sz="1100"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100"/>
              <a:buFont typeface="Helvetica Neue"/>
              <a:buChar char="●"/>
            </a:pPr>
            <a:r>
              <a:rPr lang="es" sz="11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$nor        </a:t>
            </a:r>
            <a:r>
              <a:rPr lang="es" sz="11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NOR</a:t>
            </a:r>
            <a:endParaRPr sz="1100"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100"/>
              <a:buFont typeface="Helvetica Neue"/>
              <a:buChar char="●"/>
            </a:pPr>
            <a:r>
              <a:rPr lang="es" sz="11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$not        </a:t>
            </a:r>
            <a:r>
              <a:rPr lang="es" sz="11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            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 &lt;</a:t>
            </a: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$not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&gt;: { clause } }</a:t>
            </a:r>
            <a:endParaRPr sz="1100"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100"/>
              <a:buFont typeface="Helvetica Neue"/>
              <a:buChar char="●"/>
            </a:pPr>
            <a:r>
              <a:rPr lang="es" sz="11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$and</a:t>
            </a:r>
            <a:r>
              <a:rPr lang="es" sz="11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es usado como operador por defecto cuando no se especifica un operador</a:t>
            </a:r>
            <a:endParaRPr sz="1100"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Consultar documentos: Operadores de consulta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285" name="Google Shape;285;p33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" name="Google Shape;286;p33"/>
          <p:cNvSpPr txBox="1"/>
          <p:nvPr/>
        </p:nvSpPr>
        <p:spPr>
          <a:xfrm>
            <a:off x="330075" y="2758800"/>
            <a:ext cx="85206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Seleccionar los inventarios donde </a:t>
            </a:r>
            <a:r>
              <a:rPr i="1"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status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es igual a </a:t>
            </a:r>
            <a:r>
              <a:rPr i="1"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"A"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 </a:t>
            </a:r>
            <a:r>
              <a:rPr i="1"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qty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es menor que </a:t>
            </a:r>
            <a:r>
              <a:rPr i="1"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30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 bien </a:t>
            </a:r>
            <a:r>
              <a:rPr i="1"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item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comienza con el carácter </a:t>
            </a:r>
            <a:r>
              <a:rPr i="1"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7" name="Google Shape;287;p33"/>
          <p:cNvSpPr txBox="1"/>
          <p:nvPr/>
        </p:nvSpPr>
        <p:spPr>
          <a:xfrm>
            <a:off x="820200" y="3463250"/>
            <a:ext cx="3876600" cy="7479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db.inventory.find( { 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status: "A", 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$or</a:t>
            </a: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[ </a:t>
            </a: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 </a:t>
            </a:r>
            <a:r>
              <a:rPr lang="es" sz="11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qty</a:t>
            </a: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{ </a:t>
            </a:r>
            <a:r>
              <a:rPr lang="es" sz="11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$lt</a:t>
            </a: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es" sz="11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30</a:t>
            </a: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} }, { item: /^p/ } </a:t>
            </a: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 </a:t>
            </a: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 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 )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8" name="Google Shape;288;p33"/>
          <p:cNvSpPr txBox="1"/>
          <p:nvPr/>
        </p:nvSpPr>
        <p:spPr>
          <a:xfrm>
            <a:off x="4817200" y="3450900"/>
            <a:ext cx="3978600" cy="7479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0000" lIns="18000" spcFirstLastPara="1" rIns="90000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* 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inventory 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status = 'A' AND ( qty &lt; 30 OR item LIKE 'p%' )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9" name="Google Shape;289;p33"/>
          <p:cNvSpPr txBox="1"/>
          <p:nvPr/>
        </p:nvSpPr>
        <p:spPr>
          <a:xfrm>
            <a:off x="330075" y="1235525"/>
            <a:ext cx="85206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Seleccionar los inventarios donde </a:t>
            </a:r>
            <a:r>
              <a:rPr i="1"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status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es igual a </a:t>
            </a:r>
            <a:r>
              <a:rPr i="1"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"A"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 </a:t>
            </a:r>
            <a:r>
              <a:rPr i="1"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qty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es menor que </a:t>
            </a:r>
            <a:r>
              <a:rPr i="1"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30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.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0" name="Google Shape;290;p33"/>
          <p:cNvSpPr txBox="1"/>
          <p:nvPr/>
        </p:nvSpPr>
        <p:spPr>
          <a:xfrm>
            <a:off x="820200" y="1710650"/>
            <a:ext cx="3751800" cy="2664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db.inventory.find( { status: "A", 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qty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{ </a:t>
            </a: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$lt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30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} } )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4838325" y="1710650"/>
            <a:ext cx="3978600" cy="2664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0000" lIns="18000" spcFirstLastPara="1" rIns="90000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* FROM inventory WHERE status = 'A' AND qty &lt; 30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2" name="Google Shape;292;p33"/>
          <p:cNvSpPr txBox="1"/>
          <p:nvPr/>
        </p:nvSpPr>
        <p:spPr>
          <a:xfrm>
            <a:off x="330075" y="1997525"/>
            <a:ext cx="85206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Seleccionar los inventarios donde </a:t>
            </a:r>
            <a:r>
              <a:rPr i="1"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status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es igual a </a:t>
            </a:r>
            <a:r>
              <a:rPr i="1"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"A"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 </a:t>
            </a:r>
            <a:r>
              <a:rPr i="1"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qty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es menor que </a:t>
            </a:r>
            <a:r>
              <a:rPr i="1"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30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.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3" name="Google Shape;293;p33"/>
          <p:cNvSpPr txBox="1"/>
          <p:nvPr/>
        </p:nvSpPr>
        <p:spPr>
          <a:xfrm>
            <a:off x="820200" y="2472650"/>
            <a:ext cx="3876600" cy="2664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db.inventory.find( { </a:t>
            </a:r>
            <a:r>
              <a:rPr lang="es" sz="11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$or</a:t>
            </a: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[ { status: "A"}, { </a:t>
            </a:r>
            <a:r>
              <a:rPr lang="es" sz="11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qty</a:t>
            </a: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{ </a:t>
            </a:r>
            <a:r>
              <a:rPr lang="es" sz="11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$lt</a:t>
            </a: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es" sz="11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30</a:t>
            </a: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} } ] } )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4" name="Google Shape;294;p33"/>
          <p:cNvSpPr txBox="1"/>
          <p:nvPr/>
        </p:nvSpPr>
        <p:spPr>
          <a:xfrm>
            <a:off x="4817200" y="2460300"/>
            <a:ext cx="3978600" cy="2664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0000" lIns="18000" spcFirstLastPara="1" rIns="90000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* FROM inventory WHERE status = 'A' OR qty &lt; 30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Consultar en documentos anidados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00" name="Google Shape;300;p34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" name="Google Shape;301;p34"/>
          <p:cNvSpPr txBox="1"/>
          <p:nvPr/>
        </p:nvSpPr>
        <p:spPr>
          <a:xfrm>
            <a:off x="896400" y="1662950"/>
            <a:ext cx="7920600" cy="3117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db.&lt;collection&gt;.find( { &lt;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field1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&gt;: &lt;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value1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}, ... )   // donde value1 es un documento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2" name="Google Shape;302;p34"/>
          <p:cNvSpPr txBox="1"/>
          <p:nvPr/>
        </p:nvSpPr>
        <p:spPr>
          <a:xfrm>
            <a:off x="330075" y="1235525"/>
            <a:ext cx="85206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Especificar </a:t>
            </a:r>
            <a:r>
              <a:rPr lang="es" sz="16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condiciones de igualdad donde el valor es un documento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3" name="Google Shape;303;p34"/>
          <p:cNvSpPr txBox="1"/>
          <p:nvPr/>
        </p:nvSpPr>
        <p:spPr>
          <a:xfrm>
            <a:off x="330075" y="1997525"/>
            <a:ext cx="85206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Seleccionar los inventarios donde </a:t>
            </a:r>
            <a:r>
              <a:rPr i="1"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size 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 exactamente 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igual al documento                    </a:t>
            </a:r>
            <a:r>
              <a:rPr i="1"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 h: 8.5, w: 11, uom: "in" }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4" name="Google Shape;304;p34"/>
          <p:cNvSpPr txBox="1"/>
          <p:nvPr/>
        </p:nvSpPr>
        <p:spPr>
          <a:xfrm>
            <a:off x="820200" y="2701250"/>
            <a:ext cx="4047900" cy="2664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db.inventory.find( { size: { h: 8.5, w: 11, uom: "in" } } )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5" name="Google Shape;305;p34"/>
          <p:cNvSpPr txBox="1"/>
          <p:nvPr/>
        </p:nvSpPr>
        <p:spPr>
          <a:xfrm>
            <a:off x="330075" y="2988125"/>
            <a:ext cx="85206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¿Cuantos documentos devuelve la siguiente consulta?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6" name="Google Shape;306;p34"/>
          <p:cNvSpPr txBox="1"/>
          <p:nvPr/>
        </p:nvSpPr>
        <p:spPr>
          <a:xfrm>
            <a:off x="820200" y="3463250"/>
            <a:ext cx="3996900" cy="2664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db.inventory.find( { size: { w: 11, h: 8.5, uom: "in" } } )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7" name="Google Shape;307;p3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Consultar en campos de documentos anidados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13" name="Google Shape;313;p35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4" name="Google Shape;314;p35"/>
          <p:cNvSpPr txBox="1"/>
          <p:nvPr/>
        </p:nvSpPr>
        <p:spPr>
          <a:xfrm>
            <a:off x="330075" y="1235525"/>
            <a:ext cx="85206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 especificar una </a:t>
            </a:r>
            <a:r>
              <a:rPr lang="es" sz="16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condición</a:t>
            </a:r>
            <a:r>
              <a:rPr lang="es" sz="16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en campos de documentos anidados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se debe usar la </a:t>
            </a:r>
            <a:r>
              <a:rPr lang="es" sz="16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notación de puntos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("field.nestedField").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5" name="Google Shape;315;p35"/>
          <p:cNvSpPr txBox="1"/>
          <p:nvPr/>
        </p:nvSpPr>
        <p:spPr>
          <a:xfrm>
            <a:off x="330075" y="1997525"/>
            <a:ext cx="85206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Seleccionar los inventarios donde el campo 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anidado </a:t>
            </a:r>
            <a:r>
              <a:rPr i="1"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es igual a </a:t>
            </a:r>
            <a:r>
              <a:rPr i="1"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10.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Google Shape;316;p35"/>
          <p:cNvSpPr txBox="1"/>
          <p:nvPr/>
        </p:nvSpPr>
        <p:spPr>
          <a:xfrm>
            <a:off x="820200" y="2472650"/>
            <a:ext cx="4047900" cy="2664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db.inventory.find( { "size.h": 10 } )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Google Shape;317;p35"/>
          <p:cNvSpPr txBox="1"/>
          <p:nvPr/>
        </p:nvSpPr>
        <p:spPr>
          <a:xfrm>
            <a:off x="330075" y="2835725"/>
            <a:ext cx="85206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Seleccionar los inventarios donde el campo anidado </a:t>
            </a:r>
            <a:r>
              <a:rPr i="1"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es mayor o igual que </a:t>
            </a:r>
            <a:r>
              <a:rPr i="1"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16.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8" name="Google Shape;318;p35"/>
          <p:cNvSpPr txBox="1"/>
          <p:nvPr/>
        </p:nvSpPr>
        <p:spPr>
          <a:xfrm>
            <a:off x="820200" y="3310850"/>
            <a:ext cx="3996900" cy="2664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db.inventory.find( { "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size.w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": { </a:t>
            </a: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$gte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16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} } )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9" name="Google Shape;319;p3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5"/>
          <p:cNvSpPr txBox="1"/>
          <p:nvPr/>
        </p:nvSpPr>
        <p:spPr>
          <a:xfrm>
            <a:off x="330075" y="3673925"/>
            <a:ext cx="85206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Seleccionar los inventarios donde el campo anidado </a:t>
            </a:r>
            <a:r>
              <a:rPr i="1"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es mayor o igual que </a:t>
            </a:r>
            <a:r>
              <a:rPr i="1"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16 y el 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campo</a:t>
            </a:r>
            <a:r>
              <a:rPr i="1"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item 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 igual a</a:t>
            </a:r>
            <a:r>
              <a:rPr i="1"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"journal".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1" name="Google Shape;321;p35"/>
          <p:cNvSpPr txBox="1"/>
          <p:nvPr/>
        </p:nvSpPr>
        <p:spPr>
          <a:xfrm>
            <a:off x="820200" y="4377650"/>
            <a:ext cx="4233900" cy="2664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db.inventory.find( { "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size.w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": { </a:t>
            </a: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$gte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16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}, item: "journal" } )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Consultar en arreglos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27" name="Google Shape;327;p36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8" name="Google Shape;328;p36"/>
          <p:cNvSpPr txBox="1"/>
          <p:nvPr/>
        </p:nvSpPr>
        <p:spPr>
          <a:xfrm>
            <a:off x="896400" y="1149225"/>
            <a:ext cx="7715700" cy="10401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db.food.insertMany([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{ _id: 1, fruits: ["apple", "banana", "mango"], por_sizes: [2, 3, 5] },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{ _id: 2, fruits: ["apple", "lemon", "orange"], por_sizes: [1, 5] },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{ _id: 3, fruits: ["cherry", "banana"], por_sizes: [1, 2] }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])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9" name="Google Shape;329;p36"/>
          <p:cNvSpPr txBox="1"/>
          <p:nvPr/>
        </p:nvSpPr>
        <p:spPr>
          <a:xfrm>
            <a:off x="330075" y="2149925"/>
            <a:ext cx="85206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Seleccionar las comidas donde </a:t>
            </a:r>
            <a:r>
              <a:rPr i="1"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fruits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contien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 la cadena </a:t>
            </a:r>
            <a:r>
              <a:rPr i="1"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"banana"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como uno de sus elementos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0" name="Google Shape;330;p36"/>
          <p:cNvSpPr txBox="1"/>
          <p:nvPr/>
        </p:nvSpPr>
        <p:spPr>
          <a:xfrm>
            <a:off x="3106200" y="2625050"/>
            <a:ext cx="2699100" cy="2664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db.food.find( {"fruits" : "banana"} )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1" name="Google Shape;331;p36"/>
          <p:cNvSpPr txBox="1"/>
          <p:nvPr/>
        </p:nvSpPr>
        <p:spPr>
          <a:xfrm>
            <a:off x="330075" y="2988125"/>
            <a:ext cx="85206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 especificar </a:t>
            </a:r>
            <a:r>
              <a:rPr lang="es" sz="16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condiciones sobre los elementos de arreglos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usar </a:t>
            </a:r>
            <a:r>
              <a:rPr lang="es" sz="16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operadores de consulta de arreglos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en el documento de filtro de consulta.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2" name="Google Shape;332;p36"/>
          <p:cNvSpPr txBox="1"/>
          <p:nvPr/>
        </p:nvSpPr>
        <p:spPr>
          <a:xfrm>
            <a:off x="896400" y="3691850"/>
            <a:ext cx="7715700" cy="12636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db.&lt;collection&gt;.find( { &lt;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 field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&gt;: { &lt;</a:t>
            </a: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operator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&gt;: &lt;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value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} }, ... )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$all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selecciona documentos si el campo arreglo contiene todos los elementos especificados.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$elemMatch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selecciona documentos si al menos un elemento en el campo arreglo cumple todas las      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condiciones especificadas.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$size		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selecciona documentos si el campo arreglo es de un tamaño especificado.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Consultar en arreglos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38" name="Google Shape;338;p37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9" name="Google Shape;339;p37"/>
          <p:cNvSpPr txBox="1"/>
          <p:nvPr/>
        </p:nvSpPr>
        <p:spPr>
          <a:xfrm>
            <a:off x="330075" y="1235525"/>
            <a:ext cx="85206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Seleccionar las comidas donde fruits contiene a todos los elementos del arreglo ["apple", "banana"].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0" name="Google Shape;340;p37"/>
          <p:cNvSpPr txBox="1"/>
          <p:nvPr/>
        </p:nvSpPr>
        <p:spPr>
          <a:xfrm>
            <a:off x="820200" y="1863050"/>
            <a:ext cx="4047900" cy="2664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db.food.find( { 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fruits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{ </a:t>
            </a: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$all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["apple", "banana"]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} } )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1" name="Google Shape;341;p37"/>
          <p:cNvSpPr txBox="1"/>
          <p:nvPr/>
        </p:nvSpPr>
        <p:spPr>
          <a:xfrm>
            <a:off x="330075" y="2149925"/>
            <a:ext cx="85206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Seleccionar las comidas donde </a:t>
            </a:r>
            <a:r>
              <a:rPr i="1"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por_sizes 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contiene un elemento o una combinación de sus elementos que satisfacen que su valor es mayor que </a:t>
            </a:r>
            <a:r>
              <a:rPr i="1"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y menor o igual que 4.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2" name="Google Shape;342;p37"/>
          <p:cNvSpPr txBox="1"/>
          <p:nvPr/>
        </p:nvSpPr>
        <p:spPr>
          <a:xfrm>
            <a:off x="820200" y="2777450"/>
            <a:ext cx="3996900" cy="2664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db.food.find( { 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por_sizes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{ </a:t>
            </a: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$gt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$lte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} } )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3" name="Google Shape;343;p3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7"/>
          <p:cNvSpPr txBox="1"/>
          <p:nvPr/>
        </p:nvSpPr>
        <p:spPr>
          <a:xfrm>
            <a:off x="330075" y="3064325"/>
            <a:ext cx="85206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Seleccionar las comidas donde </a:t>
            </a:r>
            <a:r>
              <a:rPr i="1"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por_sizes 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contiene al menos un elemento que satisface tanto que su valor es mayor que </a:t>
            </a:r>
            <a:r>
              <a:rPr i="1"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y menor o igual que 4.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5" name="Google Shape;345;p37"/>
          <p:cNvSpPr txBox="1"/>
          <p:nvPr/>
        </p:nvSpPr>
        <p:spPr>
          <a:xfrm>
            <a:off x="820200" y="3768050"/>
            <a:ext cx="4717800" cy="2664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db.food.find( { 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por_sizes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{ </a:t>
            </a: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$elemMatch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{ $gt: 2, $lte: 4 } } } )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6" name="Google Shape;346;p37"/>
          <p:cNvSpPr txBox="1"/>
          <p:nvPr/>
        </p:nvSpPr>
        <p:spPr>
          <a:xfrm>
            <a:off x="330075" y="4054925"/>
            <a:ext cx="85206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Seleccionar las comidas donde el arreglo </a:t>
            </a:r>
            <a:r>
              <a:rPr i="1"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por_sizes 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tiene 3 elementos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7" name="Google Shape;347;p37"/>
          <p:cNvSpPr txBox="1"/>
          <p:nvPr/>
        </p:nvSpPr>
        <p:spPr>
          <a:xfrm>
            <a:off x="820200" y="4453850"/>
            <a:ext cx="4717800" cy="2664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db.food.find( { 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por_sizes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{ </a:t>
            </a: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$size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} } )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Consultar en arreglos de documentos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53" name="Google Shape;353;p38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4" name="Google Shape;354;p38"/>
          <p:cNvSpPr txBox="1"/>
          <p:nvPr/>
        </p:nvSpPr>
        <p:spPr>
          <a:xfrm>
            <a:off x="896400" y="1149225"/>
            <a:ext cx="7715700" cy="10401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db.survey.insertMany([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{ _id: 1, results: [ { product: "abc", score: 10 }, { product: "xyz", score: 5 } ] },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{ _id: 2, results: [ { product: "abc", score: 8 }, { product: "xyz", score: 7 } ] },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{ _id: 3, results: [ { product: "abc", score: 7 }, { product: "xyz", score: 8 } ] }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])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5" name="Google Shape;355;p38"/>
          <p:cNvSpPr txBox="1"/>
          <p:nvPr/>
        </p:nvSpPr>
        <p:spPr>
          <a:xfrm>
            <a:off x="330075" y="2226125"/>
            <a:ext cx="85206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Seleccionar las encuestas donde </a:t>
            </a:r>
            <a:r>
              <a:rPr i="1"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tiene al menos un documento embebido que contiene el </a:t>
            </a:r>
            <a:r>
              <a:rPr i="1"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score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mayor que </a:t>
            </a:r>
            <a:r>
              <a:rPr i="1"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6" name="Google Shape;356;p38"/>
          <p:cNvSpPr txBox="1"/>
          <p:nvPr/>
        </p:nvSpPr>
        <p:spPr>
          <a:xfrm>
            <a:off x="896400" y="2929850"/>
            <a:ext cx="3855900" cy="2664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db.survey.find( { "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results.score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": { </a:t>
            </a: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$gt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} } )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7" name="Google Shape;357;p38"/>
          <p:cNvSpPr txBox="1"/>
          <p:nvPr/>
        </p:nvSpPr>
        <p:spPr>
          <a:xfrm>
            <a:off x="330075" y="3216725"/>
            <a:ext cx="85206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Seleccionar las encuestas donde </a:t>
            </a:r>
            <a:r>
              <a:rPr i="1"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tiene al menos un documento embebido que contiene tanto el </a:t>
            </a:r>
            <a:r>
              <a:rPr i="1"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igual a </a:t>
            </a:r>
            <a:r>
              <a:rPr i="1"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"xyz"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 el </a:t>
            </a:r>
            <a:r>
              <a:rPr i="1"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score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mayor que </a:t>
            </a:r>
            <a:r>
              <a:rPr i="1"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8" name="Google Shape;358;p38"/>
          <p:cNvSpPr txBox="1"/>
          <p:nvPr/>
        </p:nvSpPr>
        <p:spPr>
          <a:xfrm>
            <a:off x="896400" y="3920450"/>
            <a:ext cx="5649600" cy="2664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db.survey.find( { 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{ </a:t>
            </a: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$elemMatch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 product: "xyz", score: { </a:t>
            </a: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$gt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7 } }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} } )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Proyectar campos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64" name="Google Shape;364;p39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5" name="Google Shape;365;p39"/>
          <p:cNvSpPr txBox="1"/>
          <p:nvPr/>
        </p:nvSpPr>
        <p:spPr>
          <a:xfrm>
            <a:off x="330075" y="1235525"/>
            <a:ext cx="8520600" cy="12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db.&lt;collection&gt;.find( &lt;query&gt;, </a:t>
            </a:r>
            <a:r>
              <a:rPr lang="es" sz="16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&lt;projetion&gt; 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 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parámetro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projection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determina que campos son incluidos en el resultado de la consulta.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projection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toma la forma de { &lt;field1&gt;: &lt;value&gt;, &lt;field2&gt;: &lt;value&gt; ... }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 valor 1 incluye el campo. El valor 0 excluye el campo.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 campo _id es incluido por defecto.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6" name="Google Shape;366;p39"/>
          <p:cNvSpPr txBox="1"/>
          <p:nvPr/>
        </p:nvSpPr>
        <p:spPr>
          <a:xfrm>
            <a:off x="330075" y="2378525"/>
            <a:ext cx="85206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Retornar los campos especificados y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el campo _id. 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7" name="Google Shape;367;p39"/>
          <p:cNvSpPr txBox="1"/>
          <p:nvPr/>
        </p:nvSpPr>
        <p:spPr>
          <a:xfrm>
            <a:off x="820200" y="2777450"/>
            <a:ext cx="3876600" cy="2664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db.inventory.find( { status: "A" }, 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 item: </a:t>
            </a:r>
            <a:r>
              <a:rPr b="1"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status: </a:t>
            </a:r>
            <a:r>
              <a:rPr b="1"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8" name="Google Shape;368;p39"/>
          <p:cNvSpPr txBox="1"/>
          <p:nvPr/>
        </p:nvSpPr>
        <p:spPr>
          <a:xfrm>
            <a:off x="4838325" y="2777450"/>
            <a:ext cx="4012200" cy="2664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0000" lIns="18000" spcFirstLastPara="1" rIns="90000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</a:t>
            </a: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_id, </a:t>
            </a: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item, status FROM inventory WHERE status = </a:t>
            </a: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'A'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9" name="Google Shape;369;p39"/>
          <p:cNvSpPr txBox="1"/>
          <p:nvPr/>
        </p:nvSpPr>
        <p:spPr>
          <a:xfrm>
            <a:off x="330075" y="2988125"/>
            <a:ext cx="85206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Excluir el campo _id.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0" name="Google Shape;370;p39"/>
          <p:cNvSpPr txBox="1"/>
          <p:nvPr/>
        </p:nvSpPr>
        <p:spPr>
          <a:xfrm>
            <a:off x="820200" y="3375650"/>
            <a:ext cx="3751800" cy="603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db.inventory.find(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 status: "A" }, 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 item: </a:t>
            </a:r>
            <a:r>
              <a:rPr b="1"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status: </a:t>
            </a:r>
            <a:r>
              <a:rPr b="1"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_id: </a:t>
            </a: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}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1" name="Google Shape;371;p39"/>
          <p:cNvSpPr txBox="1"/>
          <p:nvPr/>
        </p:nvSpPr>
        <p:spPr>
          <a:xfrm>
            <a:off x="4838325" y="3539450"/>
            <a:ext cx="3978600" cy="2664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0000" lIns="18000" spcFirstLastPara="1" rIns="90000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item, status FROM inventory WHERE status = 'A'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2" name="Google Shape;372;p39"/>
          <p:cNvSpPr txBox="1"/>
          <p:nvPr/>
        </p:nvSpPr>
        <p:spPr>
          <a:xfrm>
            <a:off x="330075" y="3978725"/>
            <a:ext cx="85206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Retornar todos los campos excepto los que se especifican como excluidos.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3" name="Google Shape;373;p39"/>
          <p:cNvSpPr txBox="1"/>
          <p:nvPr/>
        </p:nvSpPr>
        <p:spPr>
          <a:xfrm>
            <a:off x="820200" y="4377650"/>
            <a:ext cx="3876600" cy="2664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db.inventory.find( { status: "A" }, { status: </a:t>
            </a: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size: </a:t>
            </a: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} )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4" name="Google Shape;374;p39"/>
          <p:cNvSpPr txBox="1"/>
          <p:nvPr/>
        </p:nvSpPr>
        <p:spPr>
          <a:xfrm>
            <a:off x="4838325" y="4377650"/>
            <a:ext cx="4012200" cy="2664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0000" lIns="18000" spcFirstLastPara="1" rIns="90000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_id, item, qty FROM inventory WHERE status = 'A'</a:t>
            </a:r>
            <a:endParaRPr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Métodos del cursor: Limit, skip, sort y count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80" name="Google Shape;380;p40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1" name="Google Shape;381;p40"/>
          <p:cNvSpPr txBox="1"/>
          <p:nvPr/>
        </p:nvSpPr>
        <p:spPr>
          <a:xfrm>
            <a:off x="330075" y="1235525"/>
            <a:ext cx="8520600" cy="27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db.&lt;collection&gt;.find(&lt;query&gt;).</a:t>
            </a:r>
            <a:r>
              <a:rPr lang="es" sz="16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limit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(&lt;number&gt;) 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Especifica el 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número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máximo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documentos e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el resultado de la consulta.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db.&lt;collection&gt;.find(&lt;query&gt;).</a:t>
            </a:r>
            <a:r>
              <a:rPr lang="es" sz="16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skip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(&lt;number&gt;) 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 utiliza para omitir un número dado de documentos en el resultado de la consulta.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db.users.find({ }).</a:t>
            </a:r>
            <a:r>
              <a:rPr lang="es" sz="16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sort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{ age : </a:t>
            </a:r>
            <a:r>
              <a:rPr lang="es" sz="16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-1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posts: </a:t>
            </a:r>
            <a:r>
              <a:rPr lang="es" sz="16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} )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Especifica el orden en el que la consulta devuelve los documentos. 1 es asc y -1 es desc.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db.&lt;collection&gt;.find(&lt;query&gt;).</a:t>
            </a:r>
            <a:r>
              <a:rPr lang="es" sz="16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count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()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Devuelve la cantidad de documentos que coincidiría con una consulta find()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Actualizar</a:t>
            </a: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 documentos: updateOne() e updateMany()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87" name="Google Shape;387;p41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8" name="Google Shape;388;p41"/>
          <p:cNvSpPr txBox="1"/>
          <p:nvPr/>
        </p:nvSpPr>
        <p:spPr>
          <a:xfrm>
            <a:off x="896400" y="2701250"/>
            <a:ext cx="7433100" cy="3063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db.&lt;collection&gt;.updateOne( 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filter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&gt;, 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 &lt;</a:t>
            </a: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update operator1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&gt;: { &lt;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field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&gt;: &lt;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value1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&gt;, ... }, ... }, 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options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)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9" name="Google Shape;389;p41"/>
          <p:cNvSpPr txBox="1"/>
          <p:nvPr/>
        </p:nvSpPr>
        <p:spPr>
          <a:xfrm>
            <a:off x="330075" y="1235525"/>
            <a:ext cx="8520600" cy="14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db.&lt;collection&gt;.</a:t>
            </a:r>
            <a:r>
              <a:rPr lang="es" sz="16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update</a:t>
            </a:r>
            <a:r>
              <a:rPr lang="es" sz="16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One(&lt;filter&gt;, &lt;update&gt;, &lt;options&gt;)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Actualiza a lo más un solo documento que cumple el filtro especificado.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db.&lt;collection&gt;.</a:t>
            </a:r>
            <a:r>
              <a:rPr lang="es" sz="16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updateMany(&lt;filter&gt;, &lt;update&gt;, &lt;options&gt;)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Actualiza todos los documentos que cumplen el filtro especificado.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 actualizar un documento se debe usar los </a:t>
            </a:r>
            <a:r>
              <a:rPr lang="es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operadores de actualización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0" name="Google Shape;390;p41"/>
          <p:cNvSpPr txBox="1"/>
          <p:nvPr/>
        </p:nvSpPr>
        <p:spPr>
          <a:xfrm>
            <a:off x="896400" y="3596625"/>
            <a:ext cx="3584700" cy="13473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db.inventory.updateOne(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{ item: "paper" },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{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</a:t>
            </a: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$set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{ "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size.uom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": "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cm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", 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status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"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 },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</a:t>
            </a: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$currentDate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{ 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lastModified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}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}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1" name="Google Shape;391;p41"/>
          <p:cNvSpPr txBox="1"/>
          <p:nvPr/>
        </p:nvSpPr>
        <p:spPr>
          <a:xfrm>
            <a:off x="4782600" y="3901425"/>
            <a:ext cx="3784800" cy="10569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db.food.updateMany(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{ _id: { $in: [1, 3] } },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{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</a:t>
            </a: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$addToSet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{ fruits: { $each: ["cherry", "pear"] } }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}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2" name="Google Shape;392;p41"/>
          <p:cNvSpPr txBox="1"/>
          <p:nvPr/>
        </p:nvSpPr>
        <p:spPr>
          <a:xfrm>
            <a:off x="849800" y="3236150"/>
            <a:ext cx="390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$inc</a:t>
            </a:r>
            <a:r>
              <a:rPr lang="es" sz="10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Incrementa el valor del campo en la cantidad especificada.</a:t>
            </a:r>
            <a:endParaRPr sz="1000">
              <a:solidFill>
                <a:srgbClr val="595959"/>
              </a:solidFill>
            </a:endParaRPr>
          </a:p>
        </p:txBody>
      </p:sp>
      <p:sp>
        <p:nvSpPr>
          <p:cNvPr id="393" name="Google Shape;393;p41"/>
          <p:cNvSpPr txBox="1"/>
          <p:nvPr/>
        </p:nvSpPr>
        <p:spPr>
          <a:xfrm>
            <a:off x="4670550" y="3007550"/>
            <a:ext cx="386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$currentDate</a:t>
            </a:r>
            <a:r>
              <a:rPr lang="es" sz="10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Actualiza el valor de un campo a la fecha actual.</a:t>
            </a:r>
            <a:endParaRPr sz="1000">
              <a:solidFill>
                <a:srgbClr val="595959"/>
              </a:solidFill>
            </a:endParaRPr>
          </a:p>
        </p:txBody>
      </p:sp>
      <p:sp>
        <p:nvSpPr>
          <p:cNvPr id="394" name="Google Shape;394;p41"/>
          <p:cNvSpPr txBox="1"/>
          <p:nvPr/>
        </p:nvSpPr>
        <p:spPr>
          <a:xfrm>
            <a:off x="4670550" y="3236150"/>
            <a:ext cx="400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$addToSet</a:t>
            </a:r>
            <a:r>
              <a:rPr lang="es" sz="10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Agrega elementos a un campo arreglo si aún no existe en el conjunto.</a:t>
            </a:r>
            <a:endParaRPr sz="1000">
              <a:solidFill>
                <a:srgbClr val="595959"/>
              </a:solidFill>
            </a:endParaRPr>
          </a:p>
        </p:txBody>
      </p:sp>
      <p:sp>
        <p:nvSpPr>
          <p:cNvPr id="395" name="Google Shape;395;p41"/>
          <p:cNvSpPr txBox="1"/>
          <p:nvPr/>
        </p:nvSpPr>
        <p:spPr>
          <a:xfrm>
            <a:off x="849800" y="3007550"/>
            <a:ext cx="393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$set</a:t>
            </a:r>
            <a:r>
              <a:rPr lang="es" sz="10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Establece el valor del campo a un nuevo valor especificado.</a:t>
            </a:r>
            <a:endParaRPr sz="1000">
              <a:solidFill>
                <a:srgbClr val="595959"/>
              </a:solidFill>
            </a:endParaRPr>
          </a:p>
        </p:txBody>
      </p:sp>
      <p:sp>
        <p:nvSpPr>
          <p:cNvPr id="396" name="Google Shape;396;p41"/>
          <p:cNvSpPr txBox="1"/>
          <p:nvPr/>
        </p:nvSpPr>
        <p:spPr>
          <a:xfrm>
            <a:off x="4681550" y="3574850"/>
            <a:ext cx="390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$unset</a:t>
            </a:r>
            <a:r>
              <a:rPr lang="es" sz="10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Elimina el campo especificado del documento.</a:t>
            </a:r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¿Qué son las </a:t>
            </a:r>
            <a:r>
              <a:rPr lang="es" sz="2800">
                <a:latin typeface="Helvetica Neue Light"/>
                <a:ea typeface="Helvetica Neue Light"/>
                <a:cs typeface="Helvetica Neue Light"/>
                <a:sym typeface="Helvetica Neue Light"/>
              </a:rPr>
              <a:t>b</a:t>
            </a:r>
            <a:r>
              <a:rPr lang="es" sz="2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ases de datos NoSQL? </a:t>
            </a:r>
            <a:endParaRPr sz="28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69" name="Google Shape;69;p15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5"/>
          <p:cNvSpPr txBox="1"/>
          <p:nvPr/>
        </p:nvSpPr>
        <p:spPr>
          <a:xfrm>
            <a:off x="330075" y="1235525"/>
            <a:ext cx="8520600" cy="3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Son </a:t>
            </a:r>
            <a:r>
              <a:rPr lang="es" sz="16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bases de datos que almacenan los datos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usando </a:t>
            </a:r>
            <a:r>
              <a:rPr lang="es" sz="16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modelos de datos 		diferentes al modelo relacional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 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término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NoSQL se refiere a Not Only SQL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Usualmente </a:t>
            </a:r>
            <a:r>
              <a:rPr lang="es" sz="16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usan SQL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como lenguaje de consulta de datos.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 movimiento NoSQL surge en el año 2004.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 satisfacer nuevas necesidades de escalabilidad, variedad de datos, ...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¿Cuándo se deben usar las bases de datos NoSQL?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Ideales para las aplicaciones que necesitan: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Escalabilidad horizontal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Esquemas de datos flexibles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Alto rendimiento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Actualizar documentos: upsert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402" name="Google Shape;402;p42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3" name="Google Shape;403;p42"/>
          <p:cNvSpPr txBox="1"/>
          <p:nvPr/>
        </p:nvSpPr>
        <p:spPr>
          <a:xfrm>
            <a:off x="330075" y="1235525"/>
            <a:ext cx="8520600" cy="18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Cuando se especifica la opción </a:t>
            </a:r>
            <a:r>
              <a:rPr lang="es" sz="16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upsert: true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db.&lt;collection&gt;.</a:t>
            </a:r>
            <a:r>
              <a:rPr lang="es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updateOne(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&lt;filter&gt;, &lt;update&gt;,</a:t>
            </a:r>
            <a:r>
              <a:rPr lang="es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{upsert: true})</a:t>
            </a:r>
            <a:endParaRPr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db.&lt;collection&gt;.</a:t>
            </a:r>
            <a:r>
              <a:rPr lang="es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updateMany(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&lt;filter&gt;, &lt;update&gt;,</a:t>
            </a:r>
            <a:r>
              <a:rPr lang="es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{upsert: true})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upsert es una combinación de update e insert (update + insert = upsert).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 hay documentos que cumplen los criterios del filtro de consulta, entonces se realiza la actualización. 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 caso contrario se inserta un nuevo documento y este nuevo documento tendrá los campos que se indican en la operación. 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4" name="Google Shape;404;p42"/>
          <p:cNvSpPr txBox="1"/>
          <p:nvPr/>
        </p:nvSpPr>
        <p:spPr>
          <a:xfrm>
            <a:off x="896400" y="3444225"/>
            <a:ext cx="3584700" cy="12057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db.analytics.updateOne(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{ url: "/blog"}, 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{ </a:t>
            </a:r>
            <a:r>
              <a:rPr lang="es" sz="12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$inc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{ 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pageviews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 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 },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{ </a:t>
            </a:r>
            <a:r>
              <a:rPr lang="es" sz="12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upsert: true</a:t>
            </a: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}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Eliminar</a:t>
            </a: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 documentos: deleteOne() y deleteMany()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410" name="Google Shape;410;p43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1" name="Google Shape;411;p43"/>
          <p:cNvSpPr txBox="1"/>
          <p:nvPr/>
        </p:nvSpPr>
        <p:spPr>
          <a:xfrm>
            <a:off x="896400" y="3234650"/>
            <a:ext cx="7433100" cy="3063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db.inventory.deleteOne( { status: "D" } )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2" name="Google Shape;412;p43"/>
          <p:cNvSpPr txBox="1"/>
          <p:nvPr/>
        </p:nvSpPr>
        <p:spPr>
          <a:xfrm>
            <a:off x="330075" y="1235525"/>
            <a:ext cx="8520600" cy="14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db.&lt;collection&gt;.</a:t>
            </a:r>
            <a:r>
              <a:rPr lang="es" sz="16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</a:t>
            </a:r>
            <a:r>
              <a:rPr lang="es" sz="16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One(&lt;filter&gt;, &lt;options&gt;)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Elimina un documento de una colección que coincida con el filtro dado.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db.&lt;collection&gt;.</a:t>
            </a:r>
            <a:r>
              <a:rPr lang="es" sz="16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</a:t>
            </a:r>
            <a:r>
              <a:rPr lang="es" sz="16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Many(&lt;filter&gt;, &lt;options&gt;)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Elimina todos los documentos  de una colección que coinciden con el filtro dado.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db.&lt;collection&gt;.</a:t>
            </a:r>
            <a:r>
              <a:rPr lang="es" sz="16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drop()</a:t>
            </a:r>
            <a:endParaRPr sz="1600"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Elimina una colección o view de la base datos.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Eliminar el primer documento donde </a:t>
            </a:r>
            <a:r>
              <a:rPr i="1"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status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es igual a </a:t>
            </a:r>
            <a:r>
              <a:rPr i="1"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"D"</a:t>
            </a:r>
            <a:endParaRPr i="1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3" name="Google Shape;413;p43"/>
          <p:cNvSpPr txBox="1"/>
          <p:nvPr/>
        </p:nvSpPr>
        <p:spPr>
          <a:xfrm>
            <a:off x="330075" y="3521525"/>
            <a:ext cx="85206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Eliminar todos los documentos de la colección de inventory donde </a:t>
            </a:r>
            <a:r>
              <a:rPr i="1"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status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es igual a </a:t>
            </a:r>
            <a:r>
              <a:rPr i="1"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"A"</a:t>
            </a:r>
            <a:endParaRPr i="1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4" name="Google Shape;414;p43"/>
          <p:cNvSpPr txBox="1"/>
          <p:nvPr/>
        </p:nvSpPr>
        <p:spPr>
          <a:xfrm>
            <a:off x="896400" y="3920450"/>
            <a:ext cx="7433100" cy="3063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db.inventory.deleteMany( { status: "A" } )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5" name="Google Shape;415;p43"/>
          <p:cNvSpPr txBox="1"/>
          <p:nvPr/>
        </p:nvSpPr>
        <p:spPr>
          <a:xfrm>
            <a:off x="330075" y="4207325"/>
            <a:ext cx="85206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Eliminar la colección </a:t>
            </a:r>
            <a:r>
              <a:rPr i="1"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inventory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i="1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6" name="Google Shape;416;p43"/>
          <p:cNvSpPr txBox="1"/>
          <p:nvPr/>
        </p:nvSpPr>
        <p:spPr>
          <a:xfrm>
            <a:off x="896400" y="4606250"/>
            <a:ext cx="7433100" cy="3063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0000" lIns="90000" spcFirstLastPara="1" rIns="90000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db.inventory.drop( )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Más o</a:t>
            </a: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peradores de consulta y actualización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422" name="Google Shape;422;p44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3" name="Google Shape;423;p44"/>
          <p:cNvSpPr txBox="1"/>
          <p:nvPr/>
        </p:nvSpPr>
        <p:spPr>
          <a:xfrm>
            <a:off x="330075" y="1235525"/>
            <a:ext cx="8520600" cy="3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 la </a:t>
            </a:r>
            <a:r>
              <a:rPr lang="es" sz="16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documentación </a:t>
            </a:r>
            <a:r>
              <a:rPr lang="es" sz="16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oficial</a:t>
            </a:r>
            <a:r>
              <a:rPr lang="es" sz="16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 de MongoDB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para encontrar la descripciones de los siguientes operadores necesarias para resolver los ejercicios.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Operadores de consulta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Operadores de elemento: </a:t>
            </a:r>
            <a:r>
              <a:rPr lang="es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$exists, $type</a:t>
            </a:r>
            <a:endParaRPr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Operadores de e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valuación: </a:t>
            </a:r>
            <a:r>
              <a:rPr lang="es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$regex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Operadores de actualización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Operadores sobre campos: </a:t>
            </a:r>
            <a:r>
              <a:rPr lang="es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$min, $max, $mul, $rename, $setOnInsert</a:t>
            </a:r>
            <a:endParaRPr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Operadores de arreglo: </a:t>
            </a:r>
            <a:r>
              <a:rPr lang="es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$pop, $pull, $push, $pullAll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4" name="Google Shape;424;p44"/>
          <p:cNvSpPr txBox="1"/>
          <p:nvPr/>
        </p:nvSpPr>
        <p:spPr>
          <a:xfrm>
            <a:off x="496550" y="4796050"/>
            <a:ext cx="82236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https://docs.mongodb.com/manual/reference/operator/query/</a:t>
            </a:r>
            <a:endParaRPr sz="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Referencias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30" name="Google Shape;430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Helvetica Neue Light"/>
              <a:buChar char="●"/>
            </a:pPr>
            <a:r>
              <a:rPr lang="es" sz="1600">
                <a:latin typeface="Helvetica Neue"/>
                <a:ea typeface="Helvetica Neue"/>
                <a:cs typeface="Helvetica Neue"/>
                <a:sym typeface="Helvetica Neue"/>
              </a:rPr>
              <a:t>MongoDB Manual. </a:t>
            </a:r>
            <a:r>
              <a:rPr lang="es" sz="16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https://docs.mongodb.com/manual/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Font typeface="Helvetica Neue Light"/>
              <a:buChar char="●"/>
            </a:pPr>
            <a:r>
              <a:rPr lang="es" sz="1600">
                <a:latin typeface="Helvetica Neue"/>
                <a:ea typeface="Helvetica Neue"/>
                <a:cs typeface="Helvetica Neue"/>
                <a:sym typeface="Helvetica Neue"/>
              </a:rPr>
              <a:t>Davoudian, A., Chen, L., &amp; Liu, M. (2018). A Survey on NoSQL Stores. ACM Computing Surveys, 51(2), 40. </a:t>
            </a:r>
            <a:r>
              <a:rPr lang="es" sz="16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https://dl.acm.org/citation.cfm?id=3158661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31" name="Google Shape;431;p45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2" name="Google Shape;432;p45"/>
          <p:cNvSpPr txBox="1"/>
          <p:nvPr/>
        </p:nvSpPr>
        <p:spPr>
          <a:xfrm>
            <a:off x="496550" y="4796050"/>
            <a:ext cx="82236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latin typeface="Helvetica Neue Light"/>
                <a:ea typeface="Helvetica Neue Light"/>
                <a:cs typeface="Helvetica Neue Light"/>
                <a:sym typeface="Helvetica Neue Light"/>
              </a:rPr>
              <a:t>Herramientas para importar y exportar datos</a:t>
            </a:r>
            <a:r>
              <a:rPr lang="es" sz="2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28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438" name="Google Shape;438;p46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9" name="Google Shape;439;p46"/>
          <p:cNvSpPr txBox="1"/>
          <p:nvPr/>
        </p:nvSpPr>
        <p:spPr>
          <a:xfrm>
            <a:off x="330075" y="1235525"/>
            <a:ext cx="36027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Importar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40" name="Google Shape;44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2900" y="2502750"/>
            <a:ext cx="1278200" cy="12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46"/>
          <p:cNvSpPr/>
          <p:nvPr/>
        </p:nvSpPr>
        <p:spPr>
          <a:xfrm>
            <a:off x="5828825" y="2221925"/>
            <a:ext cx="1017600" cy="278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mongorestore</a:t>
            </a:r>
            <a:endParaRPr sz="1000"/>
          </a:p>
        </p:txBody>
      </p:sp>
      <p:sp>
        <p:nvSpPr>
          <p:cNvPr id="442" name="Google Shape;442;p46"/>
          <p:cNvSpPr txBox="1"/>
          <p:nvPr/>
        </p:nvSpPr>
        <p:spPr>
          <a:xfrm>
            <a:off x="5206875" y="1235525"/>
            <a:ext cx="36027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Exportar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3" name="Google Shape;443;p46"/>
          <p:cNvSpPr/>
          <p:nvPr/>
        </p:nvSpPr>
        <p:spPr>
          <a:xfrm>
            <a:off x="2476025" y="2221925"/>
            <a:ext cx="1017600" cy="278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mongodump</a:t>
            </a:r>
            <a:endParaRPr sz="1000"/>
          </a:p>
        </p:txBody>
      </p:sp>
      <p:sp>
        <p:nvSpPr>
          <p:cNvPr id="444" name="Google Shape;444;p46"/>
          <p:cNvSpPr/>
          <p:nvPr/>
        </p:nvSpPr>
        <p:spPr>
          <a:xfrm>
            <a:off x="5828825" y="3913150"/>
            <a:ext cx="1017600" cy="278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mongoexport</a:t>
            </a:r>
            <a:endParaRPr sz="1000"/>
          </a:p>
        </p:txBody>
      </p:sp>
      <p:sp>
        <p:nvSpPr>
          <p:cNvPr id="445" name="Google Shape;445;p46"/>
          <p:cNvSpPr/>
          <p:nvPr/>
        </p:nvSpPr>
        <p:spPr>
          <a:xfrm>
            <a:off x="2476025" y="3885075"/>
            <a:ext cx="1017600" cy="278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mongoimport</a:t>
            </a:r>
            <a:endParaRPr sz="1000"/>
          </a:p>
        </p:txBody>
      </p:sp>
      <p:sp>
        <p:nvSpPr>
          <p:cNvPr id="446" name="Google Shape;446;p46"/>
          <p:cNvSpPr txBox="1"/>
          <p:nvPr/>
        </p:nvSpPr>
        <p:spPr>
          <a:xfrm rot="-5400000">
            <a:off x="-288375" y="2139275"/>
            <a:ext cx="14868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Formato Binario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7" name="Google Shape;447;p46"/>
          <p:cNvSpPr txBox="1"/>
          <p:nvPr/>
        </p:nvSpPr>
        <p:spPr>
          <a:xfrm rot="-5400000">
            <a:off x="-356925" y="3802425"/>
            <a:ext cx="16239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Formato de Texto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48" name="Google Shape;448;p46"/>
          <p:cNvCxnSpPr>
            <a:endCxn id="440" idx="1"/>
          </p:cNvCxnSpPr>
          <p:nvPr/>
        </p:nvCxnSpPr>
        <p:spPr>
          <a:xfrm>
            <a:off x="1470500" y="3122550"/>
            <a:ext cx="24624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46"/>
          <p:cNvCxnSpPr/>
          <p:nvPr/>
        </p:nvCxnSpPr>
        <p:spPr>
          <a:xfrm>
            <a:off x="5204300" y="3122500"/>
            <a:ext cx="24624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46"/>
          <p:cNvCxnSpPr>
            <a:endCxn id="440" idx="2"/>
          </p:cNvCxnSpPr>
          <p:nvPr/>
        </p:nvCxnSpPr>
        <p:spPr>
          <a:xfrm flipH="1" rot="10800000">
            <a:off x="4565100" y="3762150"/>
            <a:ext cx="6900" cy="10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46"/>
          <p:cNvCxnSpPr>
            <a:stCxn id="440" idx="0"/>
          </p:cNvCxnSpPr>
          <p:nvPr/>
        </p:nvCxnSpPr>
        <p:spPr>
          <a:xfrm rot="10800000">
            <a:off x="4565100" y="1463550"/>
            <a:ext cx="6900" cy="103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52" name="Google Shape;452;p46"/>
          <p:cNvSpPr/>
          <p:nvPr/>
        </p:nvSpPr>
        <p:spPr>
          <a:xfrm>
            <a:off x="1028225" y="2983925"/>
            <a:ext cx="1017600" cy="278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bsondump</a:t>
            </a:r>
            <a:endParaRPr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¿Qué </a:t>
            </a:r>
            <a:r>
              <a:rPr lang="es" sz="2800">
                <a:latin typeface="Helvetica Neue Light"/>
                <a:ea typeface="Helvetica Neue Light"/>
                <a:cs typeface="Helvetica Neue Light"/>
                <a:sym typeface="Helvetica Neue Light"/>
              </a:rPr>
              <a:t>es MongoDB Atlas</a:t>
            </a:r>
            <a:r>
              <a:rPr lang="es" sz="2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? </a:t>
            </a:r>
            <a:endParaRPr sz="28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458" name="Google Shape;458;p47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9" name="Google Shape;459;p47"/>
          <p:cNvSpPr txBox="1"/>
          <p:nvPr/>
        </p:nvSpPr>
        <p:spPr>
          <a:xfrm>
            <a:off x="330075" y="1235525"/>
            <a:ext cx="8520600" cy="3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 la base de datos como servicio (DBaaS) multi-cloud que provee MongoDB.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Características que proporciona MongoDB Atlas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○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Automatización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○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Flexibilidad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○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Seguridad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○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Escalabilidad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○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Alta Disponibilidad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○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Alto rendimiento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latin typeface="Helvetica Neue Light"/>
                <a:ea typeface="Helvetica Neue Light"/>
                <a:cs typeface="Helvetica Neue Light"/>
                <a:sym typeface="Helvetica Neue Light"/>
              </a:rPr>
              <a:t>Tipos</a:t>
            </a:r>
            <a:r>
              <a:rPr lang="es" sz="2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bases de datos NoSQL</a:t>
            </a:r>
            <a:endParaRPr sz="28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76" name="Google Shape;76;p16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6"/>
          <p:cNvSpPr txBox="1"/>
          <p:nvPr/>
        </p:nvSpPr>
        <p:spPr>
          <a:xfrm>
            <a:off x="330075" y="1235525"/>
            <a:ext cx="8465700" cy="3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Clasificación </a:t>
            </a:r>
            <a:r>
              <a:rPr lang="es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según</a:t>
            </a:r>
            <a:r>
              <a:rPr lang="es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su modelo de datos:</a:t>
            </a:r>
            <a:endParaRPr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 de datos de </a:t>
            </a:r>
            <a:r>
              <a:rPr lang="es" sz="16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clave-valor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(Key-values)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Base de datos de </a:t>
            </a:r>
            <a:r>
              <a:rPr lang="es" sz="16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grafos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(Graphs)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Base de datos de </a:t>
            </a:r>
            <a:r>
              <a:rPr lang="es" sz="16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columna ancha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(Wide-columns)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Base de datos de </a:t>
            </a:r>
            <a:r>
              <a:rPr lang="es" sz="16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documentos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(Documents)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Base de datos de clave-valor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83" name="Google Shape;83;p17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225" y="2273650"/>
            <a:ext cx="4143600" cy="6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4572000" y="1234800"/>
            <a:ext cx="4143600" cy="3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Almacena los datos como </a:t>
            </a:r>
            <a:r>
              <a:rPr lang="es" sz="16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pares clave-valor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 valores son opacos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Esquemas muy flexibles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Ideales para aplicaciones que: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Necesitan muy alto rendimiento 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requieren realizar consultas complejas.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Casos de usos: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aché de datos.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Datos de s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esiones web (p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erfiles, preferencias y configuraciones).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Sistemas de subastas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800" y="4112850"/>
            <a:ext cx="731100" cy="616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6763" y="4088225"/>
            <a:ext cx="1410300" cy="683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86951" y="4088224"/>
            <a:ext cx="1006800" cy="7551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331200" y="1234800"/>
            <a:ext cx="41436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Modelo de datos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331200" y="3652825"/>
            <a:ext cx="4143600" cy="12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Más populares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Base de datos de grafos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96" name="Google Shape;96;p18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8"/>
          <p:cNvSpPr txBox="1"/>
          <p:nvPr/>
        </p:nvSpPr>
        <p:spPr>
          <a:xfrm>
            <a:off x="330075" y="1235525"/>
            <a:ext cx="4143600" cy="25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Modelo de datos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4572000" y="1234800"/>
            <a:ext cx="4143600" cy="3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Almacena los datos como </a:t>
            </a:r>
            <a:r>
              <a:rPr lang="es" sz="16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vértices</a:t>
            </a:r>
            <a:r>
              <a:rPr lang="es" sz="16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con lados</a:t>
            </a:r>
            <a:endParaRPr sz="1600">
              <a:solidFill>
                <a:srgbClr val="3D85C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 vértices representan cosas o eventos. 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 lados representan relaciones entre estas cosas o eventos.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Ideales para aplicaciones que: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ecesitan recorrer las relaciones para buscar patrones.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Casos de usos: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Redes sociales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Detección de fraudes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Motores de recomendación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438" y="4045275"/>
            <a:ext cx="1410300" cy="805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1925" y="4179000"/>
            <a:ext cx="1619325" cy="5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4275" y="4184000"/>
            <a:ext cx="1251350" cy="46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5425" y="1525825"/>
            <a:ext cx="3514041" cy="221193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331200" y="3652825"/>
            <a:ext cx="41436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Más populares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Base de datos de columna ancha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09" name="Google Shape;109;p19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9"/>
          <p:cNvSpPr txBox="1"/>
          <p:nvPr/>
        </p:nvSpPr>
        <p:spPr>
          <a:xfrm>
            <a:off x="331200" y="1235525"/>
            <a:ext cx="4304100" cy="24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Modelo de datos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4572000" y="1235525"/>
            <a:ext cx="4143600" cy="3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Modelan los datos como </a:t>
            </a:r>
            <a:r>
              <a:rPr lang="es" sz="16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múltiple</a:t>
            </a:r>
            <a:r>
              <a:rPr lang="es" sz="16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familias de columnas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 pueden agregar o remover columnas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dentro de una familia 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Las familias son extensibles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Ideales para aplicaciones que: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Necesitan procesar</a:t>
            </a: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grandes datasets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Datasets que crecen a gran escala o tienen datos temporales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Casos de usos: 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Big data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IoT (Internet of Things)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Motores de recomendación y personalización de usuarios.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625" y="1609475"/>
            <a:ext cx="3120000" cy="2161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3625" y="4246450"/>
            <a:ext cx="1612759" cy="47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575" y="4242550"/>
            <a:ext cx="704385" cy="472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61875" y="4322650"/>
            <a:ext cx="1225175" cy="3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331200" y="3652825"/>
            <a:ext cx="41436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Más populares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Helvetica Neue Light"/>
                <a:ea typeface="Helvetica Neue Light"/>
                <a:cs typeface="Helvetica Neue Light"/>
                <a:sym typeface="Helvetica Neue Light"/>
              </a:rPr>
              <a:t>Base de datos de documentos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22" name="Google Shape;122;p20"/>
          <p:cNvCxnSpPr/>
          <p:nvPr/>
        </p:nvCxnSpPr>
        <p:spPr>
          <a:xfrm>
            <a:off x="351225" y="1020875"/>
            <a:ext cx="84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20"/>
          <p:cNvSpPr txBox="1"/>
          <p:nvPr/>
        </p:nvSpPr>
        <p:spPr>
          <a:xfrm>
            <a:off x="330075" y="1235525"/>
            <a:ext cx="4143600" cy="25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Modelo de datos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4572000" y="1235525"/>
            <a:ext cx="4143600" cy="3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Almacenan los datos en </a:t>
            </a:r>
            <a:r>
              <a:rPr lang="es" sz="16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documentos similares a JSON</a:t>
            </a: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 documento es como un diccionario de pares campo-valor.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 valores pueden ser de tipo string, number, boolean, null, array y documento.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Ideales para aplicaciones que: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Requieren esquemas flexibles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Requieren rendimiento rápido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Casos de usos: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</a:pPr>
            <a:r>
              <a:rPr lang="e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 propósito general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950" y="4269650"/>
            <a:ext cx="1182701" cy="321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4474" y="4295249"/>
            <a:ext cx="1133113" cy="29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5725" y="4305150"/>
            <a:ext cx="1021763" cy="3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 rot="-5401178">
            <a:off x="6875" y="2519496"/>
            <a:ext cx="8757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Documento</a:t>
            </a:r>
            <a:endParaRPr sz="1000"/>
          </a:p>
        </p:txBody>
      </p:sp>
      <p:sp>
        <p:nvSpPr>
          <p:cNvPr id="129" name="Google Shape;129;p20"/>
          <p:cNvSpPr/>
          <p:nvPr/>
        </p:nvSpPr>
        <p:spPr>
          <a:xfrm rot="10800000">
            <a:off x="3735375" y="2484200"/>
            <a:ext cx="121200" cy="787500"/>
          </a:xfrm>
          <a:prstGeom prst="leftBrace">
            <a:avLst>
              <a:gd fmla="val 50000" name="adj1"/>
              <a:gd fmla="val 47222" name="adj2"/>
            </a:avLst>
          </a:prstGeom>
          <a:noFill/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/>
        </p:nvSpPr>
        <p:spPr>
          <a:xfrm>
            <a:off x="3855550" y="2621725"/>
            <a:ext cx="8166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documento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embebido</a:t>
            </a:r>
            <a:endParaRPr sz="1000"/>
          </a:p>
        </p:txBody>
      </p:sp>
      <p:sp>
        <p:nvSpPr>
          <p:cNvPr id="131" name="Google Shape;131;p20"/>
          <p:cNvSpPr/>
          <p:nvPr/>
        </p:nvSpPr>
        <p:spPr>
          <a:xfrm rot="10800000">
            <a:off x="3745700" y="3322300"/>
            <a:ext cx="89700" cy="317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3855550" y="3307525"/>
            <a:ext cx="5376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array</a:t>
            </a:r>
            <a:endParaRPr sz="1000"/>
          </a:p>
        </p:txBody>
      </p:sp>
      <p:sp>
        <p:nvSpPr>
          <p:cNvPr id="133" name="Google Shape;133;p20"/>
          <p:cNvSpPr txBox="1"/>
          <p:nvPr/>
        </p:nvSpPr>
        <p:spPr>
          <a:xfrm>
            <a:off x="303400" y="282225"/>
            <a:ext cx="40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 txBox="1"/>
          <p:nvPr/>
        </p:nvSpPr>
        <p:spPr>
          <a:xfrm>
            <a:off x="736850" y="1561050"/>
            <a:ext cx="2998500" cy="216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1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50">
                <a:solidFill>
                  <a:srgbClr val="31313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  <a:endParaRPr sz="1250">
              <a:solidFill>
                <a:srgbClr val="3131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50">
                <a:solidFill>
                  <a:srgbClr val="31313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"_id" : 100001,</a:t>
            </a:r>
            <a:endParaRPr sz="1250">
              <a:solidFill>
                <a:srgbClr val="3131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50">
                <a:solidFill>
                  <a:srgbClr val="31313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"firstname" : "Kate",</a:t>
            </a:r>
            <a:endParaRPr sz="1250">
              <a:solidFill>
                <a:srgbClr val="3131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50">
                <a:solidFill>
                  <a:srgbClr val="31313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"lastname" : "MacDonell",</a:t>
            </a:r>
            <a:endParaRPr sz="1250">
              <a:solidFill>
                <a:srgbClr val="3131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50">
                <a:solidFill>
                  <a:srgbClr val="31313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"address" : { </a:t>
            </a:r>
            <a:endParaRPr sz="1250">
              <a:solidFill>
                <a:srgbClr val="3131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50">
                <a:solidFill>
                  <a:srgbClr val="31313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"street" : "123 Sesame St", </a:t>
            </a:r>
            <a:endParaRPr sz="1250">
              <a:solidFill>
                <a:srgbClr val="3131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50">
                <a:solidFill>
                  <a:srgbClr val="31313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"city" : "Los Angeles",</a:t>
            </a:r>
            <a:endParaRPr sz="1250">
              <a:solidFill>
                <a:srgbClr val="3131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50">
                <a:solidFill>
                  <a:srgbClr val="31313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"state" : "CA"</a:t>
            </a:r>
            <a:endParaRPr sz="1250">
              <a:solidFill>
                <a:srgbClr val="3131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50">
                <a:solidFill>
                  <a:srgbClr val="31313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},</a:t>
            </a:r>
            <a:endParaRPr sz="1250">
              <a:solidFill>
                <a:srgbClr val="3131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50">
                <a:solidFill>
                  <a:srgbClr val="31313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"skills" : ["python", "java", "C#" ]</a:t>
            </a:r>
            <a:endParaRPr sz="1250">
              <a:solidFill>
                <a:srgbClr val="3131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50">
                <a:solidFill>
                  <a:srgbClr val="31313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 sz="1250">
              <a:solidFill>
                <a:srgbClr val="3131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585600" y="1698825"/>
            <a:ext cx="132000" cy="1947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331200" y="3652825"/>
            <a:ext cx="41436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Más populares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Introducción a MongoDB</a:t>
            </a:r>
            <a:endParaRPr sz="40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9595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43" name="Google Shape;143;p21"/>
          <p:cNvCxnSpPr/>
          <p:nvPr/>
        </p:nvCxnSpPr>
        <p:spPr>
          <a:xfrm>
            <a:off x="351225" y="2773475"/>
            <a:ext cx="8465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