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  <p:embeddedFont>
      <p:font typeface="Helvetica Neue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0EF5CC-75BE-4638-8DA5-FB85F837E261}">
  <a:tblStyle styleId="{DC0EF5CC-75BE-4638-8DA5-FB85F837E2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BC0E4BD-5DF4-4A96-859B-429A2DBE0F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b468259ad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b468259ad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b468259ad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b468259ad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fa191656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fa191656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b80632d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b80632d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746177cb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746177cb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Switch to this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not Subscriber: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"$ne": "Subscriber" }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a redundant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"$eq": "Customer" }}).pretty()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the implicit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"Customer" }).pretty(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airplanes CR2 or A81 left or landed in the KZN airport: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db.routes.find({ "$and": [ { "$or" :[ { "dst_airport": "KZN"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{ "src_airport": "KZN"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]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{ "$or" :[ { "airplane": "CR2"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{ "airplane": "A81" } ]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]}).pretty()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b80632d4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b80632d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Switch to this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not Subscriber: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"$ne": "Subscriber" }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a redundant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"$eq": "Customer" }}).pretty()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the implicit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"Customer" }).pretty(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airplanes CR2 or A81 left or landed in the KZN airport: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db.routes.find({ "$and": [ { "$or" :[ { "dst_airport": "KZN"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{ "src_airport": "KZN"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]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{ "$or" :[ { "airplane": "CR2"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{ "airplane": "A81" } ]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]}).pretty()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b80632d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b80632d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Switch to this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not Subscriber: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"$ne": "Subscriber" }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a redundant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"$eq": "Customer" }}).pretty()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the implicit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"Customer" }).pretty(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airplanes CR2 or A81 left or landed in the KZN airport: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db.routes.find({ "$and": [ { "$or" :[ { "dst_airport": "KZN"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{ "src_airport": "KZN"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]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{ "$or" :[ { "airplane": "CR2"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{ "airplane": "A81" } ]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]}).pretty()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b80632d4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b80632d4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Switch to this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not Subscriber: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"$ne": "Subscriber" }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a redundant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"$eq": "Customer" }}).pretty()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the implicit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"Customer" }).pretty(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airplanes CR2 or A81 left or landed in the KZN airport: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db.routes.find({ "$and": [ { "$or" :[ { "dst_airport": "KZN"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{ "src_airport": "KZN"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]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{ "$or" :[ { "airplane": "CR2"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{ "airplane": "A81" } ]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]}).pretty()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b80632d4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b80632d4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Switch to this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not Subscriber: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"$ne": "Subscriber" }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a redundant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"$eq": "Customer" }}).pretty()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the implicit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"Customer" }).pretty(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airplanes CR2 or A81 left or landed in the KZN airport: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db.routes.find({ "$and": [ { "$or" :[ { "dst_airport": "KZN"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{ "src_airport": "KZN"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]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{ "$or" :[ { "airplane": "CR2"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{ "airplane": "A81" } ]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]}).pretty()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b80632d4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b80632d4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Switch to this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not Subscriber: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"$ne": "Subscriber" }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a redundant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"$eq": "Customer" }}).pretty()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the implicit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"Customer" }).pretty(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airplanes CR2 or A81 left or landed in the KZN airport: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db.routes.find({ "$and": [ { "$or" :[ { "dst_airport": "KZN"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{ "src_airport": "KZN"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]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{ "$or" :[ { "airplane": "CR2"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{ "airplane": "A81" } ]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]}).pretty()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9b9e03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9b9e03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b80632d4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b80632d4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Switch to this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not Subscriber: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"$ne": "Subscriber" }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a redundant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"$eq": "Customer" }}).pretty()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the implicit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"Customer" }).pretty(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airplanes CR2 or A81 left or landed in the KZN airport: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db.routes.find({ "$and": [ { "$or" :[ { "dst_airport": "KZN"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{ "src_airport": "KZN"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]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{ "$or" :[ { "airplane": "CR2"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{ "airplane": "A81" } ]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]}).pretty()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746177cb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746177cb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746177cb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746177cb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fa191656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fa191656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468259a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b468259a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b468259a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b468259a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b468259ad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b468259a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b9e03b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b9e03b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fa19165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fa19165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468259ad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468259ad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746177cb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746177c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mongodb.com/manual/reference/operator/aggregation-pipeline/#std-label-aggregation-pipeline-operator-reference" TargetMode="External"/><Relationship Id="rId4" Type="http://schemas.openxmlformats.org/officeDocument/2006/relationships/hyperlink" Target="https://docs.mongodb.com/manual/reference/operator/aggregation-pipeline/#std-label-aggregation-pipeline-operator-reference" TargetMode="External"/><Relationship Id="rId5" Type="http://schemas.openxmlformats.org/officeDocument/2006/relationships/hyperlink" Target="https://docs.mongodb.com/manual/reference/operator/aggregation-pipeline/#std-label-aggregation-pipeline-operator-referenc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mongodb.com/manual/aggregation/" TargetMode="External"/><Relationship Id="rId4" Type="http://schemas.openxmlformats.org/officeDocument/2006/relationships/hyperlink" Target="https://www.practical-mongodb-aggregation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744575"/>
            <a:ext cx="8556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Helvetica Neue Light"/>
                <a:ea typeface="Helvetica Neue Light"/>
                <a:cs typeface="Helvetica Neue Light"/>
                <a:sym typeface="Helvetica Neue Light"/>
              </a:rPr>
              <a:t>Pipeline de Agregación en MongoDB</a:t>
            </a:r>
            <a:endParaRPr sz="3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 NoSQL</a:t>
            </a:r>
            <a:endParaRPr sz="2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</a:t>
            </a:r>
            <a:r>
              <a:rPr lang="es" sz="18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2021</a:t>
            </a:r>
            <a:endParaRPr sz="1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51225" y="27734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Stages: 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$skip, $limit, $sort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 &amp; $count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03" name="Google Shape;203;p22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2"/>
          <p:cNvSpPr txBox="1"/>
          <p:nvPr/>
        </p:nvSpPr>
        <p:spPr>
          <a:xfrm>
            <a:off x="330075" y="1235525"/>
            <a:ext cx="49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operadores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etapas $skip, $limit, $sort.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896400" y="2978025"/>
            <a:ext cx="4406100" cy="2089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db.movies.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$match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"runtime": { "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120, "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180 }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$project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"title": 1, "year": 1, "runtime": 1, "_id": 0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$sort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"year": 1, "title": -1 }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$skip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10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$limit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20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200"/>
          </a:p>
        </p:txBody>
      </p:sp>
      <p:sp>
        <p:nvSpPr>
          <p:cNvPr id="206" name="Google Shape;206;p22"/>
          <p:cNvSpPr txBox="1"/>
          <p:nvPr/>
        </p:nvSpPr>
        <p:spPr>
          <a:xfrm>
            <a:off x="5362425" y="1227600"/>
            <a:ext cx="34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operador de etapa $count.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5896525" y="2444625"/>
            <a:ext cx="2932800" cy="158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db.movies.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$match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"runtime": { "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180 }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$count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"long_movies"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8" name="Google Shape;208;p22"/>
          <p:cNvGraphicFramePr/>
          <p:nvPr/>
        </p:nvGraphicFramePr>
        <p:xfrm>
          <a:off x="5931425" y="413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{4BC0E4BD-5DF4-4A96-859B-429A2DBE0FF7}</a:tableStyleId>
              </a:tblPr>
              <a:tblGrid>
                <a:gridCol w="2868100"/>
              </a:tblGrid>
              <a:tr h="845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db.movies.aggregate( [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 $match: { "runtime": { "$gt": 180 } } },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 $count: "long_movies" 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] )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 { long_movies: 370 } ]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09" name="Google Shape;209;p22"/>
          <p:cNvSpPr txBox="1"/>
          <p:nvPr/>
        </p:nvSpPr>
        <p:spPr>
          <a:xfrm>
            <a:off x="880125" y="1671925"/>
            <a:ext cx="4406100" cy="1203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db.movies.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"runtime": { "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120, "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180 }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"title": 1, "year": 1, "runtime": 1, "_id": 0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{ "year": 1, "title": -1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skip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20 )</a:t>
            </a:r>
            <a:endParaRPr sz="1200"/>
          </a:p>
        </p:txBody>
      </p:sp>
      <p:sp>
        <p:nvSpPr>
          <p:cNvPr id="210" name="Google Shape;210;p22"/>
          <p:cNvSpPr txBox="1"/>
          <p:nvPr/>
        </p:nvSpPr>
        <p:spPr>
          <a:xfrm>
            <a:off x="5896525" y="1606425"/>
            <a:ext cx="2932800" cy="735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db.movies.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"runtime": { "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180 }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Stages: $addFields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16" name="Google Shape;216;p23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3"/>
          <p:cNvSpPr txBox="1"/>
          <p:nvPr/>
        </p:nvSpPr>
        <p:spPr>
          <a:xfrm>
            <a:off x="528900" y="1234800"/>
            <a:ext cx="7989600" cy="12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db.grades.insertMany( 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student_id: 0, scores: [ { type: 'exam', score: 25.92 }, { type: 'homework', score: 98.79 } ], class_id: 108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student_id: 0, scores: [ { type: 'exam', score: 57.44 }, { type: 'homework', score: 63.12 } ], class_id: 331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student_id: 1, scores: [ { type: 'exam', score: 70.93 }, { type: 'homework', score: 32.98 } ], class_id: 331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student_id: 1, scores: [ { type: 'exam', score: 4.57 }, { type: 'homework', score: 83.38 } ], class_id: 329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student_id: 2, scores: [ { type: 'exam', score: 95.47 }, { type: 'homework', score: 84.07 } ], class_id: 108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18" name="Google Shape;218;p23"/>
          <p:cNvGraphicFramePr/>
          <p:nvPr/>
        </p:nvGraphicFramePr>
        <p:xfrm>
          <a:off x="4899800" y="294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{4BC0E4BD-5DF4-4A96-859B-429A2DBE0FF7}</a:tableStyleId>
              </a:tblPr>
              <a:tblGrid>
                <a:gridCol w="3618825"/>
              </a:tblGrid>
              <a:tr h="204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db.grades.aggregate( [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$addFields: { avg_scores: { $avg: "$scores.score"} }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},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$match: {avg_scores: {$gte: 80}}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},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$project: {student_id: 1, avg_scores: 1, _id: 0}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}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] )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 { student_id: 2, avg_scores: 89.77 } ]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23"/>
          <p:cNvSpPr txBox="1"/>
          <p:nvPr/>
        </p:nvSpPr>
        <p:spPr>
          <a:xfrm>
            <a:off x="528900" y="3024450"/>
            <a:ext cx="4054800" cy="2049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db.grades.aggregate( [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$addFields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avg_scores: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$avg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$scores.score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"}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$match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avg_scores: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80 }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$project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{student_id: 1, avg_scores: 1, _id: 0}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30075" y="253092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Helvetica Neue"/>
              <a:buChar char="●"/>
            </a:pPr>
            <a:r>
              <a:rPr lang="es" sz="1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Listar student_id y </a:t>
            </a:r>
            <a:r>
              <a:rPr lang="es" sz="1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"avg_scores" (promedio de notas en "scores") para aquellos promedios de notas &gt;= 80.</a:t>
            </a:r>
            <a:endParaRPr sz="13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de expresión y $expr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26" name="Google Shape;226;p24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4"/>
          <p:cNvSpPr txBox="1"/>
          <p:nvPr/>
        </p:nvSpPr>
        <p:spPr>
          <a:xfrm>
            <a:off x="330075" y="1234800"/>
            <a:ext cx="85206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expresiones: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 similares a la funciones y proveen funcionalidad extra al pipeline. En general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expresiones toman un arreglo de argumentos: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820200" y="1904225"/>
            <a:ext cx="3556500" cy="37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[ &lt;argument1&gt;, &lt;argument2&gt;, ... ]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136525" y="1904225"/>
            <a:ext cx="3675000" cy="37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&lt;argument&gt;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30" name="Google Shape;230;p24"/>
          <p:cNvGraphicFramePr/>
          <p:nvPr/>
        </p:nvGraphicFramePr>
        <p:xfrm>
          <a:off x="649200" y="239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{DC0EF5CC-75BE-4638-8DA5-FB85F837E261}</a:tableStyleId>
              </a:tblPr>
              <a:tblGrid>
                <a:gridCol w="1030575"/>
                <a:gridCol w="2984450"/>
              </a:tblGrid>
              <a:tr h="2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Categoría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Operadores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Comparación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99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$eq, $gt, $gte, $lt, $lte, $ne, $cmp</a:t>
                      </a:r>
                      <a:endParaRPr sz="1200">
                        <a:solidFill>
                          <a:srgbClr val="99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Booleanos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99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$and, $not, $or</a:t>
                      </a:r>
                      <a:endParaRPr sz="1200">
                        <a:solidFill>
                          <a:srgbClr val="99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Arreglos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99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$arrayElementAt, $first, $in, $last, $map, $reduce, $filter, $size, $concatArrays</a:t>
                      </a:r>
                      <a:endParaRPr sz="1200">
                        <a:solidFill>
                          <a:srgbClr val="99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Google Shape;231;p24"/>
          <p:cNvGraphicFramePr/>
          <p:nvPr/>
        </p:nvGraphicFramePr>
        <p:xfrm>
          <a:off x="4789100" y="239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{DC0EF5CC-75BE-4638-8DA5-FB85F837E261}</a:tableStyleId>
              </a:tblPr>
              <a:tblGrid>
                <a:gridCol w="1030575"/>
                <a:gridCol w="2984450"/>
              </a:tblGrid>
              <a:tr h="2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Categoría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Operdores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Condicionales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99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$cond, $ifNull, $switch</a:t>
                      </a:r>
                      <a:endParaRPr sz="1200">
                        <a:solidFill>
                          <a:srgbClr val="99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Conjunto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99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$setIsSubset, $setUnion, $setIntersection, $setDifference</a:t>
                      </a:r>
                      <a:endParaRPr sz="1200">
                        <a:solidFill>
                          <a:srgbClr val="99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Objeto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9900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$mergeObjects, $objectToArray, $setField</a:t>
                      </a:r>
                      <a:endParaRPr sz="1200">
                        <a:solidFill>
                          <a:srgbClr val="9900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24"/>
          <p:cNvSpPr txBox="1"/>
          <p:nvPr/>
        </p:nvSpPr>
        <p:spPr>
          <a:xfrm>
            <a:off x="330075" y="3597000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operador</a:t>
            </a:r>
            <a:r>
              <a:rPr lang="es" sz="16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$expr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permite utilizar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expresión dentro de MQL.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30075" y="4359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ermite construir expresiones de consulta que comparen campos de un mismo documento.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Permite usar variables y expresiones condicionales.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3167475" y="4031400"/>
            <a:ext cx="2845800" cy="37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$expr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{ 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expression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} }</a:t>
            </a:r>
            <a:endParaRPr sz="11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Stages: 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Operadores esenciales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40" name="Google Shape;240;p25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1" name="Google Shape;241;p25"/>
          <p:cNvGraphicFramePr/>
          <p:nvPr/>
        </p:nvGraphicFramePr>
        <p:xfrm>
          <a:off x="483600" y="12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{DC0EF5CC-75BE-4638-8DA5-FB85F837E261}</a:tableStyleId>
              </a:tblPr>
              <a:tblGrid>
                <a:gridCol w="951225"/>
                <a:gridCol w="7210725"/>
              </a:tblGrid>
              <a:tr h="22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Stage</a:t>
                      </a:r>
                      <a:endParaRPr b="1"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Descripción</a:t>
                      </a:r>
                      <a:endParaRPr b="1"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4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$group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Agrupa los documentos por una expresión y aplica las expresiones de acumulador a cada grupo.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$unwind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Aplana un campo de tipo arreglo para producir un documento por cada elemento del arreglo.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$lookup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Realiza un left outer join con otra colección de la misma base de datos.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25"/>
          <p:cNvSpPr txBox="1"/>
          <p:nvPr/>
        </p:nvSpPr>
        <p:spPr>
          <a:xfrm>
            <a:off x="2684025" y="2571750"/>
            <a:ext cx="3812700" cy="2000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[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$group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"</a:t>
            </a:r>
            <a:r>
              <a:rPr b="1"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_id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&lt;expression&gt;,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&lt;field1&gt;: 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accumulator1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&lt;expr1&gt;},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...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&lt;fieldN&gt;: 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accumulatorN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&lt;exprN&gt;},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6776850" y="2571750"/>
            <a:ext cx="1866600" cy="2094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90000" lIns="90000" spcFirstLastPara="1" rIns="90000" wrap="square" tIns="9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$sum</a:t>
            </a:r>
            <a:endParaRPr sz="12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$count </a:t>
            </a:r>
            <a:endParaRPr sz="12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$avg</a:t>
            </a:r>
            <a:endParaRPr sz="12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$min</a:t>
            </a:r>
            <a:endParaRPr sz="12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$max </a:t>
            </a:r>
            <a:endParaRPr sz="12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$stdDevPop</a:t>
            </a:r>
            <a:endParaRPr sz="12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$first</a:t>
            </a:r>
            <a:endParaRPr sz="12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$last</a:t>
            </a:r>
            <a:endParaRPr sz="12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$push </a:t>
            </a:r>
            <a:endParaRPr sz="12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$addToSet</a:t>
            </a:r>
            <a:endParaRPr sz="12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330075" y="2225400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Sintaxis de $group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483600" y="3068850"/>
            <a:ext cx="1991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Helvetica Neue"/>
                <a:ea typeface="Helvetica Neue"/>
                <a:cs typeface="Helvetica Neue"/>
                <a:sym typeface="Helvetica Neue"/>
              </a:rPr>
              <a:t>_id es requerido. Si se especifica con un null o otra constante, $group agrupa los documentos como un todo.</a:t>
            </a:r>
            <a:endParaRPr i="1"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6" name="Google Shape;246;p25"/>
          <p:cNvCxnSpPr/>
          <p:nvPr/>
        </p:nvCxnSpPr>
        <p:spPr>
          <a:xfrm flipH="1" rot="10800000">
            <a:off x="4896650" y="2982700"/>
            <a:ext cx="2198100" cy="4260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" name="Google Shape;247;p25"/>
          <p:cNvCxnSpPr/>
          <p:nvPr/>
        </p:nvCxnSpPr>
        <p:spPr>
          <a:xfrm rot="10800000">
            <a:off x="2441675" y="3280200"/>
            <a:ext cx="825000" cy="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8" name="Google Shape;248;p25"/>
          <p:cNvSpPr txBox="1"/>
          <p:nvPr/>
        </p:nvSpPr>
        <p:spPr>
          <a:xfrm>
            <a:off x="6702450" y="2682425"/>
            <a:ext cx="2035800" cy="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acumulador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9" name="Google Shape;249;p25"/>
          <p:cNvCxnSpPr/>
          <p:nvPr/>
        </p:nvCxnSpPr>
        <p:spPr>
          <a:xfrm>
            <a:off x="4859675" y="3953375"/>
            <a:ext cx="2214900" cy="4698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Stages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: $group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55" name="Google Shape;255;p26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6"/>
          <p:cNvSpPr txBox="1"/>
          <p:nvPr/>
        </p:nvSpPr>
        <p:spPr>
          <a:xfrm>
            <a:off x="330075" y="1235525"/>
            <a:ext cx="8520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Listar el promedio de duración de las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agrupadas por año, considerando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partir del 2000. Listar los documentos en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orden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ascendente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por año.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7" name="Google Shape;257;p26"/>
          <p:cNvGraphicFramePr/>
          <p:nvPr/>
        </p:nvGraphicFramePr>
        <p:xfrm>
          <a:off x="4899800" y="1957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{4BC0E4BD-5DF4-4A96-859B-429A2DBE0FF7}</a:tableStyleId>
              </a:tblPr>
              <a:tblGrid>
                <a:gridCol w="3618825"/>
              </a:tblGrid>
              <a:tr h="204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db.movies.aggregate([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 $match: { "year": { $gte: 2000 } }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 $group: {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  "_id": "$year",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  "avg_runtime": { $avg: "$runtime" }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 $sort: { "_id": 1 } 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])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2000, avg_runtime: 105.69444444444444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2001, avg_runtime: 105.53930817610063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2002, avg_runtime: 104.98769230769231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2003, avg_runtime: 105.73724884080372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...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2013, avg_runtime: 100.59525825571549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2014, avg_runtime: 99.47493163172288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2015, avg_runtime: 98.66150442477876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2016, avg_runtime: 111 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26"/>
          <p:cNvSpPr txBox="1"/>
          <p:nvPr/>
        </p:nvSpPr>
        <p:spPr>
          <a:xfrm>
            <a:off x="528900" y="1957650"/>
            <a:ext cx="4054800" cy="2984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db.movies.aggregate([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$match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"year":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2000 }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$group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"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_id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$year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"avg_runtime":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$avg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$runtime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$sort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"_id": 1 }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Stages: $group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64" name="Google Shape;264;p27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7"/>
          <p:cNvSpPr txBox="1"/>
          <p:nvPr/>
        </p:nvSpPr>
        <p:spPr>
          <a:xfrm>
            <a:off x="330075" y="2494800"/>
            <a:ext cx="8520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Calcular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 promedio grupal de los estudiantes de la colección grades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66" name="Google Shape;266;p27"/>
          <p:cNvGraphicFramePr/>
          <p:nvPr/>
        </p:nvGraphicFramePr>
        <p:xfrm>
          <a:off x="4717450" y="2872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{4BC0E4BD-5DF4-4A96-859B-429A2DBE0FF7}</a:tableStyleId>
              </a:tblPr>
              <a:tblGrid>
                <a:gridCol w="3801050"/>
              </a:tblGrid>
              <a:tr h="207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db.grades.aggregate( [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$addFields: { avg_scores: { $avg: "$scores.score"} }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$group: {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.......       _id: null,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.......       total_avg_scores: { $avg: "$avg_scores" }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.......     }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] )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 { _id: null, total_avg_scores: 61.666999999999994 } ]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67" name="Google Shape;267;p27"/>
          <p:cNvSpPr txBox="1"/>
          <p:nvPr/>
        </p:nvSpPr>
        <p:spPr>
          <a:xfrm>
            <a:off x="528900" y="2872050"/>
            <a:ext cx="4054800" cy="2049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db.grades.aggregate( 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$addFields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avg_scores: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$avg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$scores.score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"}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$group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b="1"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_id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null,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total_avg_scores: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$avg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$avg_scores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559800" y="1234800"/>
            <a:ext cx="7989600" cy="12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db.grades.insertMany( 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student_id: 0, scores: [ { type: 'exam', score: 25.92 }, { type: 'homework', score: 98.79 } ], class_id: 108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student_id: 0, scores: [ { type: 'exam', score: 57.44 }, { type: 'homework', score: 63.12 } ], class_id: 331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student_id: 1, scores: [ { type: 'exam', score: 70.93 }, { type: 'homework', score: 32.98 } ], class_id: 331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student_id: 1, scores: [ { type: 'exam', score: 4.57 }, { type: 'homework', score: 83.38 } ], class_id: 329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student_id: 2, scores: [ { type: 'exam', score: 95.47 }, { type: 'homework', score: 84.07 } ], class_id: 108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Stages: $group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74" name="Google Shape;274;p28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8"/>
          <p:cNvSpPr txBox="1"/>
          <p:nvPr/>
        </p:nvSpPr>
        <p:spPr>
          <a:xfrm>
            <a:off x="330075" y="1235525"/>
            <a:ext cx="85206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Listar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 promedio de notas por curso por estudiante.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76" name="Google Shape;276;p28"/>
          <p:cNvGraphicFramePr/>
          <p:nvPr/>
        </p:nvGraphicFramePr>
        <p:xfrm>
          <a:off x="4685650" y="1729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{4BC0E4BD-5DF4-4A96-859B-429A2DBE0FF7}</a:tableStyleId>
              </a:tblPr>
              <a:tblGrid>
                <a:gridCol w="4061450"/>
              </a:tblGrid>
              <a:tr h="207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db.grades2.aggregate( [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$addFields: { avg_scores: { $avg: "$scores.score"} }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$group: {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.......       _id: {class_id: "$class_id", student_id: "$student_id"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.......       avg_scores: { $avg: "$avg_scores" }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.......     }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] )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{ class_id: 331, student_id: 1 }, avg_scores: 51.955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{ class_id: 108, student_id: 2 }, avg_scores: 89.77 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{ class_id: 331, student_id: 0 }, avg_scores: 60.28 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{ class_id: 108, student_id: 0 }, avg_scores: 62.35 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{ class_id: 329, student_id: 1 }, avg_scores: 43.974 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28"/>
          <p:cNvSpPr txBox="1"/>
          <p:nvPr/>
        </p:nvSpPr>
        <p:spPr>
          <a:xfrm>
            <a:off x="528900" y="1711125"/>
            <a:ext cx="3948300" cy="2859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db.grades.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$addFields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avg_scores: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$avg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$scores.score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"}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$group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1"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_id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class_id: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$class_id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student_id: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$student_id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       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avg_scores: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$avg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$avg_scores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Stages: $unwind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83" name="Google Shape;283;p29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9"/>
          <p:cNvSpPr txBox="1"/>
          <p:nvPr/>
        </p:nvSpPr>
        <p:spPr>
          <a:xfrm>
            <a:off x="330075" y="1235525"/>
            <a:ext cx="852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Listar el promedio de notas por curso por tipo de evaluación.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85" name="Google Shape;285;p29"/>
          <p:cNvGraphicFramePr/>
          <p:nvPr/>
        </p:nvGraphicFramePr>
        <p:xfrm>
          <a:off x="4685650" y="1729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{4BC0E4BD-5DF4-4A96-859B-429A2DBE0FF7}</a:tableStyleId>
              </a:tblPr>
              <a:tblGrid>
                <a:gridCol w="4061450"/>
              </a:tblGrid>
              <a:tr h="207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db.grades2.aggregate( [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$unwind: "$scores"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$project: {scores:1, class_id:1, _id: 0}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  $group: {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.......       _id: {class_id: "$class_id", type: "$scores.type"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.......       avg_scores: { $avg: "$scores.score" }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.......     }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.....   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] )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{ class_id: 108, type: 'exam' }, avg_scores: 60.695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{ class_id: 108, type: 'homework' }, avg_scores: 91.43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{ class_id: 331, type: 'exam' }, avg_scores: 64.185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{ class_id: 329, type: 'homework' }, avg_scores: 83.38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{ class_id: 329, type: 'exam' }, avg_scores: 4.57 },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_id: { class_id: 331, type: 'homework' }, avg_scores: 48.05 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29"/>
          <p:cNvSpPr txBox="1"/>
          <p:nvPr/>
        </p:nvSpPr>
        <p:spPr>
          <a:xfrm>
            <a:off x="528900" y="1711125"/>
            <a:ext cx="3948300" cy="31338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db.grades.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$unwind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$scores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$project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{scores:1, class_id:1, _id: 0}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$group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_id: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class_id: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$class_id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type: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$scores.type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avg_scores: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$avg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$scores.score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Stages: $lookup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92" name="Google Shape;292;p30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93" name="Google Shape;293;p30"/>
          <p:cNvGraphicFramePr/>
          <p:nvPr/>
        </p:nvGraphicFramePr>
        <p:xfrm>
          <a:off x="4979675" y="1234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{4BC0E4BD-5DF4-4A96-859B-429A2DBE0FF7}</a:tableStyleId>
              </a:tblPr>
              <a:tblGrid>
                <a:gridCol w="3790875"/>
              </a:tblGrid>
              <a:tr h="382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db.movies.aggregate( [ {        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  $lookup: {            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    from: "comments",            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    localField: "_id",             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    foreignField: "movie_id",            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    as: "movie_comments"        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  }    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},    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 $match: { "movie_comments": { $size: 1 } } },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{ $project: { title: 1, movie_comments: 1 } }    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] ).pretty()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"_id" : ObjectId("573a1390f29313caabcd4135"),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"title" : "Blacksmith Scene",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"movie_comments" : [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"_id" : ObjectId("5a9427648b0beebeb69579d7"),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"name" : "Richard Davis",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"email" : "richard_davis@fakegmail.com",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"movie_id" : ObjectId("573a1390f29313caabcd4135"),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"text" : "Veniam repudiandae neque ipsam temporibus ...",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"date" : ISODate("1988-10-20T04:11:10Z")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]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 ...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94" name="Google Shape;294;p30"/>
          <p:cNvSpPr txBox="1"/>
          <p:nvPr/>
        </p:nvSpPr>
        <p:spPr>
          <a:xfrm>
            <a:off x="331200" y="1234800"/>
            <a:ext cx="4572300" cy="1880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[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{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$lookup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100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&lt;collection to join&gt;,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100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localField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&lt;field from the input documents&gt;,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100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foreignField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&lt;field from the documents of the "from" collection&gt;,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100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&lt;output array field&gt;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}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331200" y="3178800"/>
            <a:ext cx="4572300" cy="1880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b.movies.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[ {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$lookup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from: "comments",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localField: "_id",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foreignField: "movie_id",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as: "movie_comments"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$match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"movie_comments": { 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$size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1 } } },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$project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title: 1, movie_comments: 1 }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Stages: $lookup y subconsultas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01" name="Google Shape;301;p31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1"/>
          <p:cNvSpPr txBox="1"/>
          <p:nvPr/>
        </p:nvSpPr>
        <p:spPr>
          <a:xfrm>
            <a:off x="2529475" y="1234800"/>
            <a:ext cx="4281300" cy="1923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[ {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$lookup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100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&lt;foreign collection&gt;,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100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localField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&lt;field from local collection's documents&gt;,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100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foreignField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&lt;field from foreign collection's  documents&gt;,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100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&lt;var_1&gt;: &lt;expression&gt;, …, &lt;var_n&gt;: &lt;expression&gt; },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100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pipeline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&lt;pipeline to run&gt; ],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100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&lt;output array field&gt;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}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1224150" y="3345400"/>
            <a:ext cx="6885000" cy="677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db.restaurants.insert( [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_id: 1, name: "American Steak House", food: [ "filet", "sirloin" ], beverages: [ "beer", "wine" ] },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_id: 2, name: "Honest John Pizza", food: [ "cheese pizza", "pepperoni pizza" ], beverages: [ "soda" ]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1570425" y="4118400"/>
            <a:ext cx="6114600" cy="81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db.orders.insert( [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_id: 1, item: "filet", restaurant_name: "American Steak House" },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_id: 2, item: "cheese pizza", restaurant_name: "Honest John Pizza", drink: "lemonade" },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_id: 3, item: "cheese pizza", restaurant_name: "Honest John Pizza", drink: "soda"}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3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330075" y="2987400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Repaso</a:t>
            </a:r>
            <a:endParaRPr sz="4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51225" y="27734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Stages: $lookup y subconsultas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11" name="Google Shape;311;p32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12" name="Google Shape;312;p32"/>
          <p:cNvGraphicFramePr/>
          <p:nvPr/>
        </p:nvGraphicFramePr>
        <p:xfrm>
          <a:off x="4191750" y="1234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{4BC0E4BD-5DF4-4A96-859B-429A2DBE0FF7}</a:tableStyleId>
              </a:tblPr>
              <a:tblGrid>
                <a:gridCol w="4578800"/>
              </a:tblGrid>
              <a:tr h="382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db.orders.aggregate( [ { $lookup: { from: "restaurants", localField: "restaurant_name", foreignField: "name", let: { orders_drink: "$drink" }, pipeline: [ { $match: { $expr: { $in: [ "$$orders_drink", "$beverages" ] } } } ], as: "matches" } } ] ).pretty()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"_id" : 1, "item" : "filet", "restaurant_name" : "American Steak House",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"matches" : [ ]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"_id" : 2, "item" : "cheese pizza", "restaurant_name" : "Honest John Pizza", 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"drink" : "lemonade", "matches" : [ ]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"_id" : 3,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"item" : "cheese pizza",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"restaurant_name" : "Honest John Pizza",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"drink" : "soda",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"matches" : [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{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"_id" : 2,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"name" : "Honest John Pizza",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"food" : [ "cheese pizza", "pepperoni pizza" ],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"beverages" : [ "soda" ]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] 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13;p32"/>
          <p:cNvSpPr txBox="1"/>
          <p:nvPr/>
        </p:nvSpPr>
        <p:spPr>
          <a:xfrm>
            <a:off x="331200" y="1234800"/>
            <a:ext cx="3753900" cy="2931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db.orders.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[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$lookup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from: "restaurants",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localField: "restaurant_name",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foreignField: "name",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s" sz="1100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orders_drink: "</a:t>
            </a:r>
            <a:r>
              <a:rPr lang="es" sz="11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$drink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},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s" sz="1100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pipeline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{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$match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$expr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$in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"</a:t>
            </a:r>
            <a:r>
              <a:rPr lang="es" sz="11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$$orders_drink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", "</a:t>
            </a:r>
            <a:r>
              <a:rPr lang="es" sz="11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$beverages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]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} ],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as: "matches"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Vistas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19" name="Google Shape;319;p33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3"/>
          <p:cNvSpPr txBox="1"/>
          <p:nvPr/>
        </p:nvSpPr>
        <p:spPr>
          <a:xfrm>
            <a:off x="1717875" y="1234800"/>
            <a:ext cx="5870400" cy="327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db.createView(&lt;view&gt;, &lt;source&gt;, &lt;pipeline&gt;, &lt;options&gt;)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330075" y="1540325"/>
            <a:ext cx="85206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 una vista como resultado de aplicar el pipeline especificado a la colección o vista de origen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○"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 de solo lectura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○"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computan a demanda durante la operación de lectura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896400" y="2320250"/>
            <a:ext cx="7395300" cy="1683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createView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"movie_summaries",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"movies",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[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$lookup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from: "comments", localField: "_id", foreignField: "movie_id", as: "movie_comments" }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$addFields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"comments":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$slice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$movie_comments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", 3 ] } } },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$project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title: 1, "comments._id": 1, "comments.text": 1} }  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]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1570425" y="4031200"/>
            <a:ext cx="6114600" cy="327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db.movie_summaries.find( { }, { title:1, first_comment: {$first: "$comments" }, _id: 0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24" name="Google Shape;324;p33"/>
          <p:cNvGraphicFramePr/>
          <p:nvPr/>
        </p:nvGraphicFramePr>
        <p:xfrm>
          <a:off x="779650" y="4445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{4BC0E4BD-5DF4-4A96-859B-429A2DBE0FF7}</a:tableStyleId>
              </a:tblPr>
              <a:tblGrid>
                <a:gridCol w="7784625"/>
              </a:tblGrid>
              <a:tr h="51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"title" : "A Trip to the Moon", "first_comment" : { "_id" : ObjectId("5a9 … 421"), "text" : "Sequi reiciendis occaecati omnis … " } 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"title" : "A Turn of the … ", "first_comment" : { "_id" : ObjectId("5a3 … 9d4"), "text" : "Fugiat consequuntur est amet … </a:t>
                      </a: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 }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Más o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peradores de expresión y etapa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30" name="Google Shape;330;p34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4"/>
          <p:cNvSpPr txBox="1"/>
          <p:nvPr/>
        </p:nvSpPr>
        <p:spPr>
          <a:xfrm>
            <a:off x="330075" y="2123825"/>
            <a:ext cx="85206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 la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documentación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oficial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de MongoDB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encontrar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ejemplos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los operadores vistos y de los siguientes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expresión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Aritmética: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$add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$subtract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  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Fecha: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$year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$month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$dayOfMonth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$dateAdd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</a:t>
            </a:r>
            <a:endParaRPr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String: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$concat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$split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$substr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$trim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Tipo: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$convert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$isNumber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$type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$trim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etapas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$replaceRoot, $geoNear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496550" y="4796050"/>
            <a:ext cx="8223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https://docs.mongodb.com/manual/reference/operator/aggregation-pipeline/#std-label-aggregation-pipeline-operator-reference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330075" y="1235525"/>
            <a:ext cx="85206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acumuladores (en otras etapas)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Algunos operadores que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disponibles como acumuladores para el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$group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también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disponibles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otras etapas: 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$avg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$max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$min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$sum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$stdDevPop</a:t>
            </a:r>
            <a:endParaRPr sz="12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Referencias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Aggregation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MongoDB Manual. </a:t>
            </a:r>
            <a:r>
              <a:rPr lang="es" sz="16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https://docs.mongodb.com/manual/aggregation/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Done, P. (2021). 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Practical MongoDB Aggregations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. E-book.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https://www.practical-mongodb-aggregations.com/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0" name="Google Shape;340;p35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35"/>
          <p:cNvSpPr txBox="1"/>
          <p:nvPr/>
        </p:nvSpPr>
        <p:spPr>
          <a:xfrm>
            <a:off x="496550" y="4796050"/>
            <a:ext cx="8223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Resumen</a:t>
            </a:r>
            <a:endParaRPr sz="2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330075" y="1235525"/>
            <a:ext cx="51957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son las bases de datos NoSQL?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Bases de datos no relacionales que proveen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■"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Modelos de datos distintos al modelo de tablas.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■"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Lenguajes de consulta de datos distintos a SQL.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bases de datos NoSQL.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MongoDB?.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 documento?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884900" y="1264025"/>
            <a:ext cx="1537200" cy="8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name: "Kate MacDonell",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age: 29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status: "D",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hobbies: ["reading", "cycling" ]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706325" y="2386700"/>
            <a:ext cx="1587600" cy="82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name: "Male MacDonell",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age: "40"</a:t>
            </a:r>
            <a:endParaRPr sz="7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status : "D"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302200" y="2520150"/>
            <a:ext cx="1662600" cy="7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name: "Jack MacDonell",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age: "31</a:t>
            </a:r>
            <a:r>
              <a:rPr lang="es" sz="7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endParaRPr b="1" sz="7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status: "A",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hobbies: ["reading", "cycling" ]</a:t>
            </a:r>
            <a:endParaRPr sz="7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884900" y="2672575"/>
            <a:ext cx="1537200" cy="7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name: "Kate MacDonell",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age: 29</a:t>
            </a:r>
            <a:endParaRPr sz="7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status: "D",</a:t>
            </a:r>
            <a:endParaRPr sz="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hobbies: ["reading", "cycling" ]</a:t>
            </a:r>
            <a:endParaRPr sz="7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600" y="3630875"/>
            <a:ext cx="1587592" cy="12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 rot="5397370">
            <a:off x="8330400" y="1535900"/>
            <a:ext cx="784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Documento</a:t>
            </a:r>
            <a:endParaRPr sz="900"/>
          </a:p>
        </p:txBody>
      </p:sp>
      <p:sp>
        <p:nvSpPr>
          <p:cNvPr id="77" name="Google Shape;77;p15"/>
          <p:cNvSpPr/>
          <p:nvPr/>
        </p:nvSpPr>
        <p:spPr>
          <a:xfrm rot="10800000">
            <a:off x="8449625" y="1227150"/>
            <a:ext cx="132000" cy="90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 rot="5397370">
            <a:off x="8330400" y="2831300"/>
            <a:ext cx="784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Colección</a:t>
            </a:r>
            <a:endParaRPr sz="900"/>
          </a:p>
        </p:txBody>
      </p:sp>
      <p:sp>
        <p:nvSpPr>
          <p:cNvPr id="79" name="Google Shape;79;p15"/>
          <p:cNvSpPr/>
          <p:nvPr/>
        </p:nvSpPr>
        <p:spPr>
          <a:xfrm rot="10800000">
            <a:off x="8449625" y="2394325"/>
            <a:ext cx="132000" cy="1097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 rot="5397388">
            <a:off x="8130067" y="4103000"/>
            <a:ext cx="11847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Servidor MongoDB</a:t>
            </a:r>
            <a:endParaRPr sz="900"/>
          </a:p>
        </p:txBody>
      </p:sp>
      <p:sp>
        <p:nvSpPr>
          <p:cNvPr id="81" name="Google Shape;81;p15"/>
          <p:cNvSpPr/>
          <p:nvPr/>
        </p:nvSpPr>
        <p:spPr>
          <a:xfrm rot="10800000">
            <a:off x="8449625" y="3617050"/>
            <a:ext cx="132000" cy="1272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30075" y="2988125"/>
            <a:ext cx="52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una colección?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Esquemas de datos flexibles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11575" y="3458425"/>
            <a:ext cx="62217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BSON?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Agrega nuevos tipos no incluidos en JSON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campos en un documento BSON están ordenados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campo _id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■"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Actúa como una clave primaria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Char char="■"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MongoDB genera un ObjectId si es omitido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(2)</a:t>
            </a:r>
            <a:endParaRPr sz="2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330075" y="1235525"/>
            <a:ext cx="4242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Operaciones CRUD (Lenguaje MQL)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598100" y="167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{DC0EF5CC-75BE-4638-8DA5-FB85F837E261}</a:tableStyleId>
              </a:tblPr>
              <a:tblGrid>
                <a:gridCol w="399400"/>
                <a:gridCol w="984725"/>
                <a:gridCol w="1098450"/>
              </a:tblGrid>
              <a:tr h="17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One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Many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insertOne()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insertMany()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findOne()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find()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updateOne()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updateMany()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deleteOne()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deleteMany()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330075" y="2911925"/>
            <a:ext cx="4242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Consulta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93" name="Google Shape;93;p16"/>
          <p:cNvGraphicFramePr/>
          <p:nvPr/>
        </p:nvGraphicFramePr>
        <p:xfrm>
          <a:off x="445700" y="33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{DC0EF5CC-75BE-4638-8DA5-FB85F837E261}</a:tableStyleId>
              </a:tblPr>
              <a:tblGrid>
                <a:gridCol w="996775"/>
                <a:gridCol w="3018250"/>
              </a:tblGrid>
              <a:tr h="2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Op. 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One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Comparación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$eq, $gt, $gte, $in, $lt, $lte, $ne, $nin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Lógicos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$and, $not, $nor, $or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Arreglos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$all, $elemMatch, $size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Evaluación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$regex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Elemento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$exists, $type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6"/>
          <p:cNvSpPr txBox="1"/>
          <p:nvPr/>
        </p:nvSpPr>
        <p:spPr>
          <a:xfrm>
            <a:off x="4597275" y="1235525"/>
            <a:ext cx="4242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Sintaxis de los operadores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705200" y="1670400"/>
            <a:ext cx="3556500" cy="315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&lt;field&gt;: 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&lt;value&gt; } }</a:t>
            </a:r>
            <a:endParaRPr sz="11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597200" y="3292925"/>
            <a:ext cx="4242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Actualización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97" name="Google Shape;97;p16"/>
          <p:cNvGraphicFramePr/>
          <p:nvPr/>
        </p:nvGraphicFramePr>
        <p:xfrm>
          <a:off x="4786963" y="374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{DC0EF5CC-75BE-4638-8DA5-FB85F837E261}</a:tableStyleId>
              </a:tblPr>
              <a:tblGrid>
                <a:gridCol w="834475"/>
                <a:gridCol w="3180550"/>
              </a:tblGrid>
              <a:tr h="2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Op. 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One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Campos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$currentDate, $inc, $set, $unset, $min, $max, $mul, $rename, $setOnInsert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Arreglos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$addToSet, $pop, $pull, $push, $pullAll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Modifiers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$each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16"/>
          <p:cNvSpPr txBox="1"/>
          <p:nvPr/>
        </p:nvSpPr>
        <p:spPr>
          <a:xfrm>
            <a:off x="4705200" y="2051400"/>
            <a:ext cx="3556500" cy="315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[ &lt;argument1&gt;, &lt;argument2&gt;, ... ]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705200" y="2432400"/>
            <a:ext cx="3556500" cy="315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&lt;argument&gt;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597200" y="2719200"/>
            <a:ext cx="4242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Métodos del cursor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749600" y="3024000"/>
            <a:ext cx="40149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c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ursor.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 cursor.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 cursor.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skip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 cursor.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Mapeo de consultas SQL a MongoDB</a:t>
            </a:r>
            <a:endParaRPr sz="2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626100" y="1670400"/>
            <a:ext cx="3949500" cy="1542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db.movies.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year: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2000 },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$or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genres: { 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$in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["Comedy", "Drama"] } }, { title: /^p/ }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title: 1, plot: 1, year: 1, rating: 1, _id: 0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(rating: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year: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skip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(10)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(50)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330075" y="1235525"/>
            <a:ext cx="4242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en 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QL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597275" y="1235525"/>
            <a:ext cx="4242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Consultas en MQL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38000" y="1670400"/>
            <a:ext cx="4134000" cy="1542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title, plot, year, rating,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movies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year 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2000 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genres 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("Comedy", "Drama") 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title 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'M%' )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rating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year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ASC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10, 50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38000" y="3270600"/>
            <a:ext cx="4134000" cy="3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COUNT, AVG,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MAX, MIN, SUM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38000" y="3651600"/>
            <a:ext cx="4134000" cy="3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38000" y="4413600"/>
            <a:ext cx="4134000" cy="3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Trigger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066700" y="3270600"/>
            <a:ext cx="2508900" cy="3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Si, con framework de agregación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626100" y="3270600"/>
            <a:ext cx="1440600" cy="3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 posible?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066700" y="3651600"/>
            <a:ext cx="2508900" cy="3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Si, con framework de agregación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659925" y="3651600"/>
            <a:ext cx="1406700" cy="3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 posible?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066700" y="4413600"/>
            <a:ext cx="2508900" cy="3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Si, con Change Stream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660000" y="4413600"/>
            <a:ext cx="1406700" cy="3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 posible?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38000" y="4681625"/>
            <a:ext cx="81375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No vamos a ver Change Stream.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38000" y="4035600"/>
            <a:ext cx="4134000" cy="3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066700" y="4035600"/>
            <a:ext cx="2508900" cy="3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Si, con framework de agregación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660000" y="4035600"/>
            <a:ext cx="1406700" cy="354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¿es posible?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Pipeline de Agregación</a:t>
            </a:r>
            <a:endParaRPr sz="4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1" name="Google Shape;131;p18"/>
          <p:cNvCxnSpPr/>
          <p:nvPr/>
        </p:nvCxnSpPr>
        <p:spPr>
          <a:xfrm>
            <a:off x="351225" y="27734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un pipeline de agregación?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31200" y="1234800"/>
            <a:ext cx="65817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Es una de las formas que provee MongoDB para realizar agregaciones.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Todas las consultas que se pueden realizar con MQL se pueden realizar con el pipeline de agregación.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118325" y="4355525"/>
            <a:ext cx="5259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</a:rPr>
              <a:t>(mongod)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280325" y="3500525"/>
            <a:ext cx="5259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</a:rPr>
              <a:t>(mongod)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441925" y="4355525"/>
            <a:ext cx="5259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</a:rPr>
              <a:t>(mongod)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31200" y="4116600"/>
            <a:ext cx="4930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Sintaxis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1637825" y="3516600"/>
            <a:ext cx="672300" cy="27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</a:rPr>
              <a:t>$match</a:t>
            </a:r>
            <a:endParaRPr sz="1000">
              <a:solidFill>
                <a:srgbClr val="3D85C6"/>
              </a:solidFill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635" y="3407300"/>
            <a:ext cx="373497" cy="48103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801350" y="3931200"/>
            <a:ext cx="7602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Helvetica Neue"/>
                <a:ea typeface="Helvetica Neue"/>
                <a:cs typeface="Helvetica Neue"/>
                <a:sym typeface="Helvetica Neue"/>
              </a:rPr>
              <a:t>collection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2628425" y="3517325"/>
            <a:ext cx="672300" cy="27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</a:rPr>
              <a:t>$project</a:t>
            </a:r>
            <a:endParaRPr sz="1000">
              <a:solidFill>
                <a:srgbClr val="3D85C6"/>
              </a:solidFill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619025" y="3517325"/>
            <a:ext cx="672300" cy="27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</a:rPr>
              <a:t>$group</a:t>
            </a:r>
            <a:endParaRPr sz="1000">
              <a:solidFill>
                <a:srgbClr val="3D85C6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5066825" y="3517325"/>
            <a:ext cx="672300" cy="27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</a:rPr>
              <a:t>$sort</a:t>
            </a:r>
            <a:endParaRPr sz="1000">
              <a:solidFill>
                <a:srgbClr val="3D85C6"/>
              </a:solidFill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057425" y="3517325"/>
            <a:ext cx="672300" cy="27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</a:rPr>
              <a:t>$skip</a:t>
            </a:r>
            <a:endParaRPr sz="1000">
              <a:solidFill>
                <a:srgbClr val="3D85C6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7048025" y="3517325"/>
            <a:ext cx="672300" cy="27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D85C6"/>
                </a:solidFill>
              </a:rPr>
              <a:t>$limit</a:t>
            </a:r>
            <a:endParaRPr sz="1000">
              <a:solidFill>
                <a:srgbClr val="3D85C6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7929950" y="3591225"/>
            <a:ext cx="7338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2" name="Google Shape;152;p19"/>
          <p:cNvCxnSpPr>
            <a:stCxn id="144" idx="3"/>
            <a:endCxn id="143" idx="1"/>
          </p:cNvCxnSpPr>
          <p:nvPr/>
        </p:nvCxnSpPr>
        <p:spPr>
          <a:xfrm>
            <a:off x="1398132" y="3647815"/>
            <a:ext cx="239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>
            <a:stCxn id="143" idx="3"/>
            <a:endCxn id="146" idx="1"/>
          </p:cNvCxnSpPr>
          <p:nvPr/>
        </p:nvCxnSpPr>
        <p:spPr>
          <a:xfrm>
            <a:off x="2310125" y="3655950"/>
            <a:ext cx="318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>
            <a:stCxn id="146" idx="3"/>
            <a:endCxn id="147" idx="1"/>
          </p:cNvCxnSpPr>
          <p:nvPr/>
        </p:nvCxnSpPr>
        <p:spPr>
          <a:xfrm>
            <a:off x="3300725" y="3656675"/>
            <a:ext cx="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>
            <a:stCxn id="147" idx="3"/>
          </p:cNvCxnSpPr>
          <p:nvPr/>
        </p:nvCxnSpPr>
        <p:spPr>
          <a:xfrm>
            <a:off x="4291325" y="3656675"/>
            <a:ext cx="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>
            <a:endCxn id="148" idx="1"/>
          </p:cNvCxnSpPr>
          <p:nvPr/>
        </p:nvCxnSpPr>
        <p:spPr>
          <a:xfrm>
            <a:off x="4748525" y="3656675"/>
            <a:ext cx="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9"/>
          <p:cNvSpPr txBox="1"/>
          <p:nvPr/>
        </p:nvSpPr>
        <p:spPr>
          <a:xfrm>
            <a:off x="4527713" y="3460200"/>
            <a:ext cx="4551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b="1"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8" name="Google Shape;158;p19"/>
          <p:cNvCxnSpPr>
            <a:stCxn id="148" idx="3"/>
            <a:endCxn id="149" idx="1"/>
          </p:cNvCxnSpPr>
          <p:nvPr/>
        </p:nvCxnSpPr>
        <p:spPr>
          <a:xfrm>
            <a:off x="5739125" y="3656675"/>
            <a:ext cx="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49" idx="3"/>
            <a:endCxn id="150" idx="1"/>
          </p:cNvCxnSpPr>
          <p:nvPr/>
        </p:nvCxnSpPr>
        <p:spPr>
          <a:xfrm>
            <a:off x="6729725" y="3656675"/>
            <a:ext cx="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9"/>
          <p:cNvCxnSpPr>
            <a:stCxn id="150" idx="3"/>
            <a:endCxn id="151" idx="1"/>
          </p:cNvCxnSpPr>
          <p:nvPr/>
        </p:nvCxnSpPr>
        <p:spPr>
          <a:xfrm>
            <a:off x="7720325" y="3656675"/>
            <a:ext cx="2097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9"/>
          <p:cNvSpPr txBox="1"/>
          <p:nvPr/>
        </p:nvSpPr>
        <p:spPr>
          <a:xfrm>
            <a:off x="4306550" y="3171000"/>
            <a:ext cx="7338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Helvetica Neue"/>
                <a:ea typeface="Helvetica Neue"/>
                <a:cs typeface="Helvetica Neue"/>
                <a:sym typeface="Helvetica Neue"/>
              </a:rPr>
              <a:t>PIPELINE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382750" y="4085400"/>
            <a:ext cx="5832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Helvetica Neue"/>
                <a:ea typeface="Helvetica Neue"/>
                <a:cs typeface="Helvetica Neue"/>
                <a:sym typeface="Helvetica Neue"/>
              </a:rPr>
              <a:t>stages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920900" y="4489800"/>
            <a:ext cx="7572300" cy="315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t" bIns="54000" lIns="90000" spcFirstLastPara="1" rIns="90000" wrap="square" tIns="540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aggregate(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{&lt;stage1&gt;},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{&lt;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stage2&gt;}, …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{&lt;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stageN&gt;}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options ] )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19"/>
          <p:cNvSpPr/>
          <p:nvPr/>
        </p:nvSpPr>
        <p:spPr>
          <a:xfrm rot="-5400000">
            <a:off x="4610075" y="342500"/>
            <a:ext cx="141300" cy="6085800"/>
          </a:xfrm>
          <a:prstGeom prst="rightBrace">
            <a:avLst>
              <a:gd fmla="val 0" name="adj1"/>
              <a:gd fmla="val 5010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9"/>
          <p:cNvCxnSpPr>
            <a:stCxn id="162" idx="0"/>
            <a:endCxn id="143" idx="2"/>
          </p:cNvCxnSpPr>
          <p:nvPr/>
        </p:nvCxnSpPr>
        <p:spPr>
          <a:xfrm rot="10800000">
            <a:off x="1974050" y="3795300"/>
            <a:ext cx="2700300" cy="2901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p19"/>
          <p:cNvCxnSpPr>
            <a:stCxn id="162" idx="0"/>
            <a:endCxn id="147" idx="2"/>
          </p:cNvCxnSpPr>
          <p:nvPr/>
        </p:nvCxnSpPr>
        <p:spPr>
          <a:xfrm rot="10800000">
            <a:off x="3955250" y="3795900"/>
            <a:ext cx="719100" cy="2895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7" name="Google Shape;167;p19"/>
          <p:cNvCxnSpPr>
            <a:stCxn id="162" idx="0"/>
            <a:endCxn id="150" idx="2"/>
          </p:cNvCxnSpPr>
          <p:nvPr/>
        </p:nvCxnSpPr>
        <p:spPr>
          <a:xfrm flipH="1" rot="10800000">
            <a:off x="4674350" y="3795900"/>
            <a:ext cx="2709900" cy="2895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19"/>
          <p:cNvCxnSpPr>
            <a:stCxn id="162" idx="0"/>
            <a:endCxn id="148" idx="2"/>
          </p:cNvCxnSpPr>
          <p:nvPr/>
        </p:nvCxnSpPr>
        <p:spPr>
          <a:xfrm flipH="1" rot="10800000">
            <a:off x="4674350" y="3795900"/>
            <a:ext cx="728700" cy="2895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313200" y="2271300"/>
            <a:ext cx="75723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El framework de agregación trabaja como una tubería compuesta de diferentes etapas, donde cada una toma la salida de la anterior y la transforma usando los operadores de etapas (stages).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7079450" y="1146150"/>
            <a:ext cx="1125600" cy="10857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7659350" y="1636725"/>
            <a:ext cx="478800" cy="4500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7659350" y="1797600"/>
            <a:ext cx="5259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Helvetica Neue"/>
                <a:ea typeface="Helvetica Neue"/>
                <a:cs typeface="Helvetica Neue"/>
                <a:sym typeface="Helvetica Neue"/>
              </a:rPr>
              <a:t>MQL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7125950" y="1416600"/>
            <a:ext cx="8256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Helvetica Neue"/>
                <a:ea typeface="Helvetica Neue"/>
                <a:cs typeface="Helvetica Neue"/>
                <a:sym typeface="Helvetica Neue"/>
              </a:rPr>
              <a:t>pipeline de </a:t>
            </a:r>
            <a:r>
              <a:rPr lang="es" sz="1000">
                <a:latin typeface="Helvetica Neue"/>
                <a:ea typeface="Helvetica Neue"/>
                <a:cs typeface="Helvetica Neue"/>
                <a:sym typeface="Helvetica Neue"/>
              </a:rPr>
              <a:t>agregación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Stages: operadores básicos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79" name="Google Shape;179;p20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0" name="Google Shape;180;p20"/>
          <p:cNvGraphicFramePr/>
          <p:nvPr/>
        </p:nvGraphicFramePr>
        <p:xfrm>
          <a:off x="496550" y="132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{DC0EF5CC-75BE-4638-8DA5-FB85F837E261}</a:tableStyleId>
              </a:tblPr>
              <a:tblGrid>
                <a:gridCol w="951225"/>
                <a:gridCol w="7210725"/>
              </a:tblGrid>
              <a:tr h="30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Stage</a:t>
                      </a:r>
                      <a:endParaRPr b="1"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Descripción</a:t>
                      </a:r>
                      <a:endParaRPr b="1"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$match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Filtra los documentos según los criterios especificados.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$project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Cambia la forma de cada documento, agregando nuevos campos o eliminando campos existentes.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$skip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Salta los primeros n documentos donde n es el número especificado.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$limit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Limita los primeros n documentos al pipeline donde n es el número especificado.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$sort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Ordena los documentos según los parámetros de ordenación.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$count</a:t>
                      </a:r>
                      <a:endParaRPr sz="1200">
                        <a:solidFill>
                          <a:srgbClr val="3D85C6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Devuelve el número de documentos en esta etapa del pipeline.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D85C6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$addFields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18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Agrega nuevos campos a los documentos.</a:t>
                      </a:r>
                      <a:endParaRPr sz="1200">
                        <a:solidFill>
                          <a:schemeClr val="dk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8000" marB="18000" marR="18000" marL="90000" anchor="ctr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Stages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: $match y $project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86" name="Google Shape;186;p21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1"/>
          <p:cNvSpPr txBox="1"/>
          <p:nvPr/>
        </p:nvSpPr>
        <p:spPr>
          <a:xfrm>
            <a:off x="4249200" y="1606425"/>
            <a:ext cx="3816900" cy="10587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db.movies.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$match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"runtime": { "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30, "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40 }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330075" y="123552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las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películas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cuya duración sea mayor o igual que 30 y menor que 40 minutos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572800" y="3054225"/>
            <a:ext cx="4092600" cy="1992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db.movies.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$match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"runtime":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120,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180 }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$project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"title": 1, "runtime": 1, "_id": 0,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"</a:t>
            </a:r>
            <a:r>
              <a:rPr b="1"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runtime_in_hours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$divide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"</a:t>
            </a:r>
            <a:r>
              <a:rPr lang="es" sz="12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$runtime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", 60 ]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)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30075" y="260712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Listar los campos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"runtime"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"runtime_in_hours"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todas las películas cuya duración este entre 120 y 180 minutos.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1284175" y="4372875"/>
            <a:ext cx="10893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Helvetica Neue"/>
                <a:ea typeface="Helvetica Neue"/>
                <a:cs typeface="Helvetica Neue"/>
                <a:sym typeface="Helvetica Neue"/>
              </a:rPr>
              <a:t>nuevo campo</a:t>
            </a:r>
            <a:endParaRPr i="1"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2" name="Google Shape;192;p21"/>
          <p:cNvCxnSpPr>
            <a:endCxn id="191" idx="3"/>
          </p:cNvCxnSpPr>
          <p:nvPr/>
        </p:nvCxnSpPr>
        <p:spPr>
          <a:xfrm rot="10800000">
            <a:off x="2373475" y="4440825"/>
            <a:ext cx="788100" cy="33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" name="Google Shape;193;p21"/>
          <p:cNvCxnSpPr/>
          <p:nvPr/>
        </p:nvCxnSpPr>
        <p:spPr>
          <a:xfrm flipH="1">
            <a:off x="4545025" y="4511500"/>
            <a:ext cx="437100" cy="2757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" name="Google Shape;194;p21"/>
          <p:cNvSpPr txBox="1"/>
          <p:nvPr/>
        </p:nvSpPr>
        <p:spPr>
          <a:xfrm>
            <a:off x="2985250" y="4830075"/>
            <a:ext cx="22122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Helvetica Neue"/>
                <a:ea typeface="Helvetica Neue"/>
                <a:cs typeface="Helvetica Neue"/>
                <a:sym typeface="Helvetica Neue"/>
              </a:rPr>
              <a:t>operador de expresión </a:t>
            </a:r>
            <a:r>
              <a:rPr i="1" lang="es" sz="1000">
                <a:latin typeface="Helvetica Neue"/>
                <a:ea typeface="Helvetica Neue"/>
                <a:cs typeface="Helvetica Neue"/>
                <a:sym typeface="Helvetica Neue"/>
              </a:rPr>
              <a:t>aritmética</a:t>
            </a:r>
            <a:endParaRPr i="1"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5506575" y="4852275"/>
            <a:ext cx="3018900" cy="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Helvetica Neue"/>
                <a:ea typeface="Helvetica Neue"/>
                <a:cs typeface="Helvetica Neue"/>
                <a:sym typeface="Helvetica Neue"/>
              </a:rPr>
              <a:t>el signo $ se usa para acceder al valor del campo</a:t>
            </a:r>
            <a:endParaRPr i="1"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6" name="Google Shape;196;p21"/>
          <p:cNvCxnSpPr/>
          <p:nvPr/>
        </p:nvCxnSpPr>
        <p:spPr>
          <a:xfrm>
            <a:off x="5515525" y="4511500"/>
            <a:ext cx="448200" cy="262200"/>
          </a:xfrm>
          <a:prstGeom prst="straightConnector1">
            <a:avLst/>
          </a:prstGeom>
          <a:noFill/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7" name="Google Shape;197;p21"/>
          <p:cNvSpPr txBox="1"/>
          <p:nvPr/>
        </p:nvSpPr>
        <p:spPr>
          <a:xfrm>
            <a:off x="1019725" y="1606425"/>
            <a:ext cx="2932800" cy="1092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db.movies.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"runtime": { "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30, "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40 }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