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9" r:id="rId2"/>
    <p:sldId id="258" r:id="rId3"/>
    <p:sldId id="260" r:id="rId4"/>
    <p:sldId id="261" r:id="rId5"/>
    <p:sldId id="279"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286" r:id="rId30"/>
    <p:sldId id="287" r:id="rId31"/>
    <p:sldId id="288" r:id="rId32"/>
    <p:sldId id="289" r:id="rId33"/>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21" d="100"/>
          <a:sy n="121" d="100"/>
        </p:scale>
        <p:origin x="-96"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9FD472-1884-43F3-8535-D616F39BCD58}" type="datetimeFigureOut">
              <a:rPr lang="es-AR" smtClean="0"/>
              <a:t>02/06/2021</a:t>
            </a:fld>
            <a:endParaRPr lang="es-AR"/>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794158-EB82-4ECC-8827-F849BECD9382}" type="slidenum">
              <a:rPr lang="es-AR" smtClean="0"/>
              <a:t>‹Nº›</a:t>
            </a:fld>
            <a:endParaRPr lang="es-AR"/>
          </a:p>
        </p:txBody>
      </p:sp>
    </p:spTree>
    <p:extLst>
      <p:ext uri="{BB962C8B-B14F-4D97-AF65-F5344CB8AC3E}">
        <p14:creationId xmlns:p14="http://schemas.microsoft.com/office/powerpoint/2010/main" val="1428202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2F046CC-FE0E-4704-9F22-61B02608860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 xmlns:a16="http://schemas.microsoft.com/office/drawing/2014/main" id="{6F256E97-C9F9-4ACF-BCB9-7E703CD06D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 xmlns:a16="http://schemas.microsoft.com/office/drawing/2014/main" id="{EB274D14-D795-4AE4-A6A0-056424D7D382}"/>
              </a:ext>
            </a:extLst>
          </p:cNvPr>
          <p:cNvSpPr>
            <a:spLocks noGrp="1"/>
          </p:cNvSpPr>
          <p:nvPr>
            <p:ph type="dt" sz="half" idx="10"/>
          </p:nvPr>
        </p:nvSpPr>
        <p:spPr/>
        <p:txBody>
          <a:bodyPr/>
          <a:lstStyle/>
          <a:p>
            <a:fld id="{C2B4D39B-560F-403B-BB00-95F97D157BA5}" type="datetimeFigureOut">
              <a:rPr lang="es-AR" smtClean="0"/>
              <a:t>02/06/2021</a:t>
            </a:fld>
            <a:endParaRPr lang="es-AR"/>
          </a:p>
        </p:txBody>
      </p:sp>
      <p:sp>
        <p:nvSpPr>
          <p:cNvPr id="5" name="Marcador de pie de página 4">
            <a:extLst>
              <a:ext uri="{FF2B5EF4-FFF2-40B4-BE49-F238E27FC236}">
                <a16:creationId xmlns="" xmlns:a16="http://schemas.microsoft.com/office/drawing/2014/main" id="{9D7B77B8-7082-4979-B799-649C2AF1234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 xmlns:a16="http://schemas.microsoft.com/office/drawing/2014/main" id="{C261AC45-711A-41B4-9419-F3E0006E6358}"/>
              </a:ext>
            </a:extLst>
          </p:cNvPr>
          <p:cNvSpPr>
            <a:spLocks noGrp="1"/>
          </p:cNvSpPr>
          <p:nvPr>
            <p:ph type="sldNum" sz="quarter" idx="12"/>
          </p:nvPr>
        </p:nvSpPr>
        <p:spPr/>
        <p:txBody>
          <a:bodyPr/>
          <a:lstStyle/>
          <a:p>
            <a:fld id="{D0CA3A6E-7B44-419C-98E9-9FABFCA59F5E}" type="slidenum">
              <a:rPr lang="es-AR" smtClean="0"/>
              <a:t>‹Nº›</a:t>
            </a:fld>
            <a:endParaRPr lang="es-AR"/>
          </a:p>
        </p:txBody>
      </p:sp>
      <p:pic>
        <p:nvPicPr>
          <p:cNvPr id="8" name="Imagen 7">
            <a:extLst>
              <a:ext uri="{FF2B5EF4-FFF2-40B4-BE49-F238E27FC236}">
                <a16:creationId xmlns="" xmlns:a16="http://schemas.microsoft.com/office/drawing/2014/main" id="{0A014C9D-8302-4097-990D-09FDB438BE6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2982"/>
            <a:ext cx="12192001" cy="1256259"/>
          </a:xfrm>
          <a:prstGeom prst="rect">
            <a:avLst/>
          </a:prstGeom>
        </p:spPr>
      </p:pic>
      <p:sp>
        <p:nvSpPr>
          <p:cNvPr id="9" name="Rectángulo 8">
            <a:extLst>
              <a:ext uri="{FF2B5EF4-FFF2-40B4-BE49-F238E27FC236}">
                <a16:creationId xmlns="" xmlns:a16="http://schemas.microsoft.com/office/drawing/2014/main" id="{C628E5B5-3E2B-4ED1-8E3F-A257E6153104}"/>
              </a:ext>
            </a:extLst>
          </p:cNvPr>
          <p:cNvSpPr/>
          <p:nvPr userDrawn="1"/>
        </p:nvSpPr>
        <p:spPr>
          <a:xfrm>
            <a:off x="0" y="6812281"/>
            <a:ext cx="12192000" cy="4571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40813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BDDA626-C624-4C08-B907-2476993B5026}"/>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 xmlns:a16="http://schemas.microsoft.com/office/drawing/2014/main" id="{A13D80DF-926D-4C4F-9219-03DE4EEA8B6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 xmlns:a16="http://schemas.microsoft.com/office/drawing/2014/main" id="{56A471CF-960E-4DD0-8378-1CD1B5E47F90}"/>
              </a:ext>
            </a:extLst>
          </p:cNvPr>
          <p:cNvSpPr>
            <a:spLocks noGrp="1"/>
          </p:cNvSpPr>
          <p:nvPr>
            <p:ph type="dt" sz="half" idx="10"/>
          </p:nvPr>
        </p:nvSpPr>
        <p:spPr/>
        <p:txBody>
          <a:bodyPr/>
          <a:lstStyle/>
          <a:p>
            <a:fld id="{C2B4D39B-560F-403B-BB00-95F97D157BA5}" type="datetimeFigureOut">
              <a:rPr lang="es-AR" smtClean="0"/>
              <a:t>02/06/2021</a:t>
            </a:fld>
            <a:endParaRPr lang="es-AR"/>
          </a:p>
        </p:txBody>
      </p:sp>
      <p:sp>
        <p:nvSpPr>
          <p:cNvPr id="5" name="Marcador de pie de página 4">
            <a:extLst>
              <a:ext uri="{FF2B5EF4-FFF2-40B4-BE49-F238E27FC236}">
                <a16:creationId xmlns="" xmlns:a16="http://schemas.microsoft.com/office/drawing/2014/main" id="{F0517F98-5269-4E53-91EA-CBFBED99ACC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 xmlns:a16="http://schemas.microsoft.com/office/drawing/2014/main" id="{93E275DF-C154-4E77-88BB-8809EFB0FB13}"/>
              </a:ext>
            </a:extLst>
          </p:cNvPr>
          <p:cNvSpPr>
            <a:spLocks noGrp="1"/>
          </p:cNvSpPr>
          <p:nvPr>
            <p:ph type="sldNum" sz="quarter" idx="12"/>
          </p:nvPr>
        </p:nvSpPr>
        <p:spPr/>
        <p:txBody>
          <a:bodyPr/>
          <a:lstStyle/>
          <a:p>
            <a:fld id="{D0CA3A6E-7B44-419C-98E9-9FABFCA59F5E}" type="slidenum">
              <a:rPr lang="es-AR" smtClean="0"/>
              <a:t>‹Nº›</a:t>
            </a:fld>
            <a:endParaRPr lang="es-AR"/>
          </a:p>
        </p:txBody>
      </p:sp>
    </p:spTree>
    <p:extLst>
      <p:ext uri="{BB962C8B-B14F-4D97-AF65-F5344CB8AC3E}">
        <p14:creationId xmlns:p14="http://schemas.microsoft.com/office/powerpoint/2010/main" val="509774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93360878-CA12-435F-9D15-A43FF9ACA01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 xmlns:a16="http://schemas.microsoft.com/office/drawing/2014/main" id="{901F3D2A-6EAD-4B90-A5BC-5A353F103D7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 xmlns:a16="http://schemas.microsoft.com/office/drawing/2014/main" id="{2CB88E91-45C4-461F-A504-3553586987FA}"/>
              </a:ext>
            </a:extLst>
          </p:cNvPr>
          <p:cNvSpPr>
            <a:spLocks noGrp="1"/>
          </p:cNvSpPr>
          <p:nvPr>
            <p:ph type="dt" sz="half" idx="10"/>
          </p:nvPr>
        </p:nvSpPr>
        <p:spPr/>
        <p:txBody>
          <a:bodyPr/>
          <a:lstStyle/>
          <a:p>
            <a:fld id="{C2B4D39B-560F-403B-BB00-95F97D157BA5}" type="datetimeFigureOut">
              <a:rPr lang="es-AR" smtClean="0"/>
              <a:t>02/06/2021</a:t>
            </a:fld>
            <a:endParaRPr lang="es-AR"/>
          </a:p>
        </p:txBody>
      </p:sp>
      <p:sp>
        <p:nvSpPr>
          <p:cNvPr id="5" name="Marcador de pie de página 4">
            <a:extLst>
              <a:ext uri="{FF2B5EF4-FFF2-40B4-BE49-F238E27FC236}">
                <a16:creationId xmlns="" xmlns:a16="http://schemas.microsoft.com/office/drawing/2014/main" id="{CF0A3945-FCED-4DBA-88FA-FFFD0949003C}"/>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 xmlns:a16="http://schemas.microsoft.com/office/drawing/2014/main" id="{011B205B-6A37-4EA2-B238-B90744ABEA07}"/>
              </a:ext>
            </a:extLst>
          </p:cNvPr>
          <p:cNvSpPr>
            <a:spLocks noGrp="1"/>
          </p:cNvSpPr>
          <p:nvPr>
            <p:ph type="sldNum" sz="quarter" idx="12"/>
          </p:nvPr>
        </p:nvSpPr>
        <p:spPr/>
        <p:txBody>
          <a:bodyPr/>
          <a:lstStyle/>
          <a:p>
            <a:fld id="{D0CA3A6E-7B44-419C-98E9-9FABFCA59F5E}" type="slidenum">
              <a:rPr lang="es-AR" smtClean="0"/>
              <a:t>‹Nº›</a:t>
            </a:fld>
            <a:endParaRPr lang="es-AR"/>
          </a:p>
        </p:txBody>
      </p:sp>
    </p:spTree>
    <p:extLst>
      <p:ext uri="{BB962C8B-B14F-4D97-AF65-F5344CB8AC3E}">
        <p14:creationId xmlns:p14="http://schemas.microsoft.com/office/powerpoint/2010/main" val="463370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F7EC6BB-02E2-44B5-A9EE-C1E57EF6AE87}"/>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 xmlns:a16="http://schemas.microsoft.com/office/drawing/2014/main" id="{454BCE86-C48F-4344-938A-F6249AE87FE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 xmlns:a16="http://schemas.microsoft.com/office/drawing/2014/main" id="{17AB3E66-450B-4D9E-94F4-B925C7D299AC}"/>
              </a:ext>
            </a:extLst>
          </p:cNvPr>
          <p:cNvSpPr>
            <a:spLocks noGrp="1"/>
          </p:cNvSpPr>
          <p:nvPr>
            <p:ph type="dt" sz="half" idx="10"/>
          </p:nvPr>
        </p:nvSpPr>
        <p:spPr/>
        <p:txBody>
          <a:bodyPr/>
          <a:lstStyle/>
          <a:p>
            <a:fld id="{C2B4D39B-560F-403B-BB00-95F97D157BA5}" type="datetimeFigureOut">
              <a:rPr lang="es-AR" smtClean="0"/>
              <a:t>02/06/2021</a:t>
            </a:fld>
            <a:endParaRPr lang="es-AR"/>
          </a:p>
        </p:txBody>
      </p:sp>
      <p:sp>
        <p:nvSpPr>
          <p:cNvPr id="5" name="Marcador de pie de página 4">
            <a:extLst>
              <a:ext uri="{FF2B5EF4-FFF2-40B4-BE49-F238E27FC236}">
                <a16:creationId xmlns="" xmlns:a16="http://schemas.microsoft.com/office/drawing/2014/main" id="{ADABE301-1C6D-4DF7-8F76-10EA0B4ACC8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 xmlns:a16="http://schemas.microsoft.com/office/drawing/2014/main" id="{6181D311-982E-4CC8-9581-D4EB1074758E}"/>
              </a:ext>
            </a:extLst>
          </p:cNvPr>
          <p:cNvSpPr>
            <a:spLocks noGrp="1"/>
          </p:cNvSpPr>
          <p:nvPr>
            <p:ph type="sldNum" sz="quarter" idx="12"/>
          </p:nvPr>
        </p:nvSpPr>
        <p:spPr/>
        <p:txBody>
          <a:bodyPr/>
          <a:lstStyle/>
          <a:p>
            <a:fld id="{D0CA3A6E-7B44-419C-98E9-9FABFCA59F5E}" type="slidenum">
              <a:rPr lang="es-AR" smtClean="0"/>
              <a:t>‹Nº›</a:t>
            </a:fld>
            <a:endParaRPr lang="es-AR"/>
          </a:p>
        </p:txBody>
      </p:sp>
      <p:sp>
        <p:nvSpPr>
          <p:cNvPr id="8" name="Triángulo rectángulo 7">
            <a:extLst>
              <a:ext uri="{FF2B5EF4-FFF2-40B4-BE49-F238E27FC236}">
                <a16:creationId xmlns="" xmlns:a16="http://schemas.microsoft.com/office/drawing/2014/main" id="{7423F7EE-0D0A-4DCF-B64A-AB937B6DF099}"/>
              </a:ext>
            </a:extLst>
          </p:cNvPr>
          <p:cNvSpPr/>
          <p:nvPr userDrawn="1"/>
        </p:nvSpPr>
        <p:spPr>
          <a:xfrm>
            <a:off x="0" y="2825087"/>
            <a:ext cx="3773606" cy="4032913"/>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213165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DC8F90F-ED7B-4D9F-84F4-5D0194779C3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 xmlns:a16="http://schemas.microsoft.com/office/drawing/2014/main" id="{9520BB43-0F80-4673-BCB0-4078399EF0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 xmlns:a16="http://schemas.microsoft.com/office/drawing/2014/main" id="{4560BAD7-98ED-4ED2-B538-061183A2C6AD}"/>
              </a:ext>
            </a:extLst>
          </p:cNvPr>
          <p:cNvSpPr>
            <a:spLocks noGrp="1"/>
          </p:cNvSpPr>
          <p:nvPr>
            <p:ph type="dt" sz="half" idx="10"/>
          </p:nvPr>
        </p:nvSpPr>
        <p:spPr/>
        <p:txBody>
          <a:bodyPr/>
          <a:lstStyle/>
          <a:p>
            <a:fld id="{C2B4D39B-560F-403B-BB00-95F97D157BA5}" type="datetimeFigureOut">
              <a:rPr lang="es-AR" smtClean="0"/>
              <a:t>02/06/2021</a:t>
            </a:fld>
            <a:endParaRPr lang="es-AR"/>
          </a:p>
        </p:txBody>
      </p:sp>
      <p:sp>
        <p:nvSpPr>
          <p:cNvPr id="5" name="Marcador de pie de página 4">
            <a:extLst>
              <a:ext uri="{FF2B5EF4-FFF2-40B4-BE49-F238E27FC236}">
                <a16:creationId xmlns="" xmlns:a16="http://schemas.microsoft.com/office/drawing/2014/main" id="{1B3338D1-AF84-4039-B1EF-89D45107D119}"/>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 xmlns:a16="http://schemas.microsoft.com/office/drawing/2014/main" id="{6AD00783-37DF-4FB7-B066-C5AA1418D070}"/>
              </a:ext>
            </a:extLst>
          </p:cNvPr>
          <p:cNvSpPr>
            <a:spLocks noGrp="1"/>
          </p:cNvSpPr>
          <p:nvPr>
            <p:ph type="sldNum" sz="quarter" idx="12"/>
          </p:nvPr>
        </p:nvSpPr>
        <p:spPr/>
        <p:txBody>
          <a:bodyPr/>
          <a:lstStyle/>
          <a:p>
            <a:fld id="{D0CA3A6E-7B44-419C-98E9-9FABFCA59F5E}" type="slidenum">
              <a:rPr lang="es-AR" smtClean="0"/>
              <a:t>‹Nº›</a:t>
            </a:fld>
            <a:endParaRPr lang="es-AR"/>
          </a:p>
        </p:txBody>
      </p:sp>
    </p:spTree>
    <p:extLst>
      <p:ext uri="{BB962C8B-B14F-4D97-AF65-F5344CB8AC3E}">
        <p14:creationId xmlns:p14="http://schemas.microsoft.com/office/powerpoint/2010/main" val="720232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929CBDA-FAE8-4040-ADA1-746BF719C61C}"/>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 xmlns:a16="http://schemas.microsoft.com/office/drawing/2014/main" id="{252D6CC4-1F38-40DF-8327-C5E24A17188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 xmlns:a16="http://schemas.microsoft.com/office/drawing/2014/main" id="{F94A7CA6-ED7A-4943-B03A-8E03705994D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 xmlns:a16="http://schemas.microsoft.com/office/drawing/2014/main" id="{414D53FE-9630-4622-9DB2-AD64CEE4FBE5}"/>
              </a:ext>
            </a:extLst>
          </p:cNvPr>
          <p:cNvSpPr>
            <a:spLocks noGrp="1"/>
          </p:cNvSpPr>
          <p:nvPr>
            <p:ph type="dt" sz="half" idx="10"/>
          </p:nvPr>
        </p:nvSpPr>
        <p:spPr/>
        <p:txBody>
          <a:bodyPr/>
          <a:lstStyle/>
          <a:p>
            <a:fld id="{C2B4D39B-560F-403B-BB00-95F97D157BA5}" type="datetimeFigureOut">
              <a:rPr lang="es-AR" smtClean="0"/>
              <a:t>02/06/2021</a:t>
            </a:fld>
            <a:endParaRPr lang="es-AR"/>
          </a:p>
        </p:txBody>
      </p:sp>
      <p:sp>
        <p:nvSpPr>
          <p:cNvPr id="6" name="Marcador de pie de página 5">
            <a:extLst>
              <a:ext uri="{FF2B5EF4-FFF2-40B4-BE49-F238E27FC236}">
                <a16:creationId xmlns="" xmlns:a16="http://schemas.microsoft.com/office/drawing/2014/main" id="{2C17E56C-462E-4058-A366-602C0E8F3E1C}"/>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 xmlns:a16="http://schemas.microsoft.com/office/drawing/2014/main" id="{C15BD49C-DEE4-4007-884B-C494CC75E911}"/>
              </a:ext>
            </a:extLst>
          </p:cNvPr>
          <p:cNvSpPr>
            <a:spLocks noGrp="1"/>
          </p:cNvSpPr>
          <p:nvPr>
            <p:ph type="sldNum" sz="quarter" idx="12"/>
          </p:nvPr>
        </p:nvSpPr>
        <p:spPr/>
        <p:txBody>
          <a:bodyPr/>
          <a:lstStyle/>
          <a:p>
            <a:fld id="{D0CA3A6E-7B44-419C-98E9-9FABFCA59F5E}" type="slidenum">
              <a:rPr lang="es-AR" smtClean="0"/>
              <a:t>‹Nº›</a:t>
            </a:fld>
            <a:endParaRPr lang="es-AR"/>
          </a:p>
        </p:txBody>
      </p:sp>
    </p:spTree>
    <p:extLst>
      <p:ext uri="{BB962C8B-B14F-4D97-AF65-F5344CB8AC3E}">
        <p14:creationId xmlns:p14="http://schemas.microsoft.com/office/powerpoint/2010/main" val="903677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D7FB124-2E28-449E-8BEA-EAC24E96744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 xmlns:a16="http://schemas.microsoft.com/office/drawing/2014/main" id="{E87EC5DF-7DBB-4545-A1F3-A57DAD2C26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 xmlns:a16="http://schemas.microsoft.com/office/drawing/2014/main" id="{98BCA191-7F36-4CA3-826C-36D7C47A4CD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 xmlns:a16="http://schemas.microsoft.com/office/drawing/2014/main" id="{C1312807-9EC9-48A2-922B-DFBA95D1F6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 xmlns:a16="http://schemas.microsoft.com/office/drawing/2014/main" id="{8FA675B4-3A41-4DF7-82D2-52286881583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 xmlns:a16="http://schemas.microsoft.com/office/drawing/2014/main" id="{4406F9A2-B6F5-4F7D-A5F5-B31A760C6637}"/>
              </a:ext>
            </a:extLst>
          </p:cNvPr>
          <p:cNvSpPr>
            <a:spLocks noGrp="1"/>
          </p:cNvSpPr>
          <p:nvPr>
            <p:ph type="dt" sz="half" idx="10"/>
          </p:nvPr>
        </p:nvSpPr>
        <p:spPr/>
        <p:txBody>
          <a:bodyPr/>
          <a:lstStyle/>
          <a:p>
            <a:fld id="{C2B4D39B-560F-403B-BB00-95F97D157BA5}" type="datetimeFigureOut">
              <a:rPr lang="es-AR" smtClean="0"/>
              <a:t>02/06/2021</a:t>
            </a:fld>
            <a:endParaRPr lang="es-AR"/>
          </a:p>
        </p:txBody>
      </p:sp>
      <p:sp>
        <p:nvSpPr>
          <p:cNvPr id="8" name="Marcador de pie de página 7">
            <a:extLst>
              <a:ext uri="{FF2B5EF4-FFF2-40B4-BE49-F238E27FC236}">
                <a16:creationId xmlns="" xmlns:a16="http://schemas.microsoft.com/office/drawing/2014/main" id="{535AAAD4-86AB-470C-915B-82DC58DCB8C3}"/>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 xmlns:a16="http://schemas.microsoft.com/office/drawing/2014/main" id="{D3CA1122-889B-45C6-B860-AFF56AB90D4F}"/>
              </a:ext>
            </a:extLst>
          </p:cNvPr>
          <p:cNvSpPr>
            <a:spLocks noGrp="1"/>
          </p:cNvSpPr>
          <p:nvPr>
            <p:ph type="sldNum" sz="quarter" idx="12"/>
          </p:nvPr>
        </p:nvSpPr>
        <p:spPr/>
        <p:txBody>
          <a:bodyPr/>
          <a:lstStyle/>
          <a:p>
            <a:fld id="{D0CA3A6E-7B44-419C-98E9-9FABFCA59F5E}" type="slidenum">
              <a:rPr lang="es-AR" smtClean="0"/>
              <a:t>‹Nº›</a:t>
            </a:fld>
            <a:endParaRPr lang="es-AR"/>
          </a:p>
        </p:txBody>
      </p:sp>
    </p:spTree>
    <p:extLst>
      <p:ext uri="{BB962C8B-B14F-4D97-AF65-F5344CB8AC3E}">
        <p14:creationId xmlns:p14="http://schemas.microsoft.com/office/powerpoint/2010/main" val="1665571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298724B-5557-4FC2-972F-8177F51B48A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 xmlns:a16="http://schemas.microsoft.com/office/drawing/2014/main" id="{A112FC92-3952-4A64-9E77-5029B78C9516}"/>
              </a:ext>
            </a:extLst>
          </p:cNvPr>
          <p:cNvSpPr>
            <a:spLocks noGrp="1"/>
          </p:cNvSpPr>
          <p:nvPr>
            <p:ph type="dt" sz="half" idx="10"/>
          </p:nvPr>
        </p:nvSpPr>
        <p:spPr/>
        <p:txBody>
          <a:bodyPr/>
          <a:lstStyle/>
          <a:p>
            <a:fld id="{C2B4D39B-560F-403B-BB00-95F97D157BA5}" type="datetimeFigureOut">
              <a:rPr lang="es-AR" smtClean="0"/>
              <a:t>02/06/2021</a:t>
            </a:fld>
            <a:endParaRPr lang="es-AR"/>
          </a:p>
        </p:txBody>
      </p:sp>
      <p:sp>
        <p:nvSpPr>
          <p:cNvPr id="4" name="Marcador de pie de página 3">
            <a:extLst>
              <a:ext uri="{FF2B5EF4-FFF2-40B4-BE49-F238E27FC236}">
                <a16:creationId xmlns="" xmlns:a16="http://schemas.microsoft.com/office/drawing/2014/main" id="{392AE29E-358E-44F8-8FA6-5F58C4741761}"/>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 xmlns:a16="http://schemas.microsoft.com/office/drawing/2014/main" id="{D3EDD362-C3E4-414F-8769-D33C404D79AB}"/>
              </a:ext>
            </a:extLst>
          </p:cNvPr>
          <p:cNvSpPr>
            <a:spLocks noGrp="1"/>
          </p:cNvSpPr>
          <p:nvPr>
            <p:ph type="sldNum" sz="quarter" idx="12"/>
          </p:nvPr>
        </p:nvSpPr>
        <p:spPr/>
        <p:txBody>
          <a:bodyPr/>
          <a:lstStyle/>
          <a:p>
            <a:fld id="{D0CA3A6E-7B44-419C-98E9-9FABFCA59F5E}" type="slidenum">
              <a:rPr lang="es-AR" smtClean="0"/>
              <a:t>‹Nº›</a:t>
            </a:fld>
            <a:endParaRPr lang="es-AR"/>
          </a:p>
        </p:txBody>
      </p:sp>
    </p:spTree>
    <p:extLst>
      <p:ext uri="{BB962C8B-B14F-4D97-AF65-F5344CB8AC3E}">
        <p14:creationId xmlns:p14="http://schemas.microsoft.com/office/powerpoint/2010/main" val="114522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 xmlns:a16="http://schemas.microsoft.com/office/drawing/2014/main" id="{D15C8D5C-3D84-4610-B3CC-62CF869DB65C}"/>
              </a:ext>
            </a:extLst>
          </p:cNvPr>
          <p:cNvSpPr>
            <a:spLocks noGrp="1"/>
          </p:cNvSpPr>
          <p:nvPr>
            <p:ph type="dt" sz="half" idx="10"/>
          </p:nvPr>
        </p:nvSpPr>
        <p:spPr/>
        <p:txBody>
          <a:bodyPr/>
          <a:lstStyle/>
          <a:p>
            <a:fld id="{C2B4D39B-560F-403B-BB00-95F97D157BA5}" type="datetimeFigureOut">
              <a:rPr lang="es-AR" smtClean="0"/>
              <a:t>02/06/2021</a:t>
            </a:fld>
            <a:endParaRPr lang="es-AR"/>
          </a:p>
        </p:txBody>
      </p:sp>
      <p:sp>
        <p:nvSpPr>
          <p:cNvPr id="3" name="Marcador de pie de página 2">
            <a:extLst>
              <a:ext uri="{FF2B5EF4-FFF2-40B4-BE49-F238E27FC236}">
                <a16:creationId xmlns="" xmlns:a16="http://schemas.microsoft.com/office/drawing/2014/main" id="{AF978599-AE0B-4B17-81B1-19DC6077D63A}"/>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 xmlns:a16="http://schemas.microsoft.com/office/drawing/2014/main" id="{FFDFBDC2-AB17-4762-AAEF-AED818A3D359}"/>
              </a:ext>
            </a:extLst>
          </p:cNvPr>
          <p:cNvSpPr>
            <a:spLocks noGrp="1"/>
          </p:cNvSpPr>
          <p:nvPr>
            <p:ph type="sldNum" sz="quarter" idx="12"/>
          </p:nvPr>
        </p:nvSpPr>
        <p:spPr/>
        <p:txBody>
          <a:bodyPr/>
          <a:lstStyle/>
          <a:p>
            <a:fld id="{D0CA3A6E-7B44-419C-98E9-9FABFCA59F5E}" type="slidenum">
              <a:rPr lang="es-AR" smtClean="0"/>
              <a:t>‹Nº›</a:t>
            </a:fld>
            <a:endParaRPr lang="es-AR"/>
          </a:p>
        </p:txBody>
      </p:sp>
    </p:spTree>
    <p:extLst>
      <p:ext uri="{BB962C8B-B14F-4D97-AF65-F5344CB8AC3E}">
        <p14:creationId xmlns:p14="http://schemas.microsoft.com/office/powerpoint/2010/main" val="1567497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0CF212B-F92C-4455-B80C-EAEF11F01F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 xmlns:a16="http://schemas.microsoft.com/office/drawing/2014/main" id="{F8A8AF93-3107-434F-8013-A84E3428E3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 xmlns:a16="http://schemas.microsoft.com/office/drawing/2014/main" id="{6FB15767-A1F5-40F2-9852-E1D60ADE9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AF57D63A-0A72-4585-9067-061CAF634D3F}"/>
              </a:ext>
            </a:extLst>
          </p:cNvPr>
          <p:cNvSpPr>
            <a:spLocks noGrp="1"/>
          </p:cNvSpPr>
          <p:nvPr>
            <p:ph type="dt" sz="half" idx="10"/>
          </p:nvPr>
        </p:nvSpPr>
        <p:spPr/>
        <p:txBody>
          <a:bodyPr/>
          <a:lstStyle/>
          <a:p>
            <a:fld id="{C2B4D39B-560F-403B-BB00-95F97D157BA5}" type="datetimeFigureOut">
              <a:rPr lang="es-AR" smtClean="0"/>
              <a:t>02/06/2021</a:t>
            </a:fld>
            <a:endParaRPr lang="es-AR"/>
          </a:p>
        </p:txBody>
      </p:sp>
      <p:sp>
        <p:nvSpPr>
          <p:cNvPr id="6" name="Marcador de pie de página 5">
            <a:extLst>
              <a:ext uri="{FF2B5EF4-FFF2-40B4-BE49-F238E27FC236}">
                <a16:creationId xmlns="" xmlns:a16="http://schemas.microsoft.com/office/drawing/2014/main" id="{0867F7BA-D4BF-48A9-86D0-45C449BBB05D}"/>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 xmlns:a16="http://schemas.microsoft.com/office/drawing/2014/main" id="{19D86064-C926-4A42-A3A5-6BA6193D03E9}"/>
              </a:ext>
            </a:extLst>
          </p:cNvPr>
          <p:cNvSpPr>
            <a:spLocks noGrp="1"/>
          </p:cNvSpPr>
          <p:nvPr>
            <p:ph type="sldNum" sz="quarter" idx="12"/>
          </p:nvPr>
        </p:nvSpPr>
        <p:spPr/>
        <p:txBody>
          <a:bodyPr/>
          <a:lstStyle/>
          <a:p>
            <a:fld id="{D0CA3A6E-7B44-419C-98E9-9FABFCA59F5E}" type="slidenum">
              <a:rPr lang="es-AR" smtClean="0"/>
              <a:t>‹Nº›</a:t>
            </a:fld>
            <a:endParaRPr lang="es-AR"/>
          </a:p>
        </p:txBody>
      </p:sp>
    </p:spTree>
    <p:extLst>
      <p:ext uri="{BB962C8B-B14F-4D97-AF65-F5344CB8AC3E}">
        <p14:creationId xmlns:p14="http://schemas.microsoft.com/office/powerpoint/2010/main" val="2654732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3E79C4D-0051-4115-BC6D-3C4B0683644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 xmlns:a16="http://schemas.microsoft.com/office/drawing/2014/main" id="{E6FBA4D4-1FF1-461F-962B-092E05D0E5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 xmlns:a16="http://schemas.microsoft.com/office/drawing/2014/main" id="{03E008AC-4D02-4A19-9467-E04936FCC1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B24021CA-80A8-499E-9D06-977131B4E684}"/>
              </a:ext>
            </a:extLst>
          </p:cNvPr>
          <p:cNvSpPr>
            <a:spLocks noGrp="1"/>
          </p:cNvSpPr>
          <p:nvPr>
            <p:ph type="dt" sz="half" idx="10"/>
          </p:nvPr>
        </p:nvSpPr>
        <p:spPr/>
        <p:txBody>
          <a:bodyPr/>
          <a:lstStyle/>
          <a:p>
            <a:fld id="{C2B4D39B-560F-403B-BB00-95F97D157BA5}" type="datetimeFigureOut">
              <a:rPr lang="es-AR" smtClean="0"/>
              <a:t>02/06/2021</a:t>
            </a:fld>
            <a:endParaRPr lang="es-AR"/>
          </a:p>
        </p:txBody>
      </p:sp>
      <p:sp>
        <p:nvSpPr>
          <p:cNvPr id="6" name="Marcador de pie de página 5">
            <a:extLst>
              <a:ext uri="{FF2B5EF4-FFF2-40B4-BE49-F238E27FC236}">
                <a16:creationId xmlns="" xmlns:a16="http://schemas.microsoft.com/office/drawing/2014/main" id="{B769EBEC-827D-4EF1-B39B-EFD4F7691F04}"/>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 xmlns:a16="http://schemas.microsoft.com/office/drawing/2014/main" id="{8C7A2A50-1CB4-4D07-AD5D-49BEADE85B48}"/>
              </a:ext>
            </a:extLst>
          </p:cNvPr>
          <p:cNvSpPr>
            <a:spLocks noGrp="1"/>
          </p:cNvSpPr>
          <p:nvPr>
            <p:ph type="sldNum" sz="quarter" idx="12"/>
          </p:nvPr>
        </p:nvSpPr>
        <p:spPr/>
        <p:txBody>
          <a:bodyPr/>
          <a:lstStyle/>
          <a:p>
            <a:fld id="{D0CA3A6E-7B44-419C-98E9-9FABFCA59F5E}" type="slidenum">
              <a:rPr lang="es-AR" smtClean="0"/>
              <a:t>‹Nº›</a:t>
            </a:fld>
            <a:endParaRPr lang="es-AR"/>
          </a:p>
        </p:txBody>
      </p:sp>
    </p:spTree>
    <p:extLst>
      <p:ext uri="{BB962C8B-B14F-4D97-AF65-F5344CB8AC3E}">
        <p14:creationId xmlns:p14="http://schemas.microsoft.com/office/powerpoint/2010/main" val="1012844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9E1B561F-6547-4C19-80A2-D07BBE471C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 xmlns:a16="http://schemas.microsoft.com/office/drawing/2014/main" id="{C981FA84-09F5-4F7A-BFD0-1DF49D5180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 xmlns:a16="http://schemas.microsoft.com/office/drawing/2014/main" id="{49E4C94A-155A-4593-900C-3B3ED267EA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B4D39B-560F-403B-BB00-95F97D157BA5}" type="datetimeFigureOut">
              <a:rPr lang="es-AR" smtClean="0"/>
              <a:t>02/06/2021</a:t>
            </a:fld>
            <a:endParaRPr lang="es-AR"/>
          </a:p>
        </p:txBody>
      </p:sp>
      <p:sp>
        <p:nvSpPr>
          <p:cNvPr id="5" name="Marcador de pie de página 4">
            <a:extLst>
              <a:ext uri="{FF2B5EF4-FFF2-40B4-BE49-F238E27FC236}">
                <a16:creationId xmlns="" xmlns:a16="http://schemas.microsoft.com/office/drawing/2014/main" id="{8F2976ED-A44D-4BCF-AA26-53A0543EFB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 xmlns:a16="http://schemas.microsoft.com/office/drawing/2014/main" id="{7E804936-A506-4141-9252-B430C6B765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A3A6E-7B44-419C-98E9-9FABFCA59F5E}" type="slidenum">
              <a:rPr lang="es-AR" smtClean="0"/>
              <a:t>‹Nº›</a:t>
            </a:fld>
            <a:endParaRPr lang="es-AR"/>
          </a:p>
        </p:txBody>
      </p:sp>
    </p:spTree>
    <p:extLst>
      <p:ext uri="{BB962C8B-B14F-4D97-AF65-F5344CB8AC3E}">
        <p14:creationId xmlns:p14="http://schemas.microsoft.com/office/powerpoint/2010/main" val="3501598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 xmlns:a16="http://schemas.microsoft.com/office/drawing/2014/main" id="{E6132E30-B64C-4BD7-A3BD-820FF523982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1904"/>
          <a:stretch/>
        </p:blipFill>
        <p:spPr>
          <a:xfrm>
            <a:off x="0" y="796887"/>
            <a:ext cx="12192000" cy="4987133"/>
          </a:xfrm>
          <a:prstGeom prst="rect">
            <a:avLst/>
          </a:prstGeom>
        </p:spPr>
      </p:pic>
    </p:spTree>
    <p:extLst>
      <p:ext uri="{BB962C8B-B14F-4D97-AF65-F5344CB8AC3E}">
        <p14:creationId xmlns:p14="http://schemas.microsoft.com/office/powerpoint/2010/main" val="332667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3 CuadroTexto"/>
          <p:cNvSpPr txBox="1"/>
          <p:nvPr/>
        </p:nvSpPr>
        <p:spPr>
          <a:xfrm>
            <a:off x="5722876" y="504490"/>
            <a:ext cx="1940788" cy="646331"/>
          </a:xfrm>
          <a:prstGeom prst="rect">
            <a:avLst/>
          </a:prstGeom>
          <a:noFill/>
        </p:spPr>
        <p:txBody>
          <a:bodyPr wrap="none" rtlCol="0">
            <a:spAutoFit/>
          </a:bodyPr>
          <a:lstStyle/>
          <a:p>
            <a:r>
              <a:rPr lang="es-AR" sz="3600" dirty="0" smtClean="0">
                <a:solidFill>
                  <a:schemeClr val="bg1">
                    <a:lumMod val="95000"/>
                  </a:schemeClr>
                </a:solidFill>
              </a:rPr>
              <a:t>Los datos</a:t>
            </a:r>
            <a:endParaRPr lang="es-AR" sz="3600" dirty="0">
              <a:solidFill>
                <a:schemeClr val="bg1">
                  <a:lumMod val="9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7316" y="2510658"/>
            <a:ext cx="6896160" cy="3227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2"/>
          <p:cNvSpPr txBox="1">
            <a:spLocks noChangeArrowheads="1"/>
          </p:cNvSpPr>
          <p:nvPr/>
        </p:nvSpPr>
        <p:spPr>
          <a:xfrm>
            <a:off x="432122" y="2727162"/>
            <a:ext cx="5290754" cy="1143000"/>
          </a:xfrm>
          <a:prstGeom prst="rect">
            <a:avLst/>
          </a:prstGeom>
          <a:no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kumimoji="1" lang="es-ES" sz="3600" b="1" dirty="0" smtClean="0">
                <a:solidFill>
                  <a:srgbClr val="FF0000"/>
                </a:solidFill>
              </a:rPr>
              <a:t>SI para los distintos niveles de decisión</a:t>
            </a:r>
          </a:p>
        </p:txBody>
      </p:sp>
    </p:spTree>
    <p:extLst>
      <p:ext uri="{BB962C8B-B14F-4D97-AF65-F5344CB8AC3E}">
        <p14:creationId xmlns:p14="http://schemas.microsoft.com/office/powerpoint/2010/main" val="100112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3 CuadroTexto"/>
          <p:cNvSpPr txBox="1"/>
          <p:nvPr/>
        </p:nvSpPr>
        <p:spPr>
          <a:xfrm>
            <a:off x="5722876" y="504490"/>
            <a:ext cx="1940788" cy="646331"/>
          </a:xfrm>
          <a:prstGeom prst="rect">
            <a:avLst/>
          </a:prstGeom>
          <a:noFill/>
        </p:spPr>
        <p:txBody>
          <a:bodyPr wrap="none" rtlCol="0">
            <a:spAutoFit/>
          </a:bodyPr>
          <a:lstStyle/>
          <a:p>
            <a:r>
              <a:rPr lang="es-AR" sz="3600" dirty="0" smtClean="0">
                <a:solidFill>
                  <a:schemeClr val="bg1">
                    <a:lumMod val="95000"/>
                  </a:schemeClr>
                </a:solidFill>
              </a:rPr>
              <a:t>Los datos</a:t>
            </a:r>
            <a:endParaRPr lang="es-AR" sz="3600" dirty="0">
              <a:solidFill>
                <a:schemeClr val="bg1">
                  <a:lumMod val="95000"/>
                </a:schemeClr>
              </a:solidFill>
            </a:endParaRPr>
          </a:p>
        </p:txBody>
      </p:sp>
      <p:sp>
        <p:nvSpPr>
          <p:cNvPr id="5" name="2 Marcador de contenido"/>
          <p:cNvSpPr txBox="1">
            <a:spLocks/>
          </p:cNvSpPr>
          <p:nvPr/>
        </p:nvSpPr>
        <p:spPr>
          <a:xfrm>
            <a:off x="2695904" y="1474514"/>
            <a:ext cx="9088820" cy="52244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buFont typeface="Arial" charset="0"/>
              <a:buNone/>
            </a:pPr>
            <a:r>
              <a:rPr lang="es-AR" altLang="es-MX" sz="2000" dirty="0" smtClean="0"/>
              <a:t>Los </a:t>
            </a:r>
            <a:r>
              <a:rPr lang="es-AR" altLang="es-MX" sz="2800" b="1" dirty="0" smtClean="0">
                <a:solidFill>
                  <a:srgbClr val="FF0000"/>
                </a:solidFill>
              </a:rPr>
              <a:t>datos</a:t>
            </a:r>
            <a:r>
              <a:rPr lang="es-AR" altLang="es-MX" sz="2000" dirty="0" smtClean="0">
                <a:solidFill>
                  <a:srgbClr val="FF0000"/>
                </a:solidFill>
              </a:rPr>
              <a:t> </a:t>
            </a:r>
            <a:r>
              <a:rPr lang="es-AR" altLang="es-MX" sz="2000" dirty="0" smtClean="0"/>
              <a:t>son uno de los </a:t>
            </a:r>
            <a:r>
              <a:rPr lang="es-AR" altLang="es-MX" sz="2800" b="1" dirty="0" smtClean="0">
                <a:solidFill>
                  <a:srgbClr val="FF0000"/>
                </a:solidFill>
              </a:rPr>
              <a:t>activos estratégicos</a:t>
            </a:r>
            <a:r>
              <a:rPr lang="es-AR" altLang="es-MX" sz="2000" b="1" dirty="0" smtClean="0"/>
              <a:t> </a:t>
            </a:r>
            <a:r>
              <a:rPr lang="es-AR" altLang="es-MX" sz="2000" dirty="0" smtClean="0"/>
              <a:t>más importantes de las organizaciones. Son elementos discretos sin valor por sí solos, porque </a:t>
            </a:r>
            <a:r>
              <a:rPr lang="es-AR" altLang="es-MX" sz="2800" b="1" dirty="0" smtClean="0">
                <a:solidFill>
                  <a:srgbClr val="FF0000"/>
                </a:solidFill>
              </a:rPr>
              <a:t>su valor reside en una gestión adecuada para convertirse en información</a:t>
            </a:r>
            <a:r>
              <a:rPr lang="es-AR" altLang="es-MX" sz="2000" dirty="0" smtClean="0"/>
              <a:t> y, luego, en conocimiento. Esto significa que es necesario desarrollar una capacidad para extraer valor de la información y, por eso, hace falta tener modelos que permitan evaluar la realidad de los diferentes tipos de datos.</a:t>
            </a:r>
          </a:p>
          <a:p>
            <a:pPr algn="just">
              <a:buFont typeface="Arial" charset="0"/>
              <a:buNone/>
            </a:pPr>
            <a:endParaRPr lang="es-AR" altLang="es-MX" sz="2000" dirty="0" smtClean="0"/>
          </a:p>
          <a:p>
            <a:pPr algn="just">
              <a:buFont typeface="Arial" charset="0"/>
              <a:buNone/>
            </a:pPr>
            <a:r>
              <a:rPr lang="es-AR" altLang="es-MX" sz="2000" dirty="0" smtClean="0"/>
              <a:t>Los datos se caracterizan por:</a:t>
            </a:r>
          </a:p>
          <a:p>
            <a:pPr marL="342900" indent="-342900" algn="just">
              <a:buFont typeface="Arial" pitchFamily="34" charset="0"/>
              <a:buChar char="•"/>
            </a:pPr>
            <a:r>
              <a:rPr lang="es-AR" altLang="es-MX" sz="2000" dirty="0" smtClean="0"/>
              <a:t>su formato (estructura de datos), </a:t>
            </a:r>
          </a:p>
          <a:p>
            <a:pPr marL="342900" indent="-342900" algn="just">
              <a:buFont typeface="Arial" pitchFamily="34" charset="0"/>
              <a:buChar char="•"/>
            </a:pPr>
            <a:r>
              <a:rPr lang="es-AR" altLang="es-MX" sz="2000" dirty="0" smtClean="0"/>
              <a:t>su contenido (tipos de datos), y </a:t>
            </a:r>
          </a:p>
          <a:p>
            <a:pPr marL="342900" indent="-342900" algn="just">
              <a:buFont typeface="Arial" pitchFamily="34" charset="0"/>
              <a:buChar char="•"/>
            </a:pPr>
            <a:r>
              <a:rPr lang="es-AR" altLang="es-MX" sz="2000" dirty="0"/>
              <a:t>s</a:t>
            </a:r>
            <a:r>
              <a:rPr lang="es-AR" altLang="es-MX" sz="2000" dirty="0" smtClean="0"/>
              <a:t>u procedencia de origen (de dónde vienen). </a:t>
            </a:r>
          </a:p>
        </p:txBody>
      </p:sp>
    </p:spTree>
    <p:extLst>
      <p:ext uri="{BB962C8B-B14F-4D97-AF65-F5344CB8AC3E}">
        <p14:creationId xmlns:p14="http://schemas.microsoft.com/office/powerpoint/2010/main" val="894999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3 CuadroTexto"/>
          <p:cNvSpPr txBox="1"/>
          <p:nvPr/>
        </p:nvSpPr>
        <p:spPr>
          <a:xfrm>
            <a:off x="5722876" y="504490"/>
            <a:ext cx="1940788" cy="646331"/>
          </a:xfrm>
          <a:prstGeom prst="rect">
            <a:avLst/>
          </a:prstGeom>
          <a:noFill/>
        </p:spPr>
        <p:txBody>
          <a:bodyPr wrap="none" rtlCol="0">
            <a:spAutoFit/>
          </a:bodyPr>
          <a:lstStyle/>
          <a:p>
            <a:r>
              <a:rPr lang="es-AR" sz="3600" dirty="0" smtClean="0">
                <a:solidFill>
                  <a:schemeClr val="bg1">
                    <a:lumMod val="95000"/>
                  </a:schemeClr>
                </a:solidFill>
              </a:rPr>
              <a:t>Los datos</a:t>
            </a:r>
            <a:endParaRPr lang="es-AR" sz="3600" dirty="0">
              <a:solidFill>
                <a:schemeClr val="bg1">
                  <a:lumMod val="95000"/>
                </a:schemeClr>
              </a:solidFill>
            </a:endParaRPr>
          </a:p>
        </p:txBody>
      </p:sp>
      <p:sp>
        <p:nvSpPr>
          <p:cNvPr id="5" name="2 Marcador de contenido"/>
          <p:cNvSpPr txBox="1">
            <a:spLocks/>
          </p:cNvSpPr>
          <p:nvPr/>
        </p:nvSpPr>
        <p:spPr>
          <a:xfrm>
            <a:off x="2695904" y="1474514"/>
            <a:ext cx="9088820" cy="52244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AR" altLang="es-MX" sz="2800" b="1" dirty="0" smtClean="0"/>
              <a:t>Formato (estructura de datos)</a:t>
            </a:r>
          </a:p>
          <a:p>
            <a:pPr marL="342900" indent="-342900" algn="just">
              <a:buFont typeface="Arial" pitchFamily="34" charset="0"/>
              <a:buChar char="•"/>
            </a:pPr>
            <a:endParaRPr lang="es-AR" altLang="es-MX" sz="2800" b="1" dirty="0" smtClean="0"/>
          </a:p>
          <a:p>
            <a:pPr algn="just"/>
            <a:r>
              <a:rPr lang="es-AR" altLang="es-MX" sz="2000" dirty="0" smtClean="0"/>
              <a:t>El formato donde se almacenan los datos es de dos tipos: </a:t>
            </a:r>
          </a:p>
          <a:p>
            <a:pPr marL="342900" indent="-342900" algn="just">
              <a:buFont typeface="Arial" pitchFamily="34" charset="0"/>
              <a:buChar char="•"/>
            </a:pPr>
            <a:r>
              <a:rPr lang="es-AR" altLang="es-MX" sz="2000" dirty="0" smtClean="0"/>
              <a:t>El </a:t>
            </a:r>
            <a:r>
              <a:rPr lang="es-AR" altLang="es-MX" sz="2800" b="1" dirty="0" smtClean="0">
                <a:solidFill>
                  <a:srgbClr val="FF0000"/>
                </a:solidFill>
              </a:rPr>
              <a:t>formato estructurado </a:t>
            </a:r>
            <a:r>
              <a:rPr lang="es-AR" altLang="es-MX" sz="2000" dirty="0" smtClean="0"/>
              <a:t>determina la longitud del campo y clase de caracteres; es el formato tradicional de los archivos y base de datos (direcciones, nombre, edad, ciudad). </a:t>
            </a:r>
          </a:p>
          <a:p>
            <a:pPr marL="342900" indent="-342900" algn="just">
              <a:buFont typeface="Arial" pitchFamily="34" charset="0"/>
              <a:buChar char="•"/>
            </a:pPr>
            <a:r>
              <a:rPr lang="es-AR" altLang="es-MX" sz="2000" dirty="0" smtClean="0"/>
              <a:t>El </a:t>
            </a:r>
            <a:r>
              <a:rPr lang="es-AR" altLang="es-MX" sz="2800" b="1" dirty="0" smtClean="0">
                <a:solidFill>
                  <a:srgbClr val="FF0000"/>
                </a:solidFill>
              </a:rPr>
              <a:t>formato no estructurado </a:t>
            </a:r>
            <a:r>
              <a:rPr lang="es-AR" altLang="es-MX" sz="2000" dirty="0" smtClean="0"/>
              <a:t>no contiene campos definidos ni en tipo ni en tamaño (mensajes de correo electrónico, audio, video, fotografía). </a:t>
            </a:r>
          </a:p>
        </p:txBody>
      </p:sp>
    </p:spTree>
    <p:extLst>
      <p:ext uri="{BB962C8B-B14F-4D97-AF65-F5344CB8AC3E}">
        <p14:creationId xmlns:p14="http://schemas.microsoft.com/office/powerpoint/2010/main" val="2280166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3 CuadroTexto"/>
          <p:cNvSpPr txBox="1"/>
          <p:nvPr/>
        </p:nvSpPr>
        <p:spPr>
          <a:xfrm>
            <a:off x="5722876" y="504490"/>
            <a:ext cx="1940788" cy="646331"/>
          </a:xfrm>
          <a:prstGeom prst="rect">
            <a:avLst/>
          </a:prstGeom>
          <a:noFill/>
        </p:spPr>
        <p:txBody>
          <a:bodyPr wrap="none" rtlCol="0">
            <a:spAutoFit/>
          </a:bodyPr>
          <a:lstStyle/>
          <a:p>
            <a:r>
              <a:rPr lang="es-AR" sz="3600" dirty="0" smtClean="0">
                <a:solidFill>
                  <a:schemeClr val="bg1">
                    <a:lumMod val="95000"/>
                  </a:schemeClr>
                </a:solidFill>
              </a:rPr>
              <a:t>Los datos</a:t>
            </a:r>
            <a:endParaRPr lang="es-AR" sz="3600" dirty="0">
              <a:solidFill>
                <a:schemeClr val="bg1">
                  <a:lumMod val="95000"/>
                </a:schemeClr>
              </a:solidFill>
            </a:endParaRPr>
          </a:p>
        </p:txBody>
      </p:sp>
      <p:sp>
        <p:nvSpPr>
          <p:cNvPr id="4" name="2 Marcador de contenido"/>
          <p:cNvSpPr txBox="1">
            <a:spLocks/>
          </p:cNvSpPr>
          <p:nvPr/>
        </p:nvSpPr>
        <p:spPr>
          <a:xfrm>
            <a:off x="3602517" y="1462156"/>
            <a:ext cx="8229600" cy="52244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buFont typeface="Arial" charset="0"/>
              <a:buNone/>
              <a:defRPr/>
            </a:pPr>
            <a:r>
              <a:rPr lang="es-AR" sz="2000" dirty="0" smtClean="0"/>
              <a:t>¿Qué se entiende por </a:t>
            </a:r>
            <a:r>
              <a:rPr lang="es-AR" sz="2800" b="1" dirty="0" smtClean="0">
                <a:solidFill>
                  <a:srgbClr val="FF0000"/>
                </a:solidFill>
              </a:rPr>
              <a:t>datos de calidad</a:t>
            </a:r>
            <a:r>
              <a:rPr lang="es-AR" sz="2000" dirty="0" smtClean="0"/>
              <a:t>?</a:t>
            </a:r>
          </a:p>
          <a:p>
            <a:pPr algn="just">
              <a:buFont typeface="Arial" charset="0"/>
              <a:buNone/>
              <a:defRPr/>
            </a:pPr>
            <a:r>
              <a:rPr lang="es-AR" sz="2000" dirty="0" smtClean="0"/>
              <a:t>Son los datos precisos, completos consistentes, accesibles, relevantes, concisos y oportunos.</a:t>
            </a:r>
          </a:p>
          <a:p>
            <a:pPr algn="just">
              <a:buFont typeface="Arial" charset="0"/>
              <a:buNone/>
              <a:defRPr/>
            </a:pPr>
            <a:r>
              <a:rPr lang="es-AR" sz="2000" dirty="0" smtClean="0"/>
              <a:t>Los datos de pobre calidad pueden producir toma de decisiones pobres (ineficientes), servicios de baja calidad al cliente, diseño de productos inadecuados., entre otras acciones.</a:t>
            </a:r>
          </a:p>
          <a:p>
            <a:pPr algn="just">
              <a:buFont typeface="Arial" charset="0"/>
              <a:buNone/>
              <a:defRPr/>
            </a:pPr>
            <a:endParaRPr lang="es-AR" sz="2000" dirty="0" smtClean="0"/>
          </a:p>
          <a:p>
            <a:pPr algn="just">
              <a:buFont typeface="Arial" charset="0"/>
              <a:buNone/>
              <a:defRPr/>
            </a:pPr>
            <a:r>
              <a:rPr lang="es-AR" sz="2000" dirty="0" smtClean="0"/>
              <a:t>La gestión de los datos es un proceso complejo que requiere:</a:t>
            </a:r>
          </a:p>
          <a:p>
            <a:pPr algn="just">
              <a:defRPr/>
            </a:pPr>
            <a:r>
              <a:rPr lang="es-AR" sz="2000" dirty="0" smtClean="0"/>
              <a:t>Comprensión de los datos (perfiles).</a:t>
            </a:r>
          </a:p>
          <a:p>
            <a:pPr algn="just">
              <a:defRPr/>
            </a:pPr>
            <a:r>
              <a:rPr lang="es-AR" sz="2000" dirty="0" smtClean="0"/>
              <a:t>Calidad de los datos y su mejora continua.</a:t>
            </a:r>
          </a:p>
          <a:p>
            <a:pPr algn="just">
              <a:defRPr/>
            </a:pPr>
            <a:r>
              <a:rPr lang="es-AR" sz="2000" dirty="0" smtClean="0"/>
              <a:t>Integración de los datos, combinando datos similares procedentes de fuentes diferentes.</a:t>
            </a:r>
          </a:p>
          <a:p>
            <a:pPr algn="just">
              <a:defRPr/>
            </a:pPr>
            <a:r>
              <a:rPr lang="es-AR" sz="2000" dirty="0" smtClean="0"/>
              <a:t>Aumento de los datos con la mejora continua de su valor.</a:t>
            </a:r>
          </a:p>
        </p:txBody>
      </p:sp>
      <p:sp>
        <p:nvSpPr>
          <p:cNvPr id="6" name="1 Título"/>
          <p:cNvSpPr txBox="1">
            <a:spLocks/>
          </p:cNvSpPr>
          <p:nvPr/>
        </p:nvSpPr>
        <p:spPr>
          <a:xfrm>
            <a:off x="299545" y="3387233"/>
            <a:ext cx="2751083" cy="75882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altLang="es-AR" sz="3600" b="1" dirty="0" smtClean="0">
                <a:solidFill>
                  <a:srgbClr val="FF0000"/>
                </a:solidFill>
              </a:rPr>
              <a:t>Gestión de los datos</a:t>
            </a:r>
            <a:endParaRPr lang="es-ES" altLang="es-AR" sz="3600" dirty="0" smtClean="0">
              <a:solidFill>
                <a:srgbClr val="FF0000"/>
              </a:solidFill>
            </a:endParaRPr>
          </a:p>
        </p:txBody>
      </p:sp>
    </p:spTree>
    <p:extLst>
      <p:ext uri="{BB962C8B-B14F-4D97-AF65-F5344CB8AC3E}">
        <p14:creationId xmlns:p14="http://schemas.microsoft.com/office/powerpoint/2010/main" val="3944445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3 CuadroTexto"/>
          <p:cNvSpPr txBox="1"/>
          <p:nvPr/>
        </p:nvSpPr>
        <p:spPr>
          <a:xfrm>
            <a:off x="5722876" y="504490"/>
            <a:ext cx="1940788" cy="646331"/>
          </a:xfrm>
          <a:prstGeom prst="rect">
            <a:avLst/>
          </a:prstGeom>
          <a:noFill/>
        </p:spPr>
        <p:txBody>
          <a:bodyPr wrap="none" rtlCol="0">
            <a:spAutoFit/>
          </a:bodyPr>
          <a:lstStyle/>
          <a:p>
            <a:r>
              <a:rPr lang="es-AR" sz="3600" dirty="0" smtClean="0">
                <a:solidFill>
                  <a:schemeClr val="bg1">
                    <a:lumMod val="95000"/>
                  </a:schemeClr>
                </a:solidFill>
              </a:rPr>
              <a:t>Los datos</a:t>
            </a:r>
            <a:endParaRPr lang="es-AR" sz="3600" dirty="0">
              <a:solidFill>
                <a:schemeClr val="bg1">
                  <a:lumMod val="95000"/>
                </a:schemeClr>
              </a:solidFill>
            </a:endParaRPr>
          </a:p>
        </p:txBody>
      </p:sp>
      <p:sp>
        <p:nvSpPr>
          <p:cNvPr id="6" name="1 Título"/>
          <p:cNvSpPr txBox="1">
            <a:spLocks/>
          </p:cNvSpPr>
          <p:nvPr/>
        </p:nvSpPr>
        <p:spPr>
          <a:xfrm>
            <a:off x="299545" y="3387233"/>
            <a:ext cx="2751083" cy="75882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altLang="es-AR" sz="3600" b="1" dirty="0" smtClean="0">
                <a:solidFill>
                  <a:srgbClr val="FF0000"/>
                </a:solidFill>
              </a:rPr>
              <a:t>Gestión de los datos</a:t>
            </a:r>
            <a:endParaRPr lang="es-ES" altLang="es-AR" sz="3600" dirty="0" smtClean="0">
              <a:solidFill>
                <a:srgbClr val="FF0000"/>
              </a:solidFill>
            </a:endParaRPr>
          </a:p>
        </p:txBody>
      </p:sp>
      <p:sp>
        <p:nvSpPr>
          <p:cNvPr id="5" name="2 Marcador de contenido"/>
          <p:cNvSpPr txBox="1">
            <a:spLocks/>
          </p:cNvSpPr>
          <p:nvPr/>
        </p:nvSpPr>
        <p:spPr>
          <a:xfrm>
            <a:off x="3697113" y="1525002"/>
            <a:ext cx="8229600" cy="52244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buFont typeface="Arial" charset="0"/>
              <a:buNone/>
            </a:pPr>
            <a:r>
              <a:rPr lang="es-AR" sz="2000" smtClean="0"/>
              <a:t>La gestión de los datos es un enfoque estructurado para la captura, almacenamiento, procesamiento, integración, distribución, aseguramiento y archivado de los datos de un modo eficiente a lo largo de su ciclo de vida. </a:t>
            </a:r>
          </a:p>
          <a:p>
            <a:pPr algn="just">
              <a:buFont typeface="Arial" charset="0"/>
              <a:buNone/>
            </a:pPr>
            <a:endParaRPr lang="es-AR" sz="2000" smtClean="0"/>
          </a:p>
          <a:p>
            <a:pPr algn="just">
              <a:buFont typeface="Arial" charset="0"/>
              <a:buNone/>
            </a:pPr>
            <a:endParaRPr lang="es-AR" sz="2000" smtClean="0"/>
          </a:p>
          <a:p>
            <a:pPr algn="just">
              <a:buFont typeface="Arial" charset="0"/>
              <a:buNone/>
            </a:pPr>
            <a:endParaRPr lang="es-AR" sz="2000" smtClean="0"/>
          </a:p>
          <a:p>
            <a:pPr algn="just">
              <a:buFont typeface="Arial" charset="0"/>
              <a:buNone/>
            </a:pPr>
            <a:endParaRPr lang="es-AR" sz="2000" smtClean="0"/>
          </a:p>
          <a:p>
            <a:pPr algn="just">
              <a:buFont typeface="Arial" charset="0"/>
              <a:buNone/>
            </a:pPr>
            <a:endParaRPr lang="es-AR" sz="2000" smtClean="0"/>
          </a:p>
          <a:p>
            <a:pPr algn="just">
              <a:buFont typeface="Arial" charset="0"/>
              <a:buNone/>
            </a:pPr>
            <a:r>
              <a:rPr lang="es-AR" sz="2000" smtClean="0"/>
              <a:t>El ciclo de vida de los datos se identifica con los modos en que viajan a través de una organización, desde su captura o creación hasta su uso operativo en soluciones (aplicaciones) controladas por los datos, como son aplicaciones de ERP, CRM, SCM, o de comercio y negocios electrónicos.</a:t>
            </a:r>
            <a:endParaRPr lang="es-AR" sz="2000" dirty="0" smtClean="0"/>
          </a:p>
        </p:txBody>
      </p:sp>
      <p:pic>
        <p:nvPicPr>
          <p:cNvPr id="7" name="Picture 2" descr="D:\Descargas\Sin títul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001" y="2797162"/>
            <a:ext cx="7480879" cy="1284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3990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3 CuadroTexto"/>
          <p:cNvSpPr txBox="1"/>
          <p:nvPr/>
        </p:nvSpPr>
        <p:spPr>
          <a:xfrm>
            <a:off x="5722876" y="504490"/>
            <a:ext cx="1940788" cy="646331"/>
          </a:xfrm>
          <a:prstGeom prst="rect">
            <a:avLst/>
          </a:prstGeom>
          <a:noFill/>
        </p:spPr>
        <p:txBody>
          <a:bodyPr wrap="none" rtlCol="0">
            <a:spAutoFit/>
          </a:bodyPr>
          <a:lstStyle/>
          <a:p>
            <a:r>
              <a:rPr lang="es-AR" sz="3600" dirty="0" smtClean="0">
                <a:solidFill>
                  <a:schemeClr val="bg1">
                    <a:lumMod val="95000"/>
                  </a:schemeClr>
                </a:solidFill>
              </a:rPr>
              <a:t>Los datos</a:t>
            </a:r>
            <a:endParaRPr lang="es-AR" sz="3600" dirty="0">
              <a:solidFill>
                <a:schemeClr val="bg1">
                  <a:lumMod val="95000"/>
                </a:schemeClr>
              </a:solidFill>
            </a:endParaRPr>
          </a:p>
        </p:txBody>
      </p:sp>
      <p:sp>
        <p:nvSpPr>
          <p:cNvPr id="6" name="1 Título"/>
          <p:cNvSpPr txBox="1">
            <a:spLocks/>
          </p:cNvSpPr>
          <p:nvPr/>
        </p:nvSpPr>
        <p:spPr>
          <a:xfrm>
            <a:off x="78825" y="2837792"/>
            <a:ext cx="2892973" cy="17184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altLang="es-AR" sz="3600" b="1" dirty="0" smtClean="0">
                <a:solidFill>
                  <a:srgbClr val="FF0000"/>
                </a:solidFill>
              </a:rPr>
              <a:t>Dificultades de la Gestión de los datos</a:t>
            </a:r>
            <a:endParaRPr lang="es-ES" altLang="es-AR" sz="3600" dirty="0" smtClean="0">
              <a:solidFill>
                <a:srgbClr val="FF0000"/>
              </a:solidFill>
            </a:endParaRPr>
          </a:p>
        </p:txBody>
      </p:sp>
      <p:sp>
        <p:nvSpPr>
          <p:cNvPr id="8" name="2 Marcador de contenido"/>
          <p:cNvSpPr txBox="1">
            <a:spLocks/>
          </p:cNvSpPr>
          <p:nvPr/>
        </p:nvSpPr>
        <p:spPr>
          <a:xfrm>
            <a:off x="2971800" y="1238257"/>
            <a:ext cx="9002110" cy="58039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mj-lt"/>
              <a:buAutoNum type="arabicPeriod"/>
              <a:defRPr/>
            </a:pPr>
            <a:r>
              <a:rPr lang="es-AR" sz="2000" dirty="0" smtClean="0"/>
              <a:t>La </a:t>
            </a:r>
            <a:r>
              <a:rPr lang="es-AR" sz="2800" b="1" dirty="0" smtClean="0">
                <a:solidFill>
                  <a:srgbClr val="FF0000"/>
                </a:solidFill>
              </a:rPr>
              <a:t>cantidad</a:t>
            </a:r>
            <a:r>
              <a:rPr lang="es-AR" sz="2000" dirty="0" smtClean="0"/>
              <a:t> de datos </a:t>
            </a:r>
            <a:r>
              <a:rPr lang="es-AR" sz="2800" b="1" dirty="0" smtClean="0">
                <a:solidFill>
                  <a:srgbClr val="FF0000"/>
                </a:solidFill>
              </a:rPr>
              <a:t>aumenta exponencialmente </a:t>
            </a:r>
            <a:r>
              <a:rPr lang="es-AR" sz="2000" dirty="0" smtClean="0"/>
              <a:t>con el tiempo:</a:t>
            </a:r>
          </a:p>
          <a:p>
            <a:pPr marL="450850" indent="-450850" algn="just">
              <a:spcBef>
                <a:spcPts val="600"/>
              </a:spcBef>
              <a:defRPr/>
            </a:pPr>
            <a:r>
              <a:rPr lang="es-AR" sz="2000" dirty="0" smtClean="0"/>
              <a:t>	Muchos datos históricos se deben mantener durante largos períodos de tiempo, y nuevos datos se añaden con rapidez. El Big Data.</a:t>
            </a:r>
          </a:p>
          <a:p>
            <a:pPr marL="457200" indent="-457200" algn="just">
              <a:spcBef>
                <a:spcPts val="600"/>
              </a:spcBef>
              <a:buFont typeface="+mj-lt"/>
              <a:buAutoNum type="arabicPeriod" startAt="2"/>
              <a:defRPr/>
            </a:pPr>
            <a:r>
              <a:rPr lang="es-AR" sz="2000" dirty="0" smtClean="0"/>
              <a:t>Los </a:t>
            </a:r>
            <a:r>
              <a:rPr lang="es-AR" sz="2800" b="1" dirty="0" smtClean="0">
                <a:solidFill>
                  <a:srgbClr val="FF0000"/>
                </a:solidFill>
              </a:rPr>
              <a:t>datos</a:t>
            </a:r>
            <a:r>
              <a:rPr lang="es-AR" sz="2000" dirty="0" smtClean="0"/>
              <a:t> están </a:t>
            </a:r>
            <a:r>
              <a:rPr lang="es-AR" sz="2800" b="1" dirty="0" smtClean="0">
                <a:solidFill>
                  <a:srgbClr val="FF0000"/>
                </a:solidFill>
              </a:rPr>
              <a:t>dispersos</a:t>
            </a:r>
            <a:r>
              <a:rPr lang="es-AR" sz="2000" dirty="0" smtClean="0"/>
              <a:t> a través de las organizaciones y de las innumerables bases de datos de la Web y son recolectados por muchas personas, utilizando diferentes métodos y dispositivos. </a:t>
            </a:r>
          </a:p>
          <a:p>
            <a:pPr marL="450850" algn="just">
              <a:spcBef>
                <a:spcPts val="600"/>
              </a:spcBef>
              <a:defRPr/>
            </a:pPr>
            <a:r>
              <a:rPr lang="es-AR" sz="2000" dirty="0" smtClean="0"/>
              <a:t>Frecuentemente, los datos se almacenan en numerosos servidores y lugares, y en distintos sistemas de información, bases de datos, infraestructura de datos, se construyen con diferentes lenguajes de programación y en lenguajes humanos ordinarios. </a:t>
            </a:r>
          </a:p>
          <a:p>
            <a:pPr marL="457200" indent="-457200" algn="just">
              <a:spcBef>
                <a:spcPts val="600"/>
              </a:spcBef>
              <a:buFont typeface="+mj-lt"/>
              <a:buAutoNum type="arabicPeriod" startAt="3"/>
              <a:defRPr/>
            </a:pPr>
            <a:r>
              <a:rPr lang="es-AR" sz="2000" dirty="0" smtClean="0"/>
              <a:t>Los </a:t>
            </a:r>
            <a:r>
              <a:rPr lang="es-AR" sz="2800" b="1" dirty="0" smtClean="0">
                <a:solidFill>
                  <a:srgbClr val="FF0000"/>
                </a:solidFill>
              </a:rPr>
              <a:t>datos</a:t>
            </a:r>
            <a:r>
              <a:rPr lang="es-AR" sz="2000" dirty="0" smtClean="0"/>
              <a:t> se obtienen de </a:t>
            </a:r>
            <a:r>
              <a:rPr lang="es-AR" sz="2800" b="1" dirty="0" smtClean="0">
                <a:solidFill>
                  <a:srgbClr val="FF0000"/>
                </a:solidFill>
              </a:rPr>
              <a:t>múltiples y diferentes fuentes</a:t>
            </a:r>
            <a:r>
              <a:rPr lang="es-AR" sz="2000" dirty="0" smtClean="0"/>
              <a:t>:</a:t>
            </a:r>
          </a:p>
          <a:p>
            <a:pPr indent="450850" algn="just">
              <a:defRPr/>
            </a:pPr>
            <a:r>
              <a:rPr lang="es-AR" sz="2000" u="sng" dirty="0" smtClean="0"/>
              <a:t>Fuentes internas</a:t>
            </a:r>
            <a:r>
              <a:rPr lang="es-AR" sz="2000" dirty="0" smtClean="0"/>
              <a:t>: bases de datos corporativas, </a:t>
            </a:r>
            <a:r>
              <a:rPr lang="es-AR" sz="2000" dirty="0" err="1" smtClean="0"/>
              <a:t>docs</a:t>
            </a:r>
            <a:r>
              <a:rPr lang="es-AR" sz="2000" dirty="0" smtClean="0"/>
              <a:t> institucionales, etc.</a:t>
            </a:r>
          </a:p>
          <a:p>
            <a:pPr indent="450850" algn="just">
              <a:defRPr/>
            </a:pPr>
            <a:r>
              <a:rPr lang="es-AR" sz="2000" u="sng" dirty="0" smtClean="0"/>
              <a:t>Fuentes externas</a:t>
            </a:r>
            <a:r>
              <a:rPr lang="es-AR" sz="2000" dirty="0" smtClean="0"/>
              <a:t>: informes de consultoras, sitios web, auditorías, etc.</a:t>
            </a:r>
          </a:p>
          <a:p>
            <a:pPr indent="450850" algn="just">
              <a:defRPr/>
            </a:pPr>
            <a:r>
              <a:rPr lang="es-AR" sz="2000" u="sng" dirty="0" smtClean="0"/>
              <a:t>Fuentes personales</a:t>
            </a:r>
            <a:r>
              <a:rPr lang="es-AR" sz="2000" dirty="0" smtClean="0"/>
              <a:t>: Experiencias, destreza, CV</a:t>
            </a:r>
          </a:p>
          <a:p>
            <a:pPr marL="450850" algn="just">
              <a:defRPr/>
            </a:pPr>
            <a:r>
              <a:rPr lang="es-AR" sz="2000" u="sng" dirty="0" smtClean="0"/>
              <a:t>Fuentes automáticas</a:t>
            </a:r>
            <a:r>
              <a:rPr lang="es-AR" sz="2000" dirty="0" smtClean="0"/>
              <a:t>: los datos se descargan mediante clics de los usuarios, generando una huella</a:t>
            </a:r>
          </a:p>
          <a:p>
            <a:pPr marL="457200" indent="-457200" algn="just">
              <a:buFont typeface="Arial" charset="0"/>
              <a:buAutoNum type="arabicPeriod" startAt="2"/>
              <a:defRPr/>
            </a:pPr>
            <a:endParaRPr lang="es-AR" sz="2000" dirty="0"/>
          </a:p>
        </p:txBody>
      </p:sp>
    </p:spTree>
    <p:extLst>
      <p:ext uri="{BB962C8B-B14F-4D97-AF65-F5344CB8AC3E}">
        <p14:creationId xmlns:p14="http://schemas.microsoft.com/office/powerpoint/2010/main" val="3359776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3 CuadroTexto"/>
          <p:cNvSpPr txBox="1"/>
          <p:nvPr/>
        </p:nvSpPr>
        <p:spPr>
          <a:xfrm>
            <a:off x="5722876" y="504490"/>
            <a:ext cx="1940788" cy="646331"/>
          </a:xfrm>
          <a:prstGeom prst="rect">
            <a:avLst/>
          </a:prstGeom>
          <a:noFill/>
        </p:spPr>
        <p:txBody>
          <a:bodyPr wrap="none" rtlCol="0">
            <a:spAutoFit/>
          </a:bodyPr>
          <a:lstStyle/>
          <a:p>
            <a:r>
              <a:rPr lang="es-AR" sz="3600" dirty="0" smtClean="0">
                <a:solidFill>
                  <a:schemeClr val="bg1">
                    <a:lumMod val="95000"/>
                  </a:schemeClr>
                </a:solidFill>
              </a:rPr>
              <a:t>Los datos</a:t>
            </a:r>
            <a:endParaRPr lang="es-AR" sz="3600" dirty="0">
              <a:solidFill>
                <a:schemeClr val="bg1">
                  <a:lumMod val="95000"/>
                </a:schemeClr>
              </a:solidFill>
            </a:endParaRPr>
          </a:p>
        </p:txBody>
      </p:sp>
      <p:sp>
        <p:nvSpPr>
          <p:cNvPr id="6" name="1 Título"/>
          <p:cNvSpPr txBox="1">
            <a:spLocks/>
          </p:cNvSpPr>
          <p:nvPr/>
        </p:nvSpPr>
        <p:spPr>
          <a:xfrm>
            <a:off x="78825" y="2837792"/>
            <a:ext cx="2892973" cy="17184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altLang="es-AR" sz="3600" b="1" dirty="0" smtClean="0">
                <a:solidFill>
                  <a:srgbClr val="FF0000"/>
                </a:solidFill>
              </a:rPr>
              <a:t>Dificultades de la Gestión de los datos</a:t>
            </a:r>
            <a:endParaRPr lang="es-ES" altLang="es-AR" sz="3600" dirty="0" smtClean="0">
              <a:solidFill>
                <a:srgbClr val="FF0000"/>
              </a:solidFill>
            </a:endParaRPr>
          </a:p>
        </p:txBody>
      </p:sp>
      <p:sp>
        <p:nvSpPr>
          <p:cNvPr id="5" name="2 Marcador de contenido"/>
          <p:cNvSpPr txBox="1">
            <a:spLocks/>
          </p:cNvSpPr>
          <p:nvPr/>
        </p:nvSpPr>
        <p:spPr>
          <a:xfrm>
            <a:off x="3507921" y="1443215"/>
            <a:ext cx="8229600" cy="58039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mj-lt"/>
              <a:buAutoNum type="arabicPeriod" startAt="4"/>
              <a:defRPr/>
            </a:pPr>
            <a:r>
              <a:rPr lang="es-AR" sz="2000" dirty="0" smtClean="0"/>
              <a:t>Los </a:t>
            </a:r>
            <a:r>
              <a:rPr lang="es-AR" sz="2800" b="1" dirty="0" smtClean="0">
                <a:solidFill>
                  <a:srgbClr val="FF0000"/>
                </a:solidFill>
              </a:rPr>
              <a:t>datos</a:t>
            </a:r>
            <a:r>
              <a:rPr lang="es-AR" sz="2000" dirty="0" smtClean="0"/>
              <a:t> se </a:t>
            </a:r>
            <a:r>
              <a:rPr lang="es-AR" sz="2800" b="1" dirty="0" smtClean="0">
                <a:solidFill>
                  <a:srgbClr val="FF0000"/>
                </a:solidFill>
              </a:rPr>
              <a:t>degradan</a:t>
            </a:r>
            <a:r>
              <a:rPr lang="es-AR" sz="2000" dirty="0" smtClean="0"/>
              <a:t> con el tiempo.</a:t>
            </a:r>
          </a:p>
          <a:p>
            <a:pPr marL="450850" algn="just">
              <a:defRPr/>
            </a:pPr>
            <a:r>
              <a:rPr lang="es-AR" sz="2000" dirty="0" smtClean="0"/>
              <a:t>Los clientes cambian de dirección de correo electrónico, los contenidos de las páginas web se actualizan, las empresas inician nuevas líneas de negocios, desarrollan nuevos productos, se reducen o expanden a otras ciudades o países </a:t>
            </a:r>
          </a:p>
          <a:p>
            <a:pPr marL="457200" indent="-457200" algn="just">
              <a:spcBef>
                <a:spcPts val="600"/>
              </a:spcBef>
              <a:buFont typeface="+mj-lt"/>
              <a:buAutoNum type="arabicPeriod" startAt="5"/>
              <a:defRPr/>
            </a:pPr>
            <a:r>
              <a:rPr lang="es-AR" sz="2000" dirty="0" smtClean="0"/>
              <a:t>La </a:t>
            </a:r>
            <a:r>
              <a:rPr lang="es-AR" sz="2800" b="1" dirty="0" smtClean="0">
                <a:solidFill>
                  <a:srgbClr val="FF0000"/>
                </a:solidFill>
              </a:rPr>
              <a:t>seguridad, la calidad y la integridad </a:t>
            </a:r>
            <a:r>
              <a:rPr lang="es-AR" sz="2000" dirty="0" smtClean="0"/>
              <a:t>de los datos son críticos y pueden ser </a:t>
            </a:r>
            <a:r>
              <a:rPr lang="es-AR" sz="2800" b="1" dirty="0" smtClean="0">
                <a:solidFill>
                  <a:srgbClr val="FF0000"/>
                </a:solidFill>
              </a:rPr>
              <a:t>fácilmente atacados</a:t>
            </a:r>
            <a:r>
              <a:rPr lang="es-AR" sz="2000" dirty="0" smtClean="0"/>
              <a:t>.</a:t>
            </a:r>
          </a:p>
          <a:p>
            <a:pPr marL="450850" algn="just">
              <a:defRPr/>
            </a:pPr>
            <a:r>
              <a:rPr lang="es-AR" sz="2000" dirty="0" smtClean="0"/>
              <a:t>Se deben respetar las normas legales respecto a la protección de datos sensibles. En nuestro país la ley …</a:t>
            </a:r>
          </a:p>
          <a:p>
            <a:pPr marL="457200" indent="-457200" algn="just">
              <a:spcBef>
                <a:spcPts val="600"/>
              </a:spcBef>
              <a:buFont typeface="+mj-lt"/>
              <a:buAutoNum type="arabicPeriod" startAt="6"/>
              <a:defRPr/>
            </a:pPr>
            <a:r>
              <a:rPr lang="es-AR" sz="2000" dirty="0" smtClean="0"/>
              <a:t>Los </a:t>
            </a:r>
            <a:r>
              <a:rPr lang="es-AR" sz="2800" b="1" dirty="0" smtClean="0">
                <a:solidFill>
                  <a:srgbClr val="FF0000"/>
                </a:solidFill>
              </a:rPr>
              <a:t>datos</a:t>
            </a:r>
            <a:r>
              <a:rPr lang="es-AR" sz="2000" dirty="0" smtClean="0"/>
              <a:t> en una organización </a:t>
            </a:r>
            <a:r>
              <a:rPr lang="es-AR" sz="2800" b="1" dirty="0" smtClean="0">
                <a:solidFill>
                  <a:srgbClr val="FF0000"/>
                </a:solidFill>
              </a:rPr>
              <a:t>son redundantes</a:t>
            </a:r>
            <a:r>
              <a:rPr lang="es-AR" sz="2000" dirty="0" smtClean="0"/>
              <a:t>, y con frecuencia están </a:t>
            </a:r>
            <a:r>
              <a:rPr lang="es-AR" sz="2800" b="1" dirty="0" smtClean="0">
                <a:solidFill>
                  <a:srgbClr val="FF0000"/>
                </a:solidFill>
              </a:rPr>
              <a:t>desactualizados</a:t>
            </a:r>
            <a:r>
              <a:rPr lang="es-AR" sz="2000" dirty="0" smtClean="0"/>
              <a:t>, creando un enorme problema de mantenimiento para los gerentes de datos.</a:t>
            </a:r>
          </a:p>
          <a:p>
            <a:pPr algn="just">
              <a:defRPr/>
            </a:pPr>
            <a:endParaRPr lang="es-AR" sz="2000" dirty="0"/>
          </a:p>
        </p:txBody>
      </p:sp>
    </p:spTree>
    <p:extLst>
      <p:ext uri="{BB962C8B-B14F-4D97-AF65-F5344CB8AC3E}">
        <p14:creationId xmlns:p14="http://schemas.microsoft.com/office/powerpoint/2010/main" val="3033263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3 CuadroTexto"/>
          <p:cNvSpPr txBox="1"/>
          <p:nvPr/>
        </p:nvSpPr>
        <p:spPr>
          <a:xfrm>
            <a:off x="5722876" y="504490"/>
            <a:ext cx="1940788" cy="646331"/>
          </a:xfrm>
          <a:prstGeom prst="rect">
            <a:avLst/>
          </a:prstGeom>
          <a:noFill/>
        </p:spPr>
        <p:txBody>
          <a:bodyPr wrap="none" rtlCol="0">
            <a:spAutoFit/>
          </a:bodyPr>
          <a:lstStyle/>
          <a:p>
            <a:r>
              <a:rPr lang="es-AR" sz="3600" dirty="0" smtClean="0">
                <a:solidFill>
                  <a:schemeClr val="bg1">
                    <a:lumMod val="95000"/>
                  </a:schemeClr>
                </a:solidFill>
              </a:rPr>
              <a:t>Los datos</a:t>
            </a:r>
            <a:endParaRPr lang="es-AR" sz="3600" dirty="0">
              <a:solidFill>
                <a:schemeClr val="bg1">
                  <a:lumMod val="95000"/>
                </a:schemeClr>
              </a:solidFill>
            </a:endParaRPr>
          </a:p>
        </p:txBody>
      </p:sp>
      <p:sp>
        <p:nvSpPr>
          <p:cNvPr id="6" name="1 Título"/>
          <p:cNvSpPr txBox="1">
            <a:spLocks/>
          </p:cNvSpPr>
          <p:nvPr/>
        </p:nvSpPr>
        <p:spPr>
          <a:xfrm>
            <a:off x="78825" y="2566094"/>
            <a:ext cx="2892973" cy="17184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altLang="es-AR" sz="3600" b="1" dirty="0" smtClean="0">
                <a:solidFill>
                  <a:srgbClr val="FF0000"/>
                </a:solidFill>
              </a:rPr>
              <a:t>Gobierno de los datos</a:t>
            </a:r>
            <a:endParaRPr lang="es-ES" altLang="es-AR" sz="3600" dirty="0" smtClean="0">
              <a:solidFill>
                <a:srgbClr val="FF0000"/>
              </a:solidFill>
            </a:endParaRPr>
          </a:p>
        </p:txBody>
      </p:sp>
      <p:sp>
        <p:nvSpPr>
          <p:cNvPr id="7" name="2 Marcador de contenido"/>
          <p:cNvSpPr txBox="1">
            <a:spLocks/>
          </p:cNvSpPr>
          <p:nvPr/>
        </p:nvSpPr>
        <p:spPr>
          <a:xfrm>
            <a:off x="3547336" y="1673948"/>
            <a:ext cx="8229600" cy="52054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buFont typeface="Arial" charset="0"/>
              <a:buNone/>
            </a:pPr>
            <a:r>
              <a:rPr lang="es-AR" altLang="es-MX" sz="2000" dirty="0" smtClean="0"/>
              <a:t>El </a:t>
            </a:r>
            <a:r>
              <a:rPr lang="es-AR" altLang="es-MX" sz="2800" b="1" dirty="0" smtClean="0">
                <a:solidFill>
                  <a:srgbClr val="FF0000"/>
                </a:solidFill>
              </a:rPr>
              <a:t>gobierno de los datos </a:t>
            </a:r>
            <a:r>
              <a:rPr lang="es-AR" altLang="es-MX" sz="2000" dirty="0" smtClean="0"/>
              <a:t>es un enfoque para </a:t>
            </a:r>
            <a:r>
              <a:rPr lang="es-AR" altLang="es-MX" sz="2800" b="1" dirty="0" smtClean="0">
                <a:solidFill>
                  <a:srgbClr val="FF0000"/>
                </a:solidFill>
              </a:rPr>
              <a:t>gestionar la información </a:t>
            </a:r>
            <a:r>
              <a:rPr lang="es-AR" altLang="es-MX" sz="2000" dirty="0" smtClean="0"/>
              <a:t>a través de una organización completa. </a:t>
            </a:r>
          </a:p>
          <a:p>
            <a:pPr algn="just">
              <a:buFont typeface="Arial" charset="0"/>
              <a:buNone/>
            </a:pPr>
            <a:r>
              <a:rPr lang="es-AR" altLang="es-MX" sz="2000" dirty="0" smtClean="0"/>
              <a:t>Implica un </a:t>
            </a:r>
            <a:r>
              <a:rPr lang="es-AR" altLang="es-MX" sz="2800" b="1" dirty="0" smtClean="0">
                <a:solidFill>
                  <a:srgbClr val="FF0000"/>
                </a:solidFill>
              </a:rPr>
              <a:t>conjunto</a:t>
            </a:r>
            <a:r>
              <a:rPr lang="es-AR" altLang="es-MX" sz="2000" dirty="0" smtClean="0"/>
              <a:t> formal de </a:t>
            </a:r>
            <a:r>
              <a:rPr lang="es-AR" altLang="es-MX" sz="2800" b="1" dirty="0" smtClean="0">
                <a:solidFill>
                  <a:srgbClr val="FF0000"/>
                </a:solidFill>
              </a:rPr>
              <a:t>procesos de negocios y prácticas </a:t>
            </a:r>
            <a:r>
              <a:rPr lang="es-AR" altLang="es-MX" sz="2000" dirty="0" smtClean="0"/>
              <a:t>para asegurar que los datos puedan ser manejados de un modo bien definido. Es decir, la organización sigue reglas no ambiguas para creación, recolección, manipulación y protección de la información. </a:t>
            </a:r>
          </a:p>
          <a:p>
            <a:pPr algn="just">
              <a:buFont typeface="Arial" charset="0"/>
              <a:buNone/>
            </a:pPr>
            <a:r>
              <a:rPr lang="es-AR" altLang="es-MX" sz="2000" dirty="0" smtClean="0"/>
              <a:t>El </a:t>
            </a:r>
            <a:r>
              <a:rPr lang="es-AR" altLang="es-MX" sz="2000" u="sng" dirty="0" smtClean="0"/>
              <a:t>objetivo</a:t>
            </a:r>
            <a:r>
              <a:rPr lang="es-AR" altLang="es-MX" sz="2000" dirty="0" smtClean="0"/>
              <a:t> es poner la información disponible, transparente y útil para las personas autorizadas a su acceso a lo largo de todo el proceso.</a:t>
            </a:r>
          </a:p>
          <a:p>
            <a:pPr algn="just">
              <a:buFont typeface="Arial" charset="0"/>
              <a:buNone/>
            </a:pPr>
            <a:r>
              <a:rPr lang="es-AR" altLang="es-MX" sz="2000" dirty="0" smtClean="0"/>
              <a:t>El gobierno de datos es una de las mayores áreas de oportunidades de las organizaciones, y lo define como un conjunto de políticas, procedimientos y personas necesarios para establecer un marco de consistencias de los datos dentro de la organización. </a:t>
            </a:r>
          </a:p>
        </p:txBody>
      </p:sp>
    </p:spTree>
    <p:extLst>
      <p:ext uri="{BB962C8B-B14F-4D97-AF65-F5344CB8AC3E}">
        <p14:creationId xmlns:p14="http://schemas.microsoft.com/office/powerpoint/2010/main" val="2534040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3 CuadroTexto"/>
          <p:cNvSpPr txBox="1"/>
          <p:nvPr/>
        </p:nvSpPr>
        <p:spPr>
          <a:xfrm>
            <a:off x="5722876" y="504490"/>
            <a:ext cx="1940788" cy="646331"/>
          </a:xfrm>
          <a:prstGeom prst="rect">
            <a:avLst/>
          </a:prstGeom>
          <a:noFill/>
        </p:spPr>
        <p:txBody>
          <a:bodyPr wrap="none" rtlCol="0">
            <a:spAutoFit/>
          </a:bodyPr>
          <a:lstStyle/>
          <a:p>
            <a:r>
              <a:rPr lang="es-AR" sz="3600" dirty="0" smtClean="0">
                <a:solidFill>
                  <a:schemeClr val="bg1">
                    <a:lumMod val="95000"/>
                  </a:schemeClr>
                </a:solidFill>
              </a:rPr>
              <a:t>Los datos</a:t>
            </a:r>
            <a:endParaRPr lang="es-AR" sz="3600" dirty="0">
              <a:solidFill>
                <a:schemeClr val="bg1">
                  <a:lumMod val="95000"/>
                </a:schemeClr>
              </a:solidFill>
            </a:endParaRPr>
          </a:p>
        </p:txBody>
      </p:sp>
      <p:sp>
        <p:nvSpPr>
          <p:cNvPr id="6" name="1 Título"/>
          <p:cNvSpPr txBox="1">
            <a:spLocks/>
          </p:cNvSpPr>
          <p:nvPr/>
        </p:nvSpPr>
        <p:spPr>
          <a:xfrm>
            <a:off x="78825" y="2566094"/>
            <a:ext cx="2892973" cy="17184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altLang="es-AR" sz="3600" b="1" dirty="0" smtClean="0">
                <a:solidFill>
                  <a:srgbClr val="FF0000"/>
                </a:solidFill>
              </a:rPr>
              <a:t>Gobierno de los datos</a:t>
            </a:r>
            <a:endParaRPr lang="es-ES" altLang="es-AR" sz="3600" dirty="0" smtClean="0">
              <a:solidFill>
                <a:srgbClr val="FF0000"/>
              </a:solidFill>
            </a:endParaRPr>
          </a:p>
        </p:txBody>
      </p:sp>
      <p:sp>
        <p:nvSpPr>
          <p:cNvPr id="5" name="2 Marcador de contenido"/>
          <p:cNvSpPr txBox="1">
            <a:spLocks/>
          </p:cNvSpPr>
          <p:nvPr/>
        </p:nvSpPr>
        <p:spPr>
          <a:xfrm>
            <a:off x="3649815" y="1510660"/>
            <a:ext cx="8229600" cy="55657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buFont typeface="Arial" charset="0"/>
              <a:buNone/>
              <a:defRPr/>
            </a:pPr>
            <a:r>
              <a:rPr lang="es-AR" sz="2000" dirty="0" smtClean="0"/>
              <a:t>Los datos deben tener los siguientes </a:t>
            </a:r>
            <a:r>
              <a:rPr lang="es-AR" sz="2800" b="1" dirty="0" smtClean="0">
                <a:solidFill>
                  <a:srgbClr val="FF0000"/>
                </a:solidFill>
              </a:rPr>
              <a:t>atributos</a:t>
            </a:r>
            <a:r>
              <a:rPr lang="es-AR" sz="2000" dirty="0" smtClean="0"/>
              <a:t> para garantizar un uso eficiente:</a:t>
            </a:r>
          </a:p>
          <a:p>
            <a:pPr algn="just">
              <a:defRPr/>
            </a:pPr>
            <a:r>
              <a:rPr lang="es-AR" sz="2000" dirty="0" smtClean="0"/>
              <a:t>El dato debe ser </a:t>
            </a:r>
            <a:r>
              <a:rPr lang="es-AR" sz="2800" b="1" dirty="0" smtClean="0">
                <a:solidFill>
                  <a:srgbClr val="FF0000"/>
                </a:solidFill>
              </a:rPr>
              <a:t>único</a:t>
            </a:r>
            <a:r>
              <a:rPr lang="es-AR" sz="2000" dirty="0" smtClean="0"/>
              <a:t>.</a:t>
            </a:r>
          </a:p>
          <a:p>
            <a:pPr algn="just">
              <a:defRPr/>
            </a:pPr>
            <a:r>
              <a:rPr lang="es-AR" sz="2000" dirty="0" smtClean="0"/>
              <a:t>El dato debe ser </a:t>
            </a:r>
            <a:r>
              <a:rPr lang="es-AR" sz="2800" b="1" dirty="0" smtClean="0">
                <a:solidFill>
                  <a:srgbClr val="FF0000"/>
                </a:solidFill>
              </a:rPr>
              <a:t>correcto y exacto</a:t>
            </a:r>
            <a:r>
              <a:rPr lang="es-AR" sz="2000" dirty="0" smtClean="0"/>
              <a:t>.</a:t>
            </a:r>
          </a:p>
          <a:p>
            <a:pPr algn="just">
              <a:defRPr/>
            </a:pPr>
            <a:r>
              <a:rPr lang="es-AR" sz="2000" dirty="0" smtClean="0"/>
              <a:t>El dato debe ser </a:t>
            </a:r>
            <a:r>
              <a:rPr lang="es-AR" b="1" dirty="0" smtClean="0">
                <a:solidFill>
                  <a:srgbClr val="FF0000"/>
                </a:solidFill>
              </a:rPr>
              <a:t>oportuno</a:t>
            </a:r>
            <a:r>
              <a:rPr lang="es-AR" sz="2000" dirty="0" smtClean="0"/>
              <a:t> (estar a tiempo).</a:t>
            </a:r>
          </a:p>
          <a:p>
            <a:pPr algn="just">
              <a:defRPr/>
            </a:pPr>
            <a:r>
              <a:rPr lang="es-AR" sz="2000" dirty="0" smtClean="0"/>
              <a:t>El dato debe ser </a:t>
            </a:r>
            <a:r>
              <a:rPr lang="es-AR" sz="2800" b="1" dirty="0" smtClean="0">
                <a:solidFill>
                  <a:srgbClr val="FF0000"/>
                </a:solidFill>
              </a:rPr>
              <a:t>consistente</a:t>
            </a:r>
            <a:r>
              <a:rPr lang="es-AR" sz="2000" dirty="0" smtClean="0"/>
              <a:t>.</a:t>
            </a:r>
          </a:p>
          <a:p>
            <a:pPr algn="just">
              <a:defRPr/>
            </a:pPr>
            <a:r>
              <a:rPr lang="es-AR" sz="2000" dirty="0" smtClean="0"/>
              <a:t>El dato debe ser </a:t>
            </a:r>
            <a:r>
              <a:rPr lang="es-AR" sz="2800" b="1" dirty="0" smtClean="0">
                <a:solidFill>
                  <a:srgbClr val="FF0000"/>
                </a:solidFill>
              </a:rPr>
              <a:t>completo</a:t>
            </a:r>
            <a:r>
              <a:rPr lang="es-AR" sz="2000" dirty="0" smtClean="0"/>
              <a:t>.</a:t>
            </a:r>
          </a:p>
          <a:p>
            <a:pPr algn="just">
              <a:defRPr/>
            </a:pPr>
            <a:r>
              <a:rPr lang="es-AR" sz="2000" dirty="0" smtClean="0"/>
              <a:t>El dato debe estar </a:t>
            </a:r>
            <a:r>
              <a:rPr lang="es-AR" sz="2800" b="1" dirty="0" smtClean="0">
                <a:solidFill>
                  <a:srgbClr val="FF0000"/>
                </a:solidFill>
              </a:rPr>
              <a:t>protegido</a:t>
            </a:r>
            <a:r>
              <a:rPr lang="es-AR" sz="2000" dirty="0" smtClean="0"/>
              <a:t> (confidencialidad, acceso, respaldo, etc.).</a:t>
            </a:r>
          </a:p>
          <a:p>
            <a:pPr algn="just">
              <a:buFont typeface="Arial" charset="0"/>
              <a:buNone/>
              <a:defRPr/>
            </a:pPr>
            <a:endParaRPr lang="es-AR" sz="2000" dirty="0"/>
          </a:p>
        </p:txBody>
      </p:sp>
    </p:spTree>
    <p:extLst>
      <p:ext uri="{BB962C8B-B14F-4D97-AF65-F5344CB8AC3E}">
        <p14:creationId xmlns:p14="http://schemas.microsoft.com/office/powerpoint/2010/main" val="1085916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3 CuadroTexto"/>
          <p:cNvSpPr txBox="1"/>
          <p:nvPr/>
        </p:nvSpPr>
        <p:spPr>
          <a:xfrm>
            <a:off x="5722876" y="504490"/>
            <a:ext cx="1940788" cy="646331"/>
          </a:xfrm>
          <a:prstGeom prst="rect">
            <a:avLst/>
          </a:prstGeom>
          <a:noFill/>
        </p:spPr>
        <p:txBody>
          <a:bodyPr wrap="none" rtlCol="0">
            <a:spAutoFit/>
          </a:bodyPr>
          <a:lstStyle/>
          <a:p>
            <a:r>
              <a:rPr lang="es-AR" sz="3600" dirty="0" smtClean="0">
                <a:solidFill>
                  <a:schemeClr val="bg1">
                    <a:lumMod val="95000"/>
                  </a:schemeClr>
                </a:solidFill>
              </a:rPr>
              <a:t>Los datos</a:t>
            </a:r>
            <a:endParaRPr lang="es-AR" sz="3600" dirty="0">
              <a:solidFill>
                <a:schemeClr val="bg1">
                  <a:lumMod val="95000"/>
                </a:schemeClr>
              </a:solidFill>
            </a:endParaRPr>
          </a:p>
        </p:txBody>
      </p:sp>
      <p:sp>
        <p:nvSpPr>
          <p:cNvPr id="6" name="1 Título"/>
          <p:cNvSpPr txBox="1">
            <a:spLocks/>
          </p:cNvSpPr>
          <p:nvPr/>
        </p:nvSpPr>
        <p:spPr>
          <a:xfrm>
            <a:off x="78825" y="2566094"/>
            <a:ext cx="2892973" cy="17184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altLang="es-AR" sz="3600" b="1" dirty="0" smtClean="0">
                <a:solidFill>
                  <a:srgbClr val="FF0000"/>
                </a:solidFill>
              </a:rPr>
              <a:t>Gobierno de los datos</a:t>
            </a:r>
            <a:endParaRPr lang="es-ES" altLang="es-AR" sz="3600" dirty="0" smtClean="0">
              <a:solidFill>
                <a:srgbClr val="FF0000"/>
              </a:solidFill>
            </a:endParaRPr>
          </a:p>
        </p:txBody>
      </p:sp>
      <p:sp>
        <p:nvSpPr>
          <p:cNvPr id="5" name="2 Marcador de contenido"/>
          <p:cNvSpPr txBox="1">
            <a:spLocks/>
          </p:cNvSpPr>
          <p:nvPr/>
        </p:nvSpPr>
        <p:spPr>
          <a:xfrm>
            <a:off x="3649815" y="1510660"/>
            <a:ext cx="8229600" cy="55657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defRPr/>
            </a:pPr>
            <a:r>
              <a:rPr lang="es-AR" sz="2000" dirty="0"/>
              <a:t>Es preciso diferenciar entre </a:t>
            </a:r>
            <a:r>
              <a:rPr lang="es-AR" b="1" dirty="0">
                <a:solidFill>
                  <a:srgbClr val="FF0000"/>
                </a:solidFill>
              </a:rPr>
              <a:t>datos transaccionales </a:t>
            </a:r>
            <a:r>
              <a:rPr lang="es-AR" sz="2000" dirty="0"/>
              <a:t>y </a:t>
            </a:r>
            <a:r>
              <a:rPr lang="es-AR" sz="2800" b="1" dirty="0">
                <a:solidFill>
                  <a:srgbClr val="FF0000"/>
                </a:solidFill>
              </a:rPr>
              <a:t>datos </a:t>
            </a:r>
            <a:r>
              <a:rPr lang="es-AR" sz="2800" b="1" dirty="0" smtClean="0">
                <a:solidFill>
                  <a:srgbClr val="FF0000"/>
                </a:solidFill>
              </a:rPr>
              <a:t>maestros</a:t>
            </a:r>
            <a:r>
              <a:rPr lang="es-AR" sz="2000" dirty="0" smtClean="0"/>
              <a:t>:</a:t>
            </a:r>
          </a:p>
          <a:p>
            <a:pPr algn="just">
              <a:defRPr/>
            </a:pPr>
            <a:endParaRPr lang="es-AR" sz="2000" dirty="0" smtClean="0"/>
          </a:p>
          <a:p>
            <a:pPr algn="just">
              <a:buFont typeface="Arial" charset="0"/>
              <a:buNone/>
              <a:defRPr/>
            </a:pPr>
            <a:r>
              <a:rPr lang="es-AR" sz="2000" dirty="0" smtClean="0"/>
              <a:t>Los </a:t>
            </a:r>
            <a:r>
              <a:rPr lang="es-AR" sz="2800" b="1" dirty="0" smtClean="0">
                <a:solidFill>
                  <a:srgbClr val="FF0000"/>
                </a:solidFill>
              </a:rPr>
              <a:t>datos maestros </a:t>
            </a:r>
            <a:r>
              <a:rPr lang="es-AR" sz="2000" dirty="0" smtClean="0"/>
              <a:t>son un conjunto de datos tales como cliente, vendedor, empleado, producto, posición geográfica que se extiende en todos los sistemas de información de la empresa. </a:t>
            </a:r>
          </a:p>
          <a:p>
            <a:pPr algn="just">
              <a:buFont typeface="Arial" charset="0"/>
              <a:buNone/>
              <a:defRPr/>
            </a:pPr>
            <a:r>
              <a:rPr lang="es-AR" sz="2000" dirty="0" smtClean="0"/>
              <a:t>Los </a:t>
            </a:r>
            <a:r>
              <a:rPr lang="es-AR" sz="2800" b="1" dirty="0" smtClean="0">
                <a:solidFill>
                  <a:srgbClr val="FF0000"/>
                </a:solidFill>
              </a:rPr>
              <a:t>datos transaccionales </a:t>
            </a:r>
            <a:r>
              <a:rPr lang="es-AR" sz="2000" dirty="0" smtClean="0"/>
              <a:t>son los datos que se generan y capturan por los sistemas operacionales, describen las actividades o las transacciones de los negocios.</a:t>
            </a:r>
          </a:p>
          <a:p>
            <a:pPr algn="just">
              <a:buFont typeface="Arial" charset="0"/>
              <a:buNone/>
              <a:defRPr/>
            </a:pPr>
            <a:endParaRPr lang="es-AR" sz="2000" dirty="0" smtClean="0"/>
          </a:p>
          <a:p>
            <a:pPr>
              <a:buFont typeface="Arial" charset="0"/>
              <a:buNone/>
              <a:defRPr/>
            </a:pPr>
            <a:r>
              <a:rPr lang="es-AR" sz="2800" i="1" dirty="0" smtClean="0"/>
              <a:t>Los datos maestros implican transacciones múltiples y se utilizan para categorizar, agregar y evaluar los datos transaccionales.</a:t>
            </a:r>
            <a:endParaRPr lang="es-AR" sz="2800" i="1" dirty="0"/>
          </a:p>
        </p:txBody>
      </p:sp>
    </p:spTree>
    <p:extLst>
      <p:ext uri="{BB962C8B-B14F-4D97-AF65-F5344CB8AC3E}">
        <p14:creationId xmlns:p14="http://schemas.microsoft.com/office/powerpoint/2010/main" val="2381428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 xmlns:a16="http://schemas.microsoft.com/office/drawing/2014/main" id="{FEE164F8-08E3-4FA7-8463-DF9CA1D66ACA}"/>
              </a:ext>
            </a:extLst>
          </p:cNvPr>
          <p:cNvSpPr txBox="1"/>
          <p:nvPr/>
        </p:nvSpPr>
        <p:spPr>
          <a:xfrm>
            <a:off x="4437993" y="3255819"/>
            <a:ext cx="7504626" cy="3416320"/>
          </a:xfrm>
          <a:prstGeom prst="rect">
            <a:avLst/>
          </a:prstGeom>
          <a:noFill/>
        </p:spPr>
        <p:txBody>
          <a:bodyPr wrap="square" rtlCol="0">
            <a:spAutoFit/>
          </a:bodyPr>
          <a:lstStyle/>
          <a:p>
            <a:r>
              <a:rPr lang="es-ES" sz="5400" b="1" dirty="0" smtClean="0"/>
              <a:t>Módulo 1 </a:t>
            </a:r>
            <a:endParaRPr lang="es-ES" sz="5400" b="1" dirty="0"/>
          </a:p>
          <a:p>
            <a:pPr algn="ctr"/>
            <a:r>
              <a:rPr lang="es-AR" sz="5400" b="1" dirty="0"/>
              <a:t>Gestión de los datos orientada a las Ciencias Económicas </a:t>
            </a:r>
            <a:endParaRPr lang="es-ES_tradnl" altLang="es-AR" sz="5400" b="1" i="1" dirty="0">
              <a:latin typeface="Calibri" pitchFamily="34" charset="0"/>
              <a:cs typeface="Times New Roman" pitchFamily="18" charset="0"/>
            </a:endParaRPr>
          </a:p>
        </p:txBody>
      </p:sp>
    </p:spTree>
    <p:extLst>
      <p:ext uri="{BB962C8B-B14F-4D97-AF65-F5344CB8AC3E}">
        <p14:creationId xmlns:p14="http://schemas.microsoft.com/office/powerpoint/2010/main" val="2161614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3 CuadroTexto"/>
          <p:cNvSpPr txBox="1"/>
          <p:nvPr/>
        </p:nvSpPr>
        <p:spPr>
          <a:xfrm>
            <a:off x="5722876" y="504490"/>
            <a:ext cx="1940788" cy="646331"/>
          </a:xfrm>
          <a:prstGeom prst="rect">
            <a:avLst/>
          </a:prstGeom>
          <a:noFill/>
        </p:spPr>
        <p:txBody>
          <a:bodyPr wrap="none" rtlCol="0">
            <a:spAutoFit/>
          </a:bodyPr>
          <a:lstStyle/>
          <a:p>
            <a:r>
              <a:rPr lang="es-AR" sz="3600" dirty="0" smtClean="0">
                <a:solidFill>
                  <a:schemeClr val="bg1">
                    <a:lumMod val="95000"/>
                  </a:schemeClr>
                </a:solidFill>
              </a:rPr>
              <a:t>Los datos</a:t>
            </a:r>
            <a:endParaRPr lang="es-AR" sz="3600" dirty="0">
              <a:solidFill>
                <a:schemeClr val="bg1">
                  <a:lumMod val="95000"/>
                </a:schemeClr>
              </a:solidFill>
            </a:endParaRPr>
          </a:p>
        </p:txBody>
      </p:sp>
      <p:sp>
        <p:nvSpPr>
          <p:cNvPr id="6" name="1 Título"/>
          <p:cNvSpPr txBox="1">
            <a:spLocks/>
          </p:cNvSpPr>
          <p:nvPr/>
        </p:nvSpPr>
        <p:spPr>
          <a:xfrm>
            <a:off x="78825" y="2566094"/>
            <a:ext cx="2892973" cy="17184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altLang="es-AR" sz="3600" b="1" dirty="0" smtClean="0">
                <a:solidFill>
                  <a:srgbClr val="FF0000"/>
                </a:solidFill>
              </a:rPr>
              <a:t>Calidad e integridad de los datos</a:t>
            </a:r>
            <a:endParaRPr lang="es-ES" altLang="es-AR" sz="3600" dirty="0" smtClean="0">
              <a:solidFill>
                <a:srgbClr val="FF0000"/>
              </a:solidFill>
            </a:endParaRPr>
          </a:p>
        </p:txBody>
      </p:sp>
      <p:sp>
        <p:nvSpPr>
          <p:cNvPr id="7" name="2 Marcador de contenido"/>
          <p:cNvSpPr txBox="1">
            <a:spLocks/>
          </p:cNvSpPr>
          <p:nvPr/>
        </p:nvSpPr>
        <p:spPr>
          <a:xfrm>
            <a:off x="3547336" y="1384042"/>
            <a:ext cx="8229600" cy="55657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buFont typeface="Arial" charset="0"/>
              <a:buNone/>
              <a:defRPr/>
            </a:pPr>
            <a:r>
              <a:rPr lang="es-AR" altLang="es-MX" sz="2000" dirty="0" smtClean="0"/>
              <a:t>Es una propiedad muy importante dado que determina la utilidad de los datos así como la calidad de las decisiones que se basan en ellos. Su recolección es un proceso complejo que puede crear problemas relativos a su calidad. Por consiguiente, con independencia de cómo se recolectan los datos, necesitan ser validados para que se pueda confiar en ellos.</a:t>
            </a:r>
          </a:p>
          <a:p>
            <a:pPr algn="just">
              <a:buFont typeface="Arial" charset="0"/>
              <a:buNone/>
              <a:defRPr/>
            </a:pPr>
            <a:endParaRPr lang="es-AR" altLang="es-MX" sz="2000" dirty="0" smtClean="0"/>
          </a:p>
          <a:p>
            <a:pPr algn="just">
              <a:buFont typeface="Arial" charset="0"/>
              <a:buNone/>
              <a:defRPr/>
            </a:pPr>
            <a:r>
              <a:rPr lang="es-AR" altLang="es-MX" sz="2000" dirty="0" smtClean="0"/>
              <a:t>Tiene las siguientes dimensiones: </a:t>
            </a:r>
          </a:p>
          <a:p>
            <a:pPr algn="just">
              <a:defRPr/>
            </a:pPr>
            <a:r>
              <a:rPr lang="es-AR" altLang="es-MX" sz="2000" u="sng" dirty="0" smtClean="0"/>
              <a:t>Confiabilidad</a:t>
            </a:r>
            <a:r>
              <a:rPr lang="es-AR" altLang="es-MX" sz="2000" dirty="0" smtClean="0"/>
              <a:t>: </a:t>
            </a:r>
            <a:r>
              <a:rPr lang="es-AR" sz="2000" dirty="0" smtClean="0"/>
              <a:t>Una de las características de la calidad de los datos es que no deben tener contradicciones en sus bases de datos. Esto significa que si se examinan dos valores de conjuntos de datos separados, coincidirán o se alinearán.</a:t>
            </a:r>
          </a:p>
          <a:p>
            <a:pPr algn="just">
              <a:defRPr/>
            </a:pPr>
            <a:r>
              <a:rPr lang="es-AR" altLang="es-MX" sz="2000" u="sng" dirty="0" smtClean="0"/>
              <a:t>Precisión</a:t>
            </a:r>
            <a:r>
              <a:rPr lang="es-AR" altLang="es-MX" sz="2000" dirty="0" smtClean="0"/>
              <a:t>: </a:t>
            </a:r>
            <a:r>
              <a:rPr lang="es-AR" sz="2000" dirty="0" smtClean="0"/>
              <a:t>Los datos están libres de errores y son exactos. La precisión es cuando un valor medido coincide con el valor real (verdadero) </a:t>
            </a:r>
          </a:p>
        </p:txBody>
      </p:sp>
    </p:spTree>
    <p:extLst>
      <p:ext uri="{BB962C8B-B14F-4D97-AF65-F5344CB8AC3E}">
        <p14:creationId xmlns:p14="http://schemas.microsoft.com/office/powerpoint/2010/main" val="2863109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3 CuadroTexto"/>
          <p:cNvSpPr txBox="1"/>
          <p:nvPr/>
        </p:nvSpPr>
        <p:spPr>
          <a:xfrm>
            <a:off x="5722876" y="504490"/>
            <a:ext cx="1940788" cy="646331"/>
          </a:xfrm>
          <a:prstGeom prst="rect">
            <a:avLst/>
          </a:prstGeom>
          <a:noFill/>
        </p:spPr>
        <p:txBody>
          <a:bodyPr wrap="none" rtlCol="0">
            <a:spAutoFit/>
          </a:bodyPr>
          <a:lstStyle/>
          <a:p>
            <a:r>
              <a:rPr lang="es-AR" sz="3600" dirty="0" smtClean="0">
                <a:solidFill>
                  <a:schemeClr val="bg1">
                    <a:lumMod val="95000"/>
                  </a:schemeClr>
                </a:solidFill>
              </a:rPr>
              <a:t>Los datos</a:t>
            </a:r>
            <a:endParaRPr lang="es-AR" sz="3600" dirty="0">
              <a:solidFill>
                <a:schemeClr val="bg1">
                  <a:lumMod val="95000"/>
                </a:schemeClr>
              </a:solidFill>
            </a:endParaRPr>
          </a:p>
        </p:txBody>
      </p:sp>
      <p:sp>
        <p:nvSpPr>
          <p:cNvPr id="6" name="1 Título"/>
          <p:cNvSpPr txBox="1">
            <a:spLocks/>
          </p:cNvSpPr>
          <p:nvPr/>
        </p:nvSpPr>
        <p:spPr>
          <a:xfrm>
            <a:off x="78825" y="2566094"/>
            <a:ext cx="2892973" cy="17184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altLang="es-AR" sz="3600" b="1" dirty="0" smtClean="0">
                <a:solidFill>
                  <a:srgbClr val="FF0000"/>
                </a:solidFill>
              </a:rPr>
              <a:t>Calidad e integridad de los datos</a:t>
            </a:r>
            <a:endParaRPr lang="es-ES" altLang="es-AR" sz="3600" dirty="0" smtClean="0">
              <a:solidFill>
                <a:srgbClr val="FF0000"/>
              </a:solidFill>
            </a:endParaRPr>
          </a:p>
        </p:txBody>
      </p:sp>
      <p:sp>
        <p:nvSpPr>
          <p:cNvPr id="5" name="2 Marcador de contenido"/>
          <p:cNvSpPr txBox="1">
            <a:spLocks/>
          </p:cNvSpPr>
          <p:nvPr/>
        </p:nvSpPr>
        <p:spPr>
          <a:xfrm>
            <a:off x="3570985" y="1525936"/>
            <a:ext cx="8229600" cy="55657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defRPr/>
            </a:pPr>
            <a:r>
              <a:rPr lang="es-AR" altLang="es-MX" sz="2000" u="sng" dirty="0" smtClean="0"/>
              <a:t>Integridad</a:t>
            </a:r>
            <a:r>
              <a:rPr lang="es-AR" altLang="es-MX" sz="2000" dirty="0" smtClean="0"/>
              <a:t>: </a:t>
            </a:r>
            <a:r>
              <a:rPr lang="es-AR" sz="2000" dirty="0" smtClean="0"/>
              <a:t>Los registros de datos están «completos» y contienen suficiente información para poder sacar conclusiones. El seguimiento de esta métrica de calidad de datos implica encontrar cualquier campo que contenga valores faltantes o incompletos. Todas las entradas de datos deben estar completas para poder componer un conjunto de datos de alta calidad.</a:t>
            </a:r>
          </a:p>
          <a:p>
            <a:pPr algn="just">
              <a:defRPr/>
            </a:pPr>
            <a:r>
              <a:rPr lang="es-AR" altLang="es-MX" sz="2000" u="sng" dirty="0" err="1" smtClean="0"/>
              <a:t>Auditabilidad</a:t>
            </a:r>
            <a:r>
              <a:rPr lang="es-AR" altLang="es-MX" sz="2000" dirty="0" smtClean="0"/>
              <a:t>: L</a:t>
            </a:r>
            <a:r>
              <a:rPr lang="es-AR" sz="2000" dirty="0" smtClean="0"/>
              <a:t>os datos deben ser accesibles y los cambios ser rastreables. Rastrear significa determinar qué y cuándo se hicieron las ediciones y de igual manera quien las hizo.</a:t>
            </a:r>
          </a:p>
          <a:p>
            <a:pPr algn="just">
              <a:defRPr/>
            </a:pPr>
            <a:r>
              <a:rPr lang="es-AR" altLang="es-MX" sz="2000" u="sng" dirty="0" smtClean="0"/>
              <a:t>Oportunidad</a:t>
            </a:r>
            <a:r>
              <a:rPr lang="es-AR" altLang="es-MX" sz="2000" dirty="0" smtClean="0"/>
              <a:t>: L</a:t>
            </a:r>
            <a:r>
              <a:rPr lang="es-AR" sz="2000" dirty="0" smtClean="0"/>
              <a:t>os datos es que debes estar disponibles y ser precisos, en el momento que se requiera. Es importante recopilar datos de manera oportuna para realizar un seguimiento eficaz de los cambios.</a:t>
            </a:r>
          </a:p>
          <a:p>
            <a:pPr algn="just">
              <a:buFont typeface="Arial" charset="0"/>
              <a:buNone/>
              <a:defRPr/>
            </a:pPr>
            <a:endParaRPr lang="es-AR" altLang="es-MX" sz="2000" dirty="0" smtClean="0"/>
          </a:p>
          <a:p>
            <a:pPr>
              <a:buFont typeface="Arial" charset="0"/>
              <a:buNone/>
              <a:defRPr/>
            </a:pPr>
            <a:r>
              <a:rPr lang="es-AR" altLang="es-MX" sz="2800" i="1" dirty="0" smtClean="0"/>
              <a:t>Los daños producidos por </a:t>
            </a:r>
            <a:r>
              <a:rPr lang="es-AR" altLang="es-MX" sz="2800" i="1" u="sng" dirty="0" smtClean="0"/>
              <a:t>datos de pobre</a:t>
            </a:r>
            <a:r>
              <a:rPr lang="es-AR" altLang="es-MX" sz="2800" i="1" dirty="0" smtClean="0"/>
              <a:t> calidad ocasionan </a:t>
            </a:r>
            <a:r>
              <a:rPr lang="es-AR" altLang="es-MX" sz="2800" i="1" u="sng" dirty="0" smtClean="0"/>
              <a:t>grandes pérdidas</a:t>
            </a:r>
            <a:r>
              <a:rPr lang="es-AR" altLang="es-MX" sz="2800" i="1" dirty="0" smtClean="0"/>
              <a:t> a los procesos de negocios.</a:t>
            </a:r>
          </a:p>
        </p:txBody>
      </p:sp>
    </p:spTree>
    <p:extLst>
      <p:ext uri="{BB962C8B-B14F-4D97-AF65-F5344CB8AC3E}">
        <p14:creationId xmlns:p14="http://schemas.microsoft.com/office/powerpoint/2010/main" val="3910831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3 CuadroTexto"/>
          <p:cNvSpPr txBox="1"/>
          <p:nvPr/>
        </p:nvSpPr>
        <p:spPr>
          <a:xfrm>
            <a:off x="5722876" y="504490"/>
            <a:ext cx="1940788" cy="646331"/>
          </a:xfrm>
          <a:prstGeom prst="rect">
            <a:avLst/>
          </a:prstGeom>
          <a:noFill/>
        </p:spPr>
        <p:txBody>
          <a:bodyPr wrap="none" rtlCol="0">
            <a:spAutoFit/>
          </a:bodyPr>
          <a:lstStyle/>
          <a:p>
            <a:r>
              <a:rPr lang="es-AR" sz="3600" dirty="0" smtClean="0">
                <a:solidFill>
                  <a:schemeClr val="bg1">
                    <a:lumMod val="95000"/>
                  </a:schemeClr>
                </a:solidFill>
              </a:rPr>
              <a:t>Los datos</a:t>
            </a:r>
            <a:endParaRPr lang="es-AR" sz="3600" dirty="0">
              <a:solidFill>
                <a:schemeClr val="bg1">
                  <a:lumMod val="95000"/>
                </a:schemeClr>
              </a:solidFill>
            </a:endParaRPr>
          </a:p>
        </p:txBody>
      </p:sp>
      <p:sp>
        <p:nvSpPr>
          <p:cNvPr id="6" name="1 Título"/>
          <p:cNvSpPr txBox="1">
            <a:spLocks/>
          </p:cNvSpPr>
          <p:nvPr/>
        </p:nvSpPr>
        <p:spPr>
          <a:xfrm>
            <a:off x="78825" y="2566094"/>
            <a:ext cx="2892973" cy="17184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altLang="es-AR" sz="3600" b="1" dirty="0" smtClean="0">
                <a:solidFill>
                  <a:srgbClr val="FF0000"/>
                </a:solidFill>
              </a:rPr>
              <a:t>Calidad e integridad de los datos</a:t>
            </a:r>
            <a:endParaRPr lang="es-ES" altLang="es-AR" sz="3600" dirty="0" smtClean="0">
              <a:solidFill>
                <a:srgbClr val="FF0000"/>
              </a:solidFill>
            </a:endParaRPr>
          </a:p>
        </p:txBody>
      </p:sp>
      <p:sp>
        <p:nvSpPr>
          <p:cNvPr id="7" name="2 Marcador de contenido"/>
          <p:cNvSpPr txBox="1">
            <a:spLocks/>
          </p:cNvSpPr>
          <p:nvPr/>
        </p:nvSpPr>
        <p:spPr>
          <a:xfrm>
            <a:off x="3602517" y="1549585"/>
            <a:ext cx="8229600" cy="55657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buFont typeface="Arial" charset="0"/>
              <a:buNone/>
            </a:pPr>
            <a:r>
              <a:rPr lang="es-AR" altLang="es-MX" sz="2000" dirty="0" smtClean="0"/>
              <a:t>Los </a:t>
            </a:r>
            <a:r>
              <a:rPr lang="es-AR" altLang="es-MX" sz="2800" b="1" dirty="0" smtClean="0">
                <a:solidFill>
                  <a:srgbClr val="FF0000"/>
                </a:solidFill>
              </a:rPr>
              <a:t>problemas típicos </a:t>
            </a:r>
            <a:r>
              <a:rPr lang="es-AR" altLang="es-MX" sz="2000" dirty="0" smtClean="0"/>
              <a:t>son: datos incorrectos, redundantes, robados, irrelevantes o pérdidas de datos.</a:t>
            </a:r>
          </a:p>
          <a:p>
            <a:pPr algn="just">
              <a:buFont typeface="Arial" charset="0"/>
              <a:buNone/>
            </a:pPr>
            <a:endParaRPr lang="es-AR" altLang="es-MX" sz="2000" dirty="0" smtClean="0"/>
          </a:p>
          <a:p>
            <a:pPr algn="just">
              <a:buFont typeface="Arial" charset="0"/>
              <a:buNone/>
            </a:pPr>
            <a:r>
              <a:rPr lang="es-AR" altLang="es-MX" sz="2000" dirty="0" smtClean="0"/>
              <a:t>Las </a:t>
            </a:r>
            <a:r>
              <a:rPr lang="es-AR" altLang="es-MX" sz="2800" b="1" dirty="0" smtClean="0">
                <a:solidFill>
                  <a:srgbClr val="FF0000"/>
                </a:solidFill>
              </a:rPr>
              <a:t>causas más comunes </a:t>
            </a:r>
            <a:r>
              <a:rPr lang="es-AR" altLang="es-MX" sz="2000" dirty="0" smtClean="0"/>
              <a:t>proceden de malas entradas de datos, pobre diseño de bases de datos, pobre seguridad, datos recogidos incorrectos o la inexistencia de los datos requeridos por el negocio.</a:t>
            </a:r>
          </a:p>
          <a:p>
            <a:pPr algn="just">
              <a:buFont typeface="Arial" charset="0"/>
              <a:buNone/>
            </a:pPr>
            <a:endParaRPr lang="es-AR" altLang="es-MX" sz="2000" dirty="0" smtClean="0"/>
          </a:p>
          <a:p>
            <a:pPr>
              <a:buFont typeface="Arial" charset="0"/>
              <a:buNone/>
            </a:pPr>
            <a:r>
              <a:rPr lang="es-AR" altLang="es-MX" sz="2800" i="1" dirty="0" smtClean="0"/>
              <a:t>Es preciso que los sistemas de información proporcionen herramientas para conseguir la mayor calidad de datos posibles, y la integridad y fiabilidad de los datos de la empresa.</a:t>
            </a:r>
          </a:p>
          <a:p>
            <a:pPr algn="just">
              <a:buFont typeface="Arial" charset="0"/>
              <a:buNone/>
            </a:pPr>
            <a:endParaRPr lang="es-AR" altLang="es-MX" sz="2000" dirty="0" smtClean="0"/>
          </a:p>
        </p:txBody>
      </p:sp>
    </p:spTree>
    <p:extLst>
      <p:ext uri="{BB962C8B-B14F-4D97-AF65-F5344CB8AC3E}">
        <p14:creationId xmlns:p14="http://schemas.microsoft.com/office/powerpoint/2010/main" val="442096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3 CuadroTexto"/>
          <p:cNvSpPr txBox="1"/>
          <p:nvPr/>
        </p:nvSpPr>
        <p:spPr>
          <a:xfrm>
            <a:off x="5722876" y="504490"/>
            <a:ext cx="1940788" cy="646331"/>
          </a:xfrm>
          <a:prstGeom prst="rect">
            <a:avLst/>
          </a:prstGeom>
          <a:noFill/>
        </p:spPr>
        <p:txBody>
          <a:bodyPr wrap="none" rtlCol="0">
            <a:spAutoFit/>
          </a:bodyPr>
          <a:lstStyle/>
          <a:p>
            <a:r>
              <a:rPr lang="es-AR" sz="3600" dirty="0" smtClean="0">
                <a:solidFill>
                  <a:schemeClr val="bg1">
                    <a:lumMod val="95000"/>
                  </a:schemeClr>
                </a:solidFill>
              </a:rPr>
              <a:t>Los datos</a:t>
            </a:r>
            <a:endParaRPr lang="es-AR" sz="3600" dirty="0">
              <a:solidFill>
                <a:schemeClr val="bg1">
                  <a:lumMod val="95000"/>
                </a:schemeClr>
              </a:solidFill>
            </a:endParaRPr>
          </a:p>
        </p:txBody>
      </p:sp>
      <p:sp>
        <p:nvSpPr>
          <p:cNvPr id="6" name="1 Título"/>
          <p:cNvSpPr txBox="1">
            <a:spLocks/>
          </p:cNvSpPr>
          <p:nvPr/>
        </p:nvSpPr>
        <p:spPr>
          <a:xfrm>
            <a:off x="78825" y="2566094"/>
            <a:ext cx="2892973" cy="17184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altLang="es-AR" sz="3600" b="1" dirty="0" smtClean="0">
                <a:solidFill>
                  <a:srgbClr val="FF0000"/>
                </a:solidFill>
              </a:rPr>
              <a:t>Calidad e integridad de los datos</a:t>
            </a:r>
            <a:endParaRPr lang="es-ES" altLang="es-AR" sz="3600" dirty="0" smtClean="0">
              <a:solidFill>
                <a:srgbClr val="FF0000"/>
              </a:solidFill>
            </a:endParaRPr>
          </a:p>
        </p:txBody>
      </p:sp>
      <p:sp>
        <p:nvSpPr>
          <p:cNvPr id="5" name="2 Marcador de contenido"/>
          <p:cNvSpPr txBox="1">
            <a:spLocks/>
          </p:cNvSpPr>
          <p:nvPr/>
        </p:nvSpPr>
        <p:spPr>
          <a:xfrm>
            <a:off x="3523687" y="1521112"/>
            <a:ext cx="8229600" cy="5062537"/>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buFont typeface="Arial" charset="0"/>
              <a:buNone/>
              <a:defRPr/>
            </a:pPr>
            <a:r>
              <a:rPr lang="es-AR" sz="2000" dirty="0" smtClean="0"/>
              <a:t>Los </a:t>
            </a:r>
            <a:r>
              <a:rPr lang="es-AR" sz="2800" b="1" dirty="0" smtClean="0">
                <a:solidFill>
                  <a:srgbClr val="FF0000"/>
                </a:solidFill>
              </a:rPr>
              <a:t>sistemas de archivos</a:t>
            </a:r>
            <a:r>
              <a:rPr lang="es-AR" sz="2000" dirty="0" smtClean="0"/>
              <a:t>, cuando se utilizan de modo independiente con sus respectivas aplicaciones, </a:t>
            </a:r>
            <a:r>
              <a:rPr lang="es-AR" sz="2800" b="1" dirty="0" smtClean="0">
                <a:solidFill>
                  <a:srgbClr val="FF0000"/>
                </a:solidFill>
              </a:rPr>
              <a:t>presentan los siguientes problemas</a:t>
            </a:r>
            <a:r>
              <a:rPr lang="es-AR" sz="2000" dirty="0" smtClean="0"/>
              <a:t>:</a:t>
            </a:r>
          </a:p>
          <a:p>
            <a:pPr algn="just">
              <a:defRPr/>
            </a:pPr>
            <a:r>
              <a:rPr lang="es-AR" sz="2800" b="1" dirty="0" smtClean="0">
                <a:solidFill>
                  <a:srgbClr val="FF0000"/>
                </a:solidFill>
              </a:rPr>
              <a:t>Redundancia de datos</a:t>
            </a:r>
            <a:r>
              <a:rPr lang="es-AR" sz="2000" dirty="0" smtClean="0"/>
              <a:t>. Los mismos datos se almacenan en muchos lugares.</a:t>
            </a:r>
          </a:p>
          <a:p>
            <a:pPr algn="just">
              <a:defRPr/>
            </a:pPr>
            <a:r>
              <a:rPr lang="es-AR" sz="2800" b="1" dirty="0" smtClean="0">
                <a:solidFill>
                  <a:srgbClr val="FF0000"/>
                </a:solidFill>
              </a:rPr>
              <a:t>Aislamiento de datos</a:t>
            </a:r>
            <a:r>
              <a:rPr lang="es-AR" sz="2000" dirty="0" smtClean="0"/>
              <a:t>. La organización por archivos crea silos (islas) de datos que dificulta su acceso desde aplicaciones diferentes; es decir, determinadas aplicaciones no pueden acceder a datos asociados en otras aplicaciones.</a:t>
            </a:r>
          </a:p>
          <a:p>
            <a:pPr algn="just">
              <a:defRPr/>
            </a:pPr>
            <a:r>
              <a:rPr lang="es-AR" sz="2800" b="1" dirty="0" smtClean="0">
                <a:solidFill>
                  <a:srgbClr val="FF0000"/>
                </a:solidFill>
              </a:rPr>
              <a:t>Inconsistencia de datos</a:t>
            </a:r>
            <a:r>
              <a:rPr lang="es-AR" sz="2000" dirty="0" smtClean="0"/>
              <a:t>. Versiones diferentes de datos no concuerdan; en la práctica, significa que valores reales de los datos no están sincronizados en diferentes.</a:t>
            </a:r>
          </a:p>
          <a:p>
            <a:pPr algn="just">
              <a:defRPr/>
            </a:pPr>
            <a:r>
              <a:rPr lang="es-AR" sz="2800" b="1" dirty="0" smtClean="0">
                <a:solidFill>
                  <a:srgbClr val="FF0000"/>
                </a:solidFill>
              </a:rPr>
              <a:t>Seguridad de los datos</a:t>
            </a:r>
            <a:r>
              <a:rPr lang="es-AR" sz="2000" dirty="0" smtClean="0"/>
              <a:t>. Se dificulta en los sistemas de archivos debido a que el aumento de aplicaciones que gestionan los datos aumenta también el número potencial de personas que pueden acceder a ellos, con diferentes perfiles e identificaciones, y mayores riesgos para la seguridad.</a:t>
            </a:r>
            <a:endParaRPr lang="es-AR" sz="2000" dirty="0"/>
          </a:p>
        </p:txBody>
      </p:sp>
    </p:spTree>
    <p:extLst>
      <p:ext uri="{BB962C8B-B14F-4D97-AF65-F5344CB8AC3E}">
        <p14:creationId xmlns:p14="http://schemas.microsoft.com/office/powerpoint/2010/main" val="1375389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3 CuadroTexto"/>
          <p:cNvSpPr txBox="1"/>
          <p:nvPr/>
        </p:nvSpPr>
        <p:spPr>
          <a:xfrm>
            <a:off x="5722876" y="504490"/>
            <a:ext cx="2780761" cy="646331"/>
          </a:xfrm>
          <a:prstGeom prst="rect">
            <a:avLst/>
          </a:prstGeom>
          <a:noFill/>
        </p:spPr>
        <p:txBody>
          <a:bodyPr wrap="none" rtlCol="0">
            <a:spAutoFit/>
          </a:bodyPr>
          <a:lstStyle/>
          <a:p>
            <a:r>
              <a:rPr lang="es-AR" sz="3600" dirty="0" smtClean="0">
                <a:solidFill>
                  <a:schemeClr val="bg1">
                    <a:lumMod val="95000"/>
                  </a:schemeClr>
                </a:solidFill>
              </a:rPr>
              <a:t>Base de datos</a:t>
            </a:r>
            <a:endParaRPr lang="es-AR" sz="3600" dirty="0">
              <a:solidFill>
                <a:schemeClr val="bg1">
                  <a:lumMod val="95000"/>
                </a:schemeClr>
              </a:solidFill>
            </a:endParaRPr>
          </a:p>
        </p:txBody>
      </p:sp>
      <p:sp>
        <p:nvSpPr>
          <p:cNvPr id="6" name="1 Título"/>
          <p:cNvSpPr txBox="1">
            <a:spLocks/>
          </p:cNvSpPr>
          <p:nvPr/>
        </p:nvSpPr>
        <p:spPr>
          <a:xfrm>
            <a:off x="78825" y="2566094"/>
            <a:ext cx="2892973" cy="17184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altLang="es-AR" sz="3600" b="1" dirty="0" smtClean="0">
                <a:solidFill>
                  <a:srgbClr val="FF0000"/>
                </a:solidFill>
              </a:rPr>
              <a:t>Concepto</a:t>
            </a:r>
            <a:endParaRPr lang="es-ES" altLang="es-AR" sz="3600" dirty="0" smtClean="0">
              <a:solidFill>
                <a:srgbClr val="FF0000"/>
              </a:solidFill>
            </a:endParaRPr>
          </a:p>
        </p:txBody>
      </p:sp>
      <p:sp>
        <p:nvSpPr>
          <p:cNvPr id="7" name="2 Marcador de contenido"/>
          <p:cNvSpPr txBox="1">
            <a:spLocks/>
          </p:cNvSpPr>
          <p:nvPr/>
        </p:nvSpPr>
        <p:spPr>
          <a:xfrm>
            <a:off x="3641932" y="1466864"/>
            <a:ext cx="8229600" cy="58039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buFont typeface="Arial" charset="0"/>
              <a:buNone/>
              <a:defRPr/>
            </a:pPr>
            <a:r>
              <a:rPr lang="es-AR" sz="2000" smtClean="0"/>
              <a:t>Una base de datos es una colección integrada de elementos de datos relacionados de manera lógica. Los datos almacenados en una base de datos son independientes de los programas de aplicación que los utilizan. </a:t>
            </a:r>
          </a:p>
          <a:p>
            <a:pPr algn="just">
              <a:buFont typeface="Arial" charset="0"/>
              <a:buNone/>
              <a:defRPr/>
            </a:pPr>
            <a:r>
              <a:rPr lang="es-ES" sz="2000" smtClean="0"/>
              <a:t>Una Base de Datos es una colección de datos cuyo propósito principal es mantener los datos almacenados y poder recuperar información haciendo consultas en el momento que se desee.</a:t>
            </a:r>
          </a:p>
          <a:p>
            <a:pPr algn="just">
              <a:buFont typeface="Arial" charset="0"/>
              <a:buNone/>
              <a:defRPr/>
            </a:pPr>
            <a:endParaRPr lang="es-ES" sz="2000" smtClean="0"/>
          </a:p>
          <a:p>
            <a:pPr marL="457200" indent="-457200" algn="just">
              <a:buFont typeface="Arial" charset="0"/>
              <a:buAutoNum type="arabicPeriod"/>
              <a:defRPr/>
            </a:pPr>
            <a:endParaRPr lang="es-AR" sz="2000" dirty="0"/>
          </a:p>
        </p:txBody>
      </p:sp>
      <p:grpSp>
        <p:nvGrpSpPr>
          <p:cNvPr id="8" name="Group 16"/>
          <p:cNvGrpSpPr>
            <a:grpSpLocks/>
          </p:cNvGrpSpPr>
          <p:nvPr/>
        </p:nvGrpSpPr>
        <p:grpSpPr bwMode="auto">
          <a:xfrm>
            <a:off x="4498975" y="3516313"/>
            <a:ext cx="6400800" cy="2870200"/>
            <a:chOff x="864" y="1356"/>
            <a:chExt cx="4032" cy="1808"/>
          </a:xfrm>
        </p:grpSpPr>
        <p:sp>
          <p:nvSpPr>
            <p:cNvPr id="9" name="Text Box 17"/>
            <p:cNvSpPr txBox="1">
              <a:spLocks noChangeArrowheads="1"/>
            </p:cNvSpPr>
            <p:nvPr/>
          </p:nvSpPr>
          <p:spPr bwMode="auto">
            <a:xfrm>
              <a:off x="864" y="1356"/>
              <a:ext cx="960" cy="524"/>
            </a:xfrm>
            <a:prstGeom prst="rect">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s-ES_tradnl" sz="2400">
                  <a:latin typeface="Times New Roman" pitchFamily="18" charset="0"/>
                </a:rPr>
                <a:t>Sistema de Compras</a:t>
              </a:r>
            </a:p>
          </p:txBody>
        </p:sp>
        <p:sp>
          <p:nvSpPr>
            <p:cNvPr id="10" name="Text Box 18"/>
            <p:cNvSpPr txBox="1">
              <a:spLocks noChangeArrowheads="1"/>
            </p:cNvSpPr>
            <p:nvPr/>
          </p:nvSpPr>
          <p:spPr bwMode="auto">
            <a:xfrm>
              <a:off x="864" y="1968"/>
              <a:ext cx="960" cy="524"/>
            </a:xfrm>
            <a:prstGeom prst="rect">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s-ES_tradnl" sz="2400">
                  <a:latin typeface="Times New Roman" pitchFamily="18" charset="0"/>
                </a:rPr>
                <a:t>Sistema de Pagos</a:t>
              </a:r>
            </a:p>
          </p:txBody>
        </p:sp>
        <p:sp>
          <p:nvSpPr>
            <p:cNvPr id="11" name="Text Box 19"/>
            <p:cNvSpPr txBox="1">
              <a:spLocks noChangeArrowheads="1"/>
            </p:cNvSpPr>
            <p:nvPr/>
          </p:nvSpPr>
          <p:spPr bwMode="auto">
            <a:xfrm>
              <a:off x="864" y="2640"/>
              <a:ext cx="960" cy="524"/>
            </a:xfrm>
            <a:prstGeom prst="rect">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s-ES_tradnl" sz="2400">
                  <a:latin typeface="Times New Roman" pitchFamily="18" charset="0"/>
                </a:rPr>
                <a:t>Sistema de Stock</a:t>
              </a:r>
            </a:p>
          </p:txBody>
        </p:sp>
        <p:sp>
          <p:nvSpPr>
            <p:cNvPr id="12" name="Text Box 20"/>
            <p:cNvSpPr txBox="1">
              <a:spLocks noChangeArrowheads="1"/>
            </p:cNvSpPr>
            <p:nvPr/>
          </p:nvSpPr>
          <p:spPr bwMode="auto">
            <a:xfrm>
              <a:off x="2448" y="2112"/>
              <a:ext cx="960" cy="312"/>
            </a:xfrm>
            <a:prstGeom prst="rect">
              <a:avLst/>
            </a:prstGeom>
            <a:solidFill>
              <a:srgbClr val="FFCC00"/>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s-ES_tradnl" sz="2400">
                  <a:latin typeface="Times New Roman" pitchFamily="18" charset="0"/>
                </a:rPr>
                <a:t>DBMS</a:t>
              </a:r>
            </a:p>
          </p:txBody>
        </p:sp>
        <p:sp>
          <p:nvSpPr>
            <p:cNvPr id="13" name="AutoShape 21"/>
            <p:cNvSpPr>
              <a:spLocks noChangeArrowheads="1"/>
            </p:cNvSpPr>
            <p:nvPr/>
          </p:nvSpPr>
          <p:spPr bwMode="auto">
            <a:xfrm>
              <a:off x="3936" y="1536"/>
              <a:ext cx="960" cy="1344"/>
            </a:xfrm>
            <a:prstGeom prst="flowChartMagneticDisk">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sz="2400">
                  <a:latin typeface="Times New Roman" pitchFamily="18" charset="0"/>
                </a:rPr>
                <a:t>Base de </a:t>
              </a:r>
            </a:p>
            <a:p>
              <a:pPr algn="ctr"/>
              <a:r>
                <a:rPr lang="es-ES_tradnl" sz="2400">
                  <a:latin typeface="Times New Roman" pitchFamily="18" charset="0"/>
                </a:rPr>
                <a:t>Datos</a:t>
              </a:r>
            </a:p>
          </p:txBody>
        </p:sp>
        <p:sp>
          <p:nvSpPr>
            <p:cNvPr id="14" name="Line 22"/>
            <p:cNvSpPr>
              <a:spLocks noChangeShapeType="1"/>
            </p:cNvSpPr>
            <p:nvPr/>
          </p:nvSpPr>
          <p:spPr bwMode="auto">
            <a:xfrm>
              <a:off x="1824" y="1632"/>
              <a:ext cx="624" cy="576"/>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5" name="Line 23"/>
            <p:cNvSpPr>
              <a:spLocks noChangeShapeType="1"/>
            </p:cNvSpPr>
            <p:nvPr/>
          </p:nvSpPr>
          <p:spPr bwMode="auto">
            <a:xfrm flipV="1">
              <a:off x="1824" y="2256"/>
              <a:ext cx="624" cy="67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6" name="Line 24"/>
            <p:cNvSpPr>
              <a:spLocks noChangeShapeType="1"/>
            </p:cNvSpPr>
            <p:nvPr/>
          </p:nvSpPr>
          <p:spPr bwMode="auto">
            <a:xfrm>
              <a:off x="1836" y="2244"/>
              <a:ext cx="59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7" name="Line 25"/>
            <p:cNvSpPr>
              <a:spLocks noChangeShapeType="1"/>
            </p:cNvSpPr>
            <p:nvPr/>
          </p:nvSpPr>
          <p:spPr bwMode="auto">
            <a:xfrm>
              <a:off x="3408" y="2256"/>
              <a:ext cx="52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spTree>
    <p:extLst>
      <p:ext uri="{BB962C8B-B14F-4D97-AF65-F5344CB8AC3E}">
        <p14:creationId xmlns:p14="http://schemas.microsoft.com/office/powerpoint/2010/main" val="299644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3 CuadroTexto"/>
          <p:cNvSpPr txBox="1"/>
          <p:nvPr/>
        </p:nvSpPr>
        <p:spPr>
          <a:xfrm>
            <a:off x="5722876" y="504490"/>
            <a:ext cx="2780761" cy="646331"/>
          </a:xfrm>
          <a:prstGeom prst="rect">
            <a:avLst/>
          </a:prstGeom>
          <a:noFill/>
        </p:spPr>
        <p:txBody>
          <a:bodyPr wrap="none" rtlCol="0">
            <a:spAutoFit/>
          </a:bodyPr>
          <a:lstStyle/>
          <a:p>
            <a:r>
              <a:rPr lang="es-AR" sz="3600" dirty="0" smtClean="0">
                <a:solidFill>
                  <a:schemeClr val="bg1">
                    <a:lumMod val="95000"/>
                  </a:schemeClr>
                </a:solidFill>
              </a:rPr>
              <a:t>Base de datos</a:t>
            </a:r>
            <a:endParaRPr lang="es-AR" sz="3600" dirty="0">
              <a:solidFill>
                <a:schemeClr val="bg1">
                  <a:lumMod val="95000"/>
                </a:schemeClr>
              </a:solidFill>
            </a:endParaRPr>
          </a:p>
        </p:txBody>
      </p:sp>
      <p:sp>
        <p:nvSpPr>
          <p:cNvPr id="6" name="1 Título"/>
          <p:cNvSpPr txBox="1">
            <a:spLocks/>
          </p:cNvSpPr>
          <p:nvPr/>
        </p:nvSpPr>
        <p:spPr>
          <a:xfrm>
            <a:off x="78825" y="2566094"/>
            <a:ext cx="3042747" cy="17184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altLang="es-AR" sz="3600" b="1" dirty="0" smtClean="0">
                <a:solidFill>
                  <a:srgbClr val="FF0000"/>
                </a:solidFill>
              </a:rPr>
              <a:t>Tipo Centralizada</a:t>
            </a:r>
            <a:endParaRPr lang="es-ES" altLang="es-AR" sz="3600" dirty="0" smtClean="0">
              <a:solidFill>
                <a:srgbClr val="FF0000"/>
              </a:solidFill>
            </a:endParaRPr>
          </a:p>
        </p:txBody>
      </p:sp>
      <p:sp>
        <p:nvSpPr>
          <p:cNvPr id="18" name="2 Marcador de contenido"/>
          <p:cNvSpPr txBox="1">
            <a:spLocks/>
          </p:cNvSpPr>
          <p:nvPr/>
        </p:nvSpPr>
        <p:spPr>
          <a:xfrm>
            <a:off x="3641835" y="1458037"/>
            <a:ext cx="8229600" cy="50625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buFont typeface="Arial" charset="0"/>
              <a:buNone/>
            </a:pPr>
            <a:r>
              <a:rPr lang="es-AR" altLang="es-MX" sz="2000" dirty="0" smtClean="0"/>
              <a:t>Almacena todos los archivos relacionados en una única posición lógica. </a:t>
            </a:r>
          </a:p>
          <a:p>
            <a:pPr algn="just"/>
            <a:r>
              <a:rPr lang="es-AR" altLang="es-MX" sz="2000" dirty="0" smtClean="0"/>
              <a:t>Las grandes computadoras soportaban </a:t>
            </a:r>
            <a:r>
              <a:rPr lang="es-AR" altLang="es-MX" sz="2000" dirty="0"/>
              <a:t>este tipo </a:t>
            </a:r>
            <a:r>
              <a:rPr lang="es-AR" altLang="es-MX" sz="2000" dirty="0" smtClean="0"/>
              <a:t>de bases de datos, disminuyendo los enormes costes de implantación y mantenimiento. </a:t>
            </a:r>
          </a:p>
          <a:p>
            <a:pPr algn="just"/>
            <a:r>
              <a:rPr lang="es-AR" altLang="es-MX" sz="2000" dirty="0" smtClean="0"/>
              <a:t>Las bases de datos centralizadas ofrecen muchos beneficios a la organización y empresa, como sucede con cualquier sistema centralizado, derivados de la centralización de los servicios, pero también son más vulnerables, ya que cuando la computadora central falla, todos los usuarios se ven afectados.</a:t>
            </a:r>
          </a:p>
        </p:txBody>
      </p:sp>
      <p:pic>
        <p:nvPicPr>
          <p:cNvPr id="19" name="Picture 2" descr="D:\Descargas\Sin títul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6410" y="3989305"/>
            <a:ext cx="3600450"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1030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3 CuadroTexto"/>
          <p:cNvSpPr txBox="1"/>
          <p:nvPr/>
        </p:nvSpPr>
        <p:spPr>
          <a:xfrm>
            <a:off x="5722876" y="504490"/>
            <a:ext cx="2780761" cy="646331"/>
          </a:xfrm>
          <a:prstGeom prst="rect">
            <a:avLst/>
          </a:prstGeom>
          <a:noFill/>
        </p:spPr>
        <p:txBody>
          <a:bodyPr wrap="none" rtlCol="0">
            <a:spAutoFit/>
          </a:bodyPr>
          <a:lstStyle/>
          <a:p>
            <a:r>
              <a:rPr lang="es-AR" sz="3600" dirty="0" smtClean="0">
                <a:solidFill>
                  <a:schemeClr val="bg1">
                    <a:lumMod val="95000"/>
                  </a:schemeClr>
                </a:solidFill>
              </a:rPr>
              <a:t>Base de datos</a:t>
            </a:r>
            <a:endParaRPr lang="es-AR" sz="3600" dirty="0">
              <a:solidFill>
                <a:schemeClr val="bg1">
                  <a:lumMod val="95000"/>
                </a:schemeClr>
              </a:solidFill>
            </a:endParaRPr>
          </a:p>
        </p:txBody>
      </p:sp>
      <p:sp>
        <p:nvSpPr>
          <p:cNvPr id="6" name="1 Título"/>
          <p:cNvSpPr txBox="1">
            <a:spLocks/>
          </p:cNvSpPr>
          <p:nvPr/>
        </p:nvSpPr>
        <p:spPr>
          <a:xfrm>
            <a:off x="78825" y="2566094"/>
            <a:ext cx="3042747" cy="17184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altLang="es-AR" sz="3600" b="1" dirty="0" smtClean="0">
                <a:solidFill>
                  <a:srgbClr val="FF0000"/>
                </a:solidFill>
              </a:rPr>
              <a:t>Tipo Distribuido</a:t>
            </a:r>
            <a:endParaRPr lang="es-ES" altLang="es-AR" sz="3600" dirty="0" smtClean="0">
              <a:solidFill>
                <a:srgbClr val="FF0000"/>
              </a:solidFill>
            </a:endParaRPr>
          </a:p>
        </p:txBody>
      </p:sp>
      <p:sp>
        <p:nvSpPr>
          <p:cNvPr id="7" name="2 Marcador de contenido"/>
          <p:cNvSpPr txBox="1">
            <a:spLocks/>
          </p:cNvSpPr>
          <p:nvPr/>
        </p:nvSpPr>
        <p:spPr>
          <a:xfrm>
            <a:off x="3689132" y="1482177"/>
            <a:ext cx="8229600" cy="50625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buFont typeface="Arial" charset="0"/>
              <a:buNone/>
            </a:pPr>
            <a:r>
              <a:rPr lang="es-AR" altLang="es-MX" sz="2000" dirty="0" smtClean="0"/>
              <a:t>Tiene copias completas de una base de datos, o parte de una base de datos, en más de una posición, que, normalmente, está próxima al usuario.</a:t>
            </a:r>
          </a:p>
          <a:p>
            <a:pPr algn="just">
              <a:buFont typeface="Arial" charset="0"/>
              <a:buNone/>
            </a:pPr>
            <a:r>
              <a:rPr lang="es-AR" altLang="es-MX" sz="2000" dirty="0" smtClean="0"/>
              <a:t>Pertenecen a un solo sistema, pero se encuentran físicamente esparcidos en diferentes sitios de la red. Todos los sitios trabajan juntos a fin de que un usuario pueda acceder a los datos de la red desde cualquier lugar, de igual forma que si los datos estuvieran guardados en el propio sitio del usuario.</a:t>
            </a:r>
          </a:p>
          <a:p>
            <a:pPr algn="just">
              <a:buFont typeface="Arial" charset="0"/>
              <a:buNone/>
            </a:pPr>
            <a:r>
              <a:rPr lang="es-AR" altLang="es-MX" sz="2000" dirty="0" smtClean="0"/>
              <a:t>Las bases de datos distribuidas se dividen, a su vez, en otras dos categorías: replicadas y particionadas.</a:t>
            </a:r>
          </a:p>
        </p:txBody>
      </p:sp>
      <p:pic>
        <p:nvPicPr>
          <p:cNvPr id="8" name="Picture 2" descr="D:\Descargas\Sin títul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8652" y="4284536"/>
            <a:ext cx="5038725"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8844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3 CuadroTexto"/>
          <p:cNvSpPr txBox="1"/>
          <p:nvPr/>
        </p:nvSpPr>
        <p:spPr>
          <a:xfrm>
            <a:off x="5722876" y="504490"/>
            <a:ext cx="2780761" cy="646331"/>
          </a:xfrm>
          <a:prstGeom prst="rect">
            <a:avLst/>
          </a:prstGeom>
          <a:noFill/>
        </p:spPr>
        <p:txBody>
          <a:bodyPr wrap="none" rtlCol="0">
            <a:spAutoFit/>
          </a:bodyPr>
          <a:lstStyle/>
          <a:p>
            <a:r>
              <a:rPr lang="es-AR" sz="3600" dirty="0" smtClean="0">
                <a:solidFill>
                  <a:schemeClr val="bg1">
                    <a:lumMod val="95000"/>
                  </a:schemeClr>
                </a:solidFill>
              </a:rPr>
              <a:t>Base de datos</a:t>
            </a:r>
            <a:endParaRPr lang="es-AR" sz="3600" dirty="0">
              <a:solidFill>
                <a:schemeClr val="bg1">
                  <a:lumMod val="95000"/>
                </a:schemeClr>
              </a:solidFill>
            </a:endParaRPr>
          </a:p>
        </p:txBody>
      </p:sp>
      <p:sp>
        <p:nvSpPr>
          <p:cNvPr id="6" name="1 Título"/>
          <p:cNvSpPr txBox="1">
            <a:spLocks/>
          </p:cNvSpPr>
          <p:nvPr/>
        </p:nvSpPr>
        <p:spPr>
          <a:xfrm>
            <a:off x="78825" y="2566094"/>
            <a:ext cx="3042747" cy="17184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altLang="es-AR" sz="3600" b="1" dirty="0" smtClean="0">
                <a:solidFill>
                  <a:srgbClr val="FF0000"/>
                </a:solidFill>
              </a:rPr>
              <a:t>Conceptos relacionados</a:t>
            </a:r>
            <a:endParaRPr lang="es-ES" altLang="es-AR" sz="3600" dirty="0" smtClean="0">
              <a:solidFill>
                <a:srgbClr val="FF0000"/>
              </a:solidFill>
            </a:endParaRPr>
          </a:p>
        </p:txBody>
      </p:sp>
      <p:sp>
        <p:nvSpPr>
          <p:cNvPr id="9" name="2 Marcador de contenido"/>
          <p:cNvSpPr txBox="1">
            <a:spLocks/>
          </p:cNvSpPr>
          <p:nvPr/>
        </p:nvSpPr>
        <p:spPr>
          <a:xfrm>
            <a:off x="3692362" y="1382586"/>
            <a:ext cx="8229600" cy="58039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buFont typeface="Arial" charset="0"/>
              <a:buNone/>
              <a:defRPr/>
            </a:pPr>
            <a:r>
              <a:rPr lang="es-AR" sz="2000" smtClean="0"/>
              <a:t>Los datos pueden localizarse en forma lógica en caracteres, campos, registros, archivos y bases de datos. </a:t>
            </a:r>
          </a:p>
          <a:p>
            <a:pPr marL="457200" indent="-457200" algn="just">
              <a:buFont typeface="Arial" charset="0"/>
              <a:buAutoNum type="arabicPeriod"/>
              <a:defRPr/>
            </a:pPr>
            <a:r>
              <a:rPr lang="es-AR" sz="2000" u="sng" smtClean="0"/>
              <a:t>Carácter</a:t>
            </a:r>
            <a:r>
              <a:rPr lang="es-AR" sz="2000" smtClean="0"/>
              <a:t>: consiste en un símbolo alfabético, numérico o de otro tipo. Es el elemento más básico de dato que puede ser observado o manipulado.</a:t>
            </a:r>
          </a:p>
          <a:p>
            <a:pPr marL="457200" indent="-457200" algn="just">
              <a:buFont typeface="Arial" charset="0"/>
              <a:buAutoNum type="arabicPeriod"/>
              <a:defRPr/>
            </a:pPr>
            <a:r>
              <a:rPr lang="es-AR" sz="2000" u="sng" smtClean="0"/>
              <a:t>Campo</a:t>
            </a:r>
            <a:r>
              <a:rPr lang="es-AR" sz="2000" smtClean="0"/>
              <a:t>: Consiste en la agrupación de caracteres relacionados, por ejemplo, la agrupación de caracteres alfabéticos puede formar el campo nombre de una persona. Un campo representa un atributo (característica o cualidad) de alguna entidad (objeto, persona, evento).</a:t>
            </a:r>
          </a:p>
          <a:p>
            <a:pPr marL="457200" indent="-457200" algn="just">
              <a:buFont typeface="Arial" charset="0"/>
              <a:buAutoNum type="arabicPeriod"/>
              <a:defRPr/>
            </a:pPr>
            <a:r>
              <a:rPr lang="es-AR" sz="2000" u="sng" smtClean="0"/>
              <a:t>Registro</a:t>
            </a:r>
            <a:r>
              <a:rPr lang="es-AR" sz="2000" smtClean="0"/>
              <a:t>: Es la agrupación de campos relacionados.</a:t>
            </a:r>
          </a:p>
          <a:p>
            <a:pPr marL="457200" indent="-457200" algn="just">
              <a:buFont typeface="Arial" charset="0"/>
              <a:buAutoNum type="arabicPeriod"/>
              <a:defRPr/>
            </a:pPr>
            <a:r>
              <a:rPr lang="es-AR" sz="2000" u="sng" smtClean="0"/>
              <a:t>Archivos</a:t>
            </a:r>
            <a:r>
              <a:rPr lang="es-AR" sz="2000" smtClean="0"/>
              <a:t>: Un archivo de datos o tabla es un conjunto de registros relacionados.</a:t>
            </a:r>
          </a:p>
          <a:p>
            <a:pPr marL="457200" indent="-457200" algn="just">
              <a:buFont typeface="Arial" charset="0"/>
              <a:buAutoNum type="arabicPeriod"/>
              <a:defRPr/>
            </a:pPr>
            <a:endParaRPr lang="es-AR" sz="2000"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6235" y="5157788"/>
            <a:ext cx="5486400"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 CuadroTexto"/>
          <p:cNvSpPr txBox="1">
            <a:spLocks noChangeArrowheads="1"/>
          </p:cNvSpPr>
          <p:nvPr/>
        </p:nvSpPr>
        <p:spPr bwMode="auto">
          <a:xfrm>
            <a:off x="4449247" y="5300663"/>
            <a:ext cx="1157288" cy="2778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AR" sz="1200"/>
              <a:t>Archivo Libros</a:t>
            </a:r>
          </a:p>
        </p:txBody>
      </p:sp>
    </p:spTree>
    <p:extLst>
      <p:ext uri="{BB962C8B-B14F-4D97-AF65-F5344CB8AC3E}">
        <p14:creationId xmlns:p14="http://schemas.microsoft.com/office/powerpoint/2010/main" val="1563687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3 CuadroTexto"/>
          <p:cNvSpPr txBox="1"/>
          <p:nvPr/>
        </p:nvSpPr>
        <p:spPr>
          <a:xfrm>
            <a:off x="5722876" y="504490"/>
            <a:ext cx="2780761" cy="646331"/>
          </a:xfrm>
          <a:prstGeom prst="rect">
            <a:avLst/>
          </a:prstGeom>
          <a:noFill/>
        </p:spPr>
        <p:txBody>
          <a:bodyPr wrap="none" rtlCol="0">
            <a:spAutoFit/>
          </a:bodyPr>
          <a:lstStyle/>
          <a:p>
            <a:r>
              <a:rPr lang="es-AR" sz="3600" dirty="0" smtClean="0">
                <a:solidFill>
                  <a:schemeClr val="bg1">
                    <a:lumMod val="95000"/>
                  </a:schemeClr>
                </a:solidFill>
              </a:rPr>
              <a:t>Base de datos</a:t>
            </a:r>
            <a:endParaRPr lang="es-AR" sz="3600" dirty="0">
              <a:solidFill>
                <a:schemeClr val="bg1">
                  <a:lumMod val="95000"/>
                </a:schemeClr>
              </a:solidFill>
            </a:endParaRPr>
          </a:p>
        </p:txBody>
      </p:sp>
      <p:sp>
        <p:nvSpPr>
          <p:cNvPr id="6" name="1 Título"/>
          <p:cNvSpPr txBox="1">
            <a:spLocks/>
          </p:cNvSpPr>
          <p:nvPr/>
        </p:nvSpPr>
        <p:spPr>
          <a:xfrm>
            <a:off x="78825" y="1635672"/>
            <a:ext cx="3358058" cy="9642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altLang="es-AR" sz="3600" b="1" dirty="0" smtClean="0">
                <a:solidFill>
                  <a:srgbClr val="FF0000"/>
                </a:solidFill>
              </a:rPr>
              <a:t>Normalización</a:t>
            </a:r>
            <a:endParaRPr lang="es-ES" altLang="es-AR" sz="3600" dirty="0" smtClean="0">
              <a:solidFill>
                <a:srgbClr val="FF0000"/>
              </a:solidFill>
            </a:endParaRPr>
          </a:p>
        </p:txBody>
      </p:sp>
      <p:sp>
        <p:nvSpPr>
          <p:cNvPr id="7" name="Text Box 4"/>
          <p:cNvSpPr txBox="1">
            <a:spLocks noChangeArrowheads="1"/>
          </p:cNvSpPr>
          <p:nvPr/>
        </p:nvSpPr>
        <p:spPr bwMode="auto">
          <a:xfrm>
            <a:off x="3826961" y="3112386"/>
            <a:ext cx="7840663"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cs typeface="Arial" charset="0"/>
              </a:defRPr>
            </a:lvl1pPr>
            <a:lvl2pPr marL="190500">
              <a:defRPr>
                <a:solidFill>
                  <a:schemeClr val="tx1"/>
                </a:solidFill>
                <a:latin typeface="Arial" charset="0"/>
                <a:cs typeface="Arial" charset="0"/>
              </a:defRPr>
            </a:lvl2pPr>
            <a:lvl3pPr marL="381000">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fontAlgn="base">
              <a:spcBef>
                <a:spcPct val="0"/>
              </a:spcBef>
              <a:spcAft>
                <a:spcPct val="0"/>
              </a:spcAft>
              <a:defRPr>
                <a:solidFill>
                  <a:schemeClr val="tx1"/>
                </a:solidFill>
                <a:latin typeface="Arial" charset="0"/>
                <a:cs typeface="Arial" charset="0"/>
              </a:defRPr>
            </a:lvl6pPr>
            <a:lvl7pPr fontAlgn="base">
              <a:spcBef>
                <a:spcPct val="0"/>
              </a:spcBef>
              <a:spcAft>
                <a:spcPct val="0"/>
              </a:spcAft>
              <a:defRPr>
                <a:solidFill>
                  <a:schemeClr val="tx1"/>
                </a:solidFill>
                <a:latin typeface="Arial" charset="0"/>
                <a:cs typeface="Arial" charset="0"/>
              </a:defRPr>
            </a:lvl7pPr>
            <a:lvl8pPr fontAlgn="base">
              <a:spcBef>
                <a:spcPct val="0"/>
              </a:spcBef>
              <a:spcAft>
                <a:spcPct val="0"/>
              </a:spcAft>
              <a:defRPr>
                <a:solidFill>
                  <a:schemeClr val="tx1"/>
                </a:solidFill>
                <a:latin typeface="Arial" charset="0"/>
                <a:cs typeface="Arial" charset="0"/>
              </a:defRPr>
            </a:lvl8pPr>
            <a:lvl9pPr fontAlgn="base">
              <a:spcBef>
                <a:spcPct val="0"/>
              </a:spcBef>
              <a:spcAft>
                <a:spcPct val="0"/>
              </a:spcAft>
              <a:defRPr>
                <a:solidFill>
                  <a:schemeClr val="tx1"/>
                </a:solidFill>
                <a:latin typeface="Arial" charset="0"/>
                <a:cs typeface="Arial" charset="0"/>
              </a:defRPr>
            </a:lvl9pPr>
          </a:lstStyle>
          <a:p>
            <a:pPr marL="1588">
              <a:defRPr/>
            </a:pPr>
            <a:r>
              <a:rPr lang="es-AR" sz="2000" b="1" dirty="0" smtClean="0">
                <a:latin typeface="+mn-lt"/>
              </a:rPr>
              <a:t>Objetivo</a:t>
            </a:r>
          </a:p>
          <a:p>
            <a:pPr marL="1588">
              <a:defRPr/>
            </a:pPr>
            <a:endParaRPr lang="es-AR" sz="2000" dirty="0" smtClean="0">
              <a:latin typeface="+mn-lt"/>
            </a:endParaRPr>
          </a:p>
          <a:p>
            <a:pPr marL="344488" lvl="2" indent="-342900">
              <a:buFont typeface="Arial" pitchFamily="34" charset="0"/>
              <a:buChar char="•"/>
              <a:defRPr/>
            </a:pPr>
            <a:r>
              <a:rPr lang="es-AR" sz="2000" dirty="0" smtClean="0">
                <a:latin typeface="+mn-lt"/>
              </a:rPr>
              <a:t>Minimizar la cantidad de espacio de almacenamiento requerido;</a:t>
            </a:r>
          </a:p>
          <a:p>
            <a:pPr marL="344488" lvl="2" indent="-342900">
              <a:buFont typeface="Arial" pitchFamily="34" charset="0"/>
              <a:buChar char="•"/>
              <a:defRPr/>
            </a:pPr>
            <a:r>
              <a:rPr lang="es-AR" sz="2000" dirty="0" smtClean="0">
                <a:latin typeface="+mn-lt"/>
              </a:rPr>
              <a:t>Facilitar la actualización de las estructuras de datos al máximo posible;</a:t>
            </a:r>
          </a:p>
          <a:p>
            <a:pPr marL="344488" lvl="2" indent="-342900">
              <a:buFont typeface="Arial" pitchFamily="34" charset="0"/>
              <a:buChar char="•"/>
              <a:defRPr/>
            </a:pPr>
            <a:r>
              <a:rPr lang="es-AR" sz="2000" dirty="0" smtClean="0">
                <a:latin typeface="+mn-lt"/>
              </a:rPr>
              <a:t>Lograr que la estructura de la base de datos sea sencilla de comprender</a:t>
            </a:r>
            <a:r>
              <a:rPr lang="es-AR" sz="2000" dirty="0" smtClean="0">
                <a:solidFill>
                  <a:srgbClr val="000000"/>
                </a:solidFill>
                <a:latin typeface="+mn-lt"/>
              </a:rPr>
              <a:t>.</a:t>
            </a:r>
          </a:p>
        </p:txBody>
      </p:sp>
      <p:sp>
        <p:nvSpPr>
          <p:cNvPr id="8" name="Text Box 5"/>
          <p:cNvSpPr txBox="1">
            <a:spLocks noChangeArrowheads="1"/>
          </p:cNvSpPr>
          <p:nvPr/>
        </p:nvSpPr>
        <p:spPr bwMode="auto">
          <a:xfrm>
            <a:off x="3733299" y="1456624"/>
            <a:ext cx="8147050" cy="132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s-ES_tradnl" sz="2000" dirty="0">
                <a:latin typeface="+mn-lt"/>
              </a:rPr>
              <a:t>Para </a:t>
            </a:r>
            <a:r>
              <a:rPr lang="es-AR" sz="2000" dirty="0">
                <a:latin typeface="+mn-lt"/>
              </a:rPr>
              <a:t>evitar</a:t>
            </a:r>
            <a:r>
              <a:rPr lang="es-AR" sz="2000" dirty="0">
                <a:solidFill>
                  <a:srgbClr val="000000"/>
                </a:solidFill>
                <a:latin typeface="+mn-lt"/>
              </a:rPr>
              <a:t> </a:t>
            </a:r>
            <a:r>
              <a:rPr lang="es-AR" sz="2000" dirty="0">
                <a:latin typeface="+mn-lt"/>
              </a:rPr>
              <a:t>que los datos que provienen del análisis de un sistema se conviertan en una maraña de repeticiones y redundancias innecesarias, se transforma una estructura de datos compleja en un conjunto de estructuras más pequeñas.</a:t>
            </a:r>
            <a:r>
              <a:rPr lang="es-AR" sz="2000" dirty="0">
                <a:solidFill>
                  <a:srgbClr val="000000"/>
                </a:solidFill>
                <a:latin typeface="+mn-lt"/>
              </a:rPr>
              <a:t> </a:t>
            </a:r>
            <a:endParaRPr lang="es-ES_tradnl" sz="2000" dirty="0">
              <a:solidFill>
                <a:srgbClr val="000000"/>
              </a:solidFill>
              <a:latin typeface="+mn-lt"/>
            </a:endParaRPr>
          </a:p>
        </p:txBody>
      </p:sp>
    </p:spTree>
    <p:extLst>
      <p:ext uri="{BB962C8B-B14F-4D97-AF65-F5344CB8AC3E}">
        <p14:creationId xmlns:p14="http://schemas.microsoft.com/office/powerpoint/2010/main" val="4263967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3 CuadroTexto"/>
          <p:cNvSpPr txBox="1"/>
          <p:nvPr/>
        </p:nvSpPr>
        <p:spPr>
          <a:xfrm>
            <a:off x="5722876" y="504490"/>
            <a:ext cx="2780761" cy="646331"/>
          </a:xfrm>
          <a:prstGeom prst="rect">
            <a:avLst/>
          </a:prstGeom>
          <a:noFill/>
        </p:spPr>
        <p:txBody>
          <a:bodyPr wrap="none" rtlCol="0">
            <a:spAutoFit/>
          </a:bodyPr>
          <a:lstStyle/>
          <a:p>
            <a:r>
              <a:rPr lang="es-AR" sz="3600" dirty="0" smtClean="0">
                <a:solidFill>
                  <a:schemeClr val="bg1">
                    <a:lumMod val="95000"/>
                  </a:schemeClr>
                </a:solidFill>
              </a:rPr>
              <a:t>Base de datos</a:t>
            </a:r>
            <a:endParaRPr lang="es-AR" sz="3600" dirty="0">
              <a:solidFill>
                <a:schemeClr val="bg1">
                  <a:lumMod val="95000"/>
                </a:schemeClr>
              </a:solidFill>
            </a:endParaRPr>
          </a:p>
        </p:txBody>
      </p:sp>
      <p:sp>
        <p:nvSpPr>
          <p:cNvPr id="6" name="1 Título"/>
          <p:cNvSpPr txBox="1">
            <a:spLocks/>
          </p:cNvSpPr>
          <p:nvPr/>
        </p:nvSpPr>
        <p:spPr>
          <a:xfrm>
            <a:off x="78825" y="1635672"/>
            <a:ext cx="3358058" cy="9642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altLang="es-AR" sz="3600" b="1" dirty="0" smtClean="0">
                <a:solidFill>
                  <a:srgbClr val="FF0000"/>
                </a:solidFill>
              </a:rPr>
              <a:t>Normalización</a:t>
            </a:r>
            <a:endParaRPr lang="es-ES" altLang="es-AR" sz="3600" dirty="0" smtClean="0">
              <a:solidFill>
                <a:srgbClr val="FF0000"/>
              </a:solidFill>
            </a:endParaRPr>
          </a:p>
        </p:txBody>
      </p:sp>
      <p:grpSp>
        <p:nvGrpSpPr>
          <p:cNvPr id="27" name="26 Grupo"/>
          <p:cNvGrpSpPr/>
          <p:nvPr/>
        </p:nvGrpSpPr>
        <p:grpSpPr>
          <a:xfrm>
            <a:off x="4363710" y="1842102"/>
            <a:ext cx="7188200" cy="4648200"/>
            <a:chOff x="1116013" y="1700213"/>
            <a:chExt cx="7188200" cy="4648200"/>
          </a:xfrm>
        </p:grpSpPr>
        <p:sp>
          <p:nvSpPr>
            <p:cNvPr id="28" name="Text Box 4"/>
            <p:cNvSpPr txBox="1">
              <a:spLocks noChangeArrowheads="1"/>
            </p:cNvSpPr>
            <p:nvPr/>
          </p:nvSpPr>
          <p:spPr bwMode="auto">
            <a:xfrm>
              <a:off x="5156200" y="3746500"/>
              <a:ext cx="3148013" cy="514350"/>
            </a:xfrm>
            <a:prstGeom prst="rect">
              <a:avLst/>
            </a:prstGeom>
            <a:noFill/>
            <a:ln w="57150" cmpd="thinThick">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s-ES_tradnl" sz="2400">
                  <a:effectLst>
                    <a:outerShdw blurRad="38100" dist="38100" dir="2700000" algn="tl">
                      <a:srgbClr val="000000"/>
                    </a:outerShdw>
                  </a:effectLst>
                  <a:latin typeface="Times New Roman" pitchFamily="18" charset="0"/>
                </a:rPr>
                <a:t>NO NORMALIZADA</a:t>
              </a:r>
            </a:p>
          </p:txBody>
        </p:sp>
        <p:sp>
          <p:nvSpPr>
            <p:cNvPr id="29" name="Rectangle 5"/>
            <p:cNvSpPr>
              <a:spLocks noChangeArrowheads="1"/>
            </p:cNvSpPr>
            <p:nvPr/>
          </p:nvSpPr>
          <p:spPr bwMode="auto">
            <a:xfrm>
              <a:off x="1116013" y="1700213"/>
              <a:ext cx="3581400" cy="464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sz="2400">
                <a:latin typeface="Times New Roman" pitchFamily="18" charset="0"/>
              </a:endParaRPr>
            </a:p>
          </p:txBody>
        </p:sp>
        <p:sp>
          <p:nvSpPr>
            <p:cNvPr id="30" name="Line 6"/>
            <p:cNvSpPr>
              <a:spLocks noChangeShapeType="1"/>
            </p:cNvSpPr>
            <p:nvPr/>
          </p:nvSpPr>
          <p:spPr bwMode="auto">
            <a:xfrm>
              <a:off x="1371600" y="2293938"/>
              <a:ext cx="30892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31" name="Text Box 7"/>
            <p:cNvSpPr txBox="1">
              <a:spLocks noChangeArrowheads="1"/>
            </p:cNvSpPr>
            <p:nvPr/>
          </p:nvSpPr>
          <p:spPr bwMode="auto">
            <a:xfrm>
              <a:off x="1116013" y="1700213"/>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s-MX" sz="2400">
                  <a:latin typeface="Times New Roman" pitchFamily="18" charset="0"/>
                </a:rPr>
                <a:t>tabla AMIGOS</a:t>
              </a:r>
              <a:endParaRPr lang="es-ES" sz="2400">
                <a:latin typeface="Times New Roman" pitchFamily="18" charset="0"/>
              </a:endParaRPr>
            </a:p>
          </p:txBody>
        </p:sp>
        <p:sp>
          <p:nvSpPr>
            <p:cNvPr id="32" name="Text Box 8"/>
            <p:cNvSpPr txBox="1">
              <a:spLocks noChangeArrowheads="1"/>
            </p:cNvSpPr>
            <p:nvPr/>
          </p:nvSpPr>
          <p:spPr bwMode="auto">
            <a:xfrm>
              <a:off x="1116013" y="2293938"/>
              <a:ext cx="3505200"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s-MX" sz="2000">
                  <a:latin typeface="Times New Roman" pitchFamily="18" charset="0"/>
                </a:rPr>
                <a:t>Codigo_amigo</a:t>
              </a:r>
            </a:p>
            <a:p>
              <a:pPr>
                <a:spcBef>
                  <a:spcPct val="50000"/>
                </a:spcBef>
              </a:pPr>
              <a:r>
                <a:rPr lang="es-MX" sz="2000">
                  <a:latin typeface="Times New Roman" pitchFamily="18" charset="0"/>
                </a:rPr>
                <a:t>Apellido_nombre</a:t>
              </a:r>
            </a:p>
            <a:p>
              <a:pPr>
                <a:spcBef>
                  <a:spcPct val="50000"/>
                </a:spcBef>
              </a:pPr>
              <a:r>
                <a:rPr lang="es-MX" sz="2000">
                  <a:latin typeface="Times New Roman" pitchFamily="18" charset="0"/>
                </a:rPr>
                <a:t>Calle_número</a:t>
              </a:r>
            </a:p>
            <a:p>
              <a:pPr>
                <a:spcBef>
                  <a:spcPct val="50000"/>
                </a:spcBef>
              </a:pPr>
              <a:r>
                <a:rPr lang="es-MX" sz="2000">
                  <a:latin typeface="Times New Roman" pitchFamily="18" charset="0"/>
                </a:rPr>
                <a:t>Teléfono</a:t>
              </a:r>
            </a:p>
            <a:p>
              <a:pPr>
                <a:spcBef>
                  <a:spcPct val="50000"/>
                </a:spcBef>
              </a:pPr>
              <a:r>
                <a:rPr lang="es-MX" sz="2000">
                  <a:latin typeface="Times New Roman" pitchFamily="18" charset="0"/>
                </a:rPr>
                <a:t>Ciudad **</a:t>
              </a:r>
            </a:p>
            <a:p>
              <a:pPr>
                <a:spcBef>
                  <a:spcPct val="50000"/>
                </a:spcBef>
              </a:pPr>
              <a:r>
                <a:rPr lang="es-MX" sz="2000">
                  <a:latin typeface="Times New Roman" pitchFamily="18" charset="0"/>
                </a:rPr>
                <a:t>Cod_Provincia **</a:t>
              </a:r>
            </a:p>
            <a:p>
              <a:pPr>
                <a:spcBef>
                  <a:spcPct val="50000"/>
                </a:spcBef>
              </a:pPr>
              <a:r>
                <a:rPr lang="es-MX" sz="2000">
                  <a:latin typeface="Times New Roman" pitchFamily="18" charset="0"/>
                </a:rPr>
                <a:t>Provincia</a:t>
              </a:r>
            </a:p>
            <a:p>
              <a:pPr>
                <a:spcBef>
                  <a:spcPct val="50000"/>
                </a:spcBef>
              </a:pPr>
              <a:r>
                <a:rPr lang="es-MX" sz="2000">
                  <a:latin typeface="Times New Roman" pitchFamily="18" charset="0"/>
                </a:rPr>
                <a:t>Cod_Pais **</a:t>
              </a:r>
            </a:p>
            <a:p>
              <a:pPr>
                <a:spcBef>
                  <a:spcPct val="50000"/>
                </a:spcBef>
              </a:pPr>
              <a:r>
                <a:rPr lang="es-MX" sz="2000">
                  <a:latin typeface="Times New Roman" pitchFamily="18" charset="0"/>
                </a:rPr>
                <a:t>Pais</a:t>
              </a:r>
              <a:endParaRPr lang="es-ES" sz="2000">
                <a:latin typeface="Times New Roman" pitchFamily="18" charset="0"/>
              </a:endParaRPr>
            </a:p>
          </p:txBody>
        </p:sp>
      </p:grpSp>
    </p:spTree>
    <p:extLst>
      <p:ext uri="{BB962C8B-B14F-4D97-AF65-F5344CB8AC3E}">
        <p14:creationId xmlns:p14="http://schemas.microsoft.com/office/powerpoint/2010/main" val="3031877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 xmlns:a16="http://schemas.microsoft.com/office/drawing/2014/main" id="{FEE164F8-08E3-4FA7-8463-DF9CA1D66ACA}"/>
              </a:ext>
            </a:extLst>
          </p:cNvPr>
          <p:cNvSpPr txBox="1"/>
          <p:nvPr/>
        </p:nvSpPr>
        <p:spPr>
          <a:xfrm>
            <a:off x="4437993" y="3255819"/>
            <a:ext cx="7504626" cy="2954655"/>
          </a:xfrm>
          <a:prstGeom prst="rect">
            <a:avLst/>
          </a:prstGeom>
          <a:noFill/>
        </p:spPr>
        <p:txBody>
          <a:bodyPr wrap="square" rtlCol="0">
            <a:spAutoFit/>
          </a:bodyPr>
          <a:lstStyle/>
          <a:p>
            <a:r>
              <a:rPr lang="es-ES" sz="4800" b="1" u="sng" dirty="0" smtClean="0"/>
              <a:t>Unidad 2 </a:t>
            </a:r>
            <a:endParaRPr lang="es-ES" sz="4800" b="1" u="sng" dirty="0"/>
          </a:p>
          <a:p>
            <a:pPr algn="ctr"/>
            <a:r>
              <a:rPr lang="es-AR" sz="4400" b="1" dirty="0"/>
              <a:t>Herramientas fundamentales para la gestión y utilización de grandes volúmenes de datos</a:t>
            </a:r>
            <a:endParaRPr lang="es-ES_tradnl" altLang="es-AR" sz="4400" b="1" i="1" dirty="0">
              <a:latin typeface="Calibri" pitchFamily="34" charset="0"/>
              <a:cs typeface="Times New Roman" pitchFamily="18" charset="0"/>
            </a:endParaRPr>
          </a:p>
        </p:txBody>
      </p:sp>
    </p:spTree>
    <p:extLst>
      <p:ext uri="{BB962C8B-B14F-4D97-AF65-F5344CB8AC3E}">
        <p14:creationId xmlns:p14="http://schemas.microsoft.com/office/powerpoint/2010/main" val="1413301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3 CuadroTexto"/>
          <p:cNvSpPr txBox="1"/>
          <p:nvPr/>
        </p:nvSpPr>
        <p:spPr>
          <a:xfrm>
            <a:off x="5722876" y="504490"/>
            <a:ext cx="2780761" cy="646331"/>
          </a:xfrm>
          <a:prstGeom prst="rect">
            <a:avLst/>
          </a:prstGeom>
          <a:noFill/>
        </p:spPr>
        <p:txBody>
          <a:bodyPr wrap="none" rtlCol="0">
            <a:spAutoFit/>
          </a:bodyPr>
          <a:lstStyle/>
          <a:p>
            <a:r>
              <a:rPr lang="es-AR" sz="3600" dirty="0" smtClean="0">
                <a:solidFill>
                  <a:schemeClr val="bg1">
                    <a:lumMod val="95000"/>
                  </a:schemeClr>
                </a:solidFill>
              </a:rPr>
              <a:t>Base de datos</a:t>
            </a:r>
            <a:endParaRPr lang="es-AR" sz="3600" dirty="0">
              <a:solidFill>
                <a:schemeClr val="bg1">
                  <a:lumMod val="95000"/>
                </a:schemeClr>
              </a:solidFill>
            </a:endParaRPr>
          </a:p>
        </p:txBody>
      </p:sp>
      <p:sp>
        <p:nvSpPr>
          <p:cNvPr id="6" name="1 Título"/>
          <p:cNvSpPr txBox="1">
            <a:spLocks/>
          </p:cNvSpPr>
          <p:nvPr/>
        </p:nvSpPr>
        <p:spPr>
          <a:xfrm>
            <a:off x="78825" y="1635672"/>
            <a:ext cx="3358058" cy="96428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altLang="es-AR" sz="3600" b="1" dirty="0" smtClean="0">
                <a:solidFill>
                  <a:srgbClr val="FF0000"/>
                </a:solidFill>
              </a:rPr>
              <a:t>Normalización</a:t>
            </a:r>
            <a:endParaRPr lang="es-ES" altLang="es-AR" sz="3600" dirty="0" smtClean="0">
              <a:solidFill>
                <a:srgbClr val="FF0000"/>
              </a:solidFill>
            </a:endParaRPr>
          </a:p>
        </p:txBody>
      </p:sp>
      <p:grpSp>
        <p:nvGrpSpPr>
          <p:cNvPr id="9" name="8 Grupo"/>
          <p:cNvGrpSpPr/>
          <p:nvPr/>
        </p:nvGrpSpPr>
        <p:grpSpPr>
          <a:xfrm>
            <a:off x="4178300" y="1204415"/>
            <a:ext cx="7616825" cy="5562600"/>
            <a:chOff x="827088" y="981075"/>
            <a:chExt cx="7616825" cy="5562600"/>
          </a:xfrm>
        </p:grpSpPr>
        <p:sp>
          <p:nvSpPr>
            <p:cNvPr id="10" name="Rectangle 4"/>
            <p:cNvSpPr>
              <a:spLocks noChangeArrowheads="1"/>
            </p:cNvSpPr>
            <p:nvPr/>
          </p:nvSpPr>
          <p:spPr bwMode="auto">
            <a:xfrm>
              <a:off x="827088" y="1762125"/>
              <a:ext cx="3048000" cy="3771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sz="2400">
                <a:latin typeface="Times New Roman" pitchFamily="18" charset="0"/>
              </a:endParaRPr>
            </a:p>
          </p:txBody>
        </p:sp>
        <p:sp>
          <p:nvSpPr>
            <p:cNvPr id="11" name="Line 5"/>
            <p:cNvSpPr>
              <a:spLocks noChangeShapeType="1"/>
            </p:cNvSpPr>
            <p:nvPr/>
          </p:nvSpPr>
          <p:spPr bwMode="auto">
            <a:xfrm>
              <a:off x="827088" y="2276475"/>
              <a:ext cx="304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2" name="Text Box 6"/>
            <p:cNvSpPr txBox="1">
              <a:spLocks noChangeArrowheads="1"/>
            </p:cNvSpPr>
            <p:nvPr/>
          </p:nvSpPr>
          <p:spPr bwMode="auto">
            <a:xfrm>
              <a:off x="827088" y="1133475"/>
              <a:ext cx="3148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s-MX" sz="2400">
                  <a:latin typeface="Times New Roman" pitchFamily="18" charset="0"/>
                </a:rPr>
                <a:t>tabla AMIGOS</a:t>
              </a:r>
              <a:endParaRPr lang="es-ES" sz="2400">
                <a:latin typeface="Times New Roman" pitchFamily="18" charset="0"/>
              </a:endParaRPr>
            </a:p>
          </p:txBody>
        </p:sp>
        <p:sp>
          <p:nvSpPr>
            <p:cNvPr id="13" name="Text Box 7"/>
            <p:cNvSpPr txBox="1">
              <a:spLocks noChangeArrowheads="1"/>
            </p:cNvSpPr>
            <p:nvPr/>
          </p:nvSpPr>
          <p:spPr bwMode="auto">
            <a:xfrm>
              <a:off x="827088" y="1762125"/>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MX" sz="2400">
                  <a:latin typeface="Times New Roman" pitchFamily="18" charset="0"/>
                </a:rPr>
                <a:t>Codigo_amigo</a:t>
              </a:r>
              <a:endParaRPr lang="es-ES" sz="2400">
                <a:latin typeface="Times New Roman" pitchFamily="18" charset="0"/>
              </a:endParaRPr>
            </a:p>
          </p:txBody>
        </p:sp>
        <p:sp>
          <p:nvSpPr>
            <p:cNvPr id="14" name="Text Box 8"/>
            <p:cNvSpPr txBox="1">
              <a:spLocks noChangeArrowheads="1"/>
            </p:cNvSpPr>
            <p:nvPr/>
          </p:nvSpPr>
          <p:spPr bwMode="auto">
            <a:xfrm>
              <a:off x="827088" y="2328863"/>
              <a:ext cx="2895600"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s-MX" sz="2200">
                  <a:latin typeface="Times New Roman" pitchFamily="18" charset="0"/>
                </a:rPr>
                <a:t>Apellido_nombre</a:t>
              </a:r>
            </a:p>
            <a:p>
              <a:pPr>
                <a:spcBef>
                  <a:spcPct val="50000"/>
                </a:spcBef>
              </a:pPr>
              <a:r>
                <a:rPr lang="es-MX" sz="2200">
                  <a:latin typeface="Times New Roman" pitchFamily="18" charset="0"/>
                </a:rPr>
                <a:t>Calle_número</a:t>
              </a:r>
            </a:p>
            <a:p>
              <a:pPr>
                <a:spcBef>
                  <a:spcPct val="50000"/>
                </a:spcBef>
              </a:pPr>
              <a:r>
                <a:rPr lang="es-MX" sz="2200">
                  <a:latin typeface="Times New Roman" pitchFamily="18" charset="0"/>
                </a:rPr>
                <a:t>Teléfono</a:t>
              </a:r>
            </a:p>
            <a:p>
              <a:pPr>
                <a:spcBef>
                  <a:spcPct val="50000"/>
                </a:spcBef>
              </a:pPr>
              <a:r>
                <a:rPr lang="es-MX" sz="2200">
                  <a:latin typeface="Times New Roman" pitchFamily="18" charset="0"/>
                </a:rPr>
                <a:t>Ciudad **</a:t>
              </a:r>
            </a:p>
            <a:p>
              <a:pPr>
                <a:spcBef>
                  <a:spcPct val="50000"/>
                </a:spcBef>
              </a:pPr>
              <a:r>
                <a:rPr lang="es-MX" sz="2200">
                  <a:latin typeface="Times New Roman" pitchFamily="18" charset="0"/>
                </a:rPr>
                <a:t>Codigo_provincia **</a:t>
              </a:r>
            </a:p>
            <a:p>
              <a:pPr>
                <a:spcBef>
                  <a:spcPct val="50000"/>
                </a:spcBef>
              </a:pPr>
              <a:r>
                <a:rPr lang="es-MX" sz="2200">
                  <a:latin typeface="Times New Roman" pitchFamily="18" charset="0"/>
                </a:rPr>
                <a:t>Pais **</a:t>
              </a:r>
              <a:endParaRPr lang="es-ES" sz="2200">
                <a:latin typeface="Times New Roman" pitchFamily="18" charset="0"/>
              </a:endParaRPr>
            </a:p>
          </p:txBody>
        </p:sp>
        <p:sp>
          <p:nvSpPr>
            <p:cNvPr id="15" name="Rectangle 9"/>
            <p:cNvSpPr>
              <a:spLocks noChangeArrowheads="1"/>
            </p:cNvSpPr>
            <p:nvPr/>
          </p:nvSpPr>
          <p:spPr bwMode="auto">
            <a:xfrm>
              <a:off x="5167313" y="1604963"/>
              <a:ext cx="2895600" cy="1447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sz="2400">
                <a:latin typeface="Times New Roman" pitchFamily="18" charset="0"/>
              </a:endParaRPr>
            </a:p>
          </p:txBody>
        </p:sp>
        <p:sp>
          <p:nvSpPr>
            <p:cNvPr id="16" name="Line 10"/>
            <p:cNvSpPr>
              <a:spLocks noChangeShapeType="1"/>
            </p:cNvSpPr>
            <p:nvPr/>
          </p:nvSpPr>
          <p:spPr bwMode="auto">
            <a:xfrm>
              <a:off x="5243513" y="2070100"/>
              <a:ext cx="2743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7" name="Text Box 11"/>
            <p:cNvSpPr txBox="1">
              <a:spLocks noChangeArrowheads="1"/>
            </p:cNvSpPr>
            <p:nvPr/>
          </p:nvSpPr>
          <p:spPr bwMode="auto">
            <a:xfrm>
              <a:off x="5167313" y="98107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s-MX" sz="2400">
                  <a:latin typeface="Times New Roman" pitchFamily="18" charset="0"/>
                </a:rPr>
                <a:t>tabla PROVINCIAS</a:t>
              </a:r>
              <a:endParaRPr lang="es-ES" sz="2400">
                <a:latin typeface="Times New Roman" pitchFamily="18" charset="0"/>
              </a:endParaRPr>
            </a:p>
          </p:txBody>
        </p:sp>
        <p:sp>
          <p:nvSpPr>
            <p:cNvPr id="18" name="Text Box 12"/>
            <p:cNvSpPr txBox="1">
              <a:spLocks noChangeArrowheads="1"/>
            </p:cNvSpPr>
            <p:nvPr/>
          </p:nvSpPr>
          <p:spPr bwMode="auto">
            <a:xfrm>
              <a:off x="5243513" y="1590675"/>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MX" sz="2400">
                  <a:latin typeface="Times New Roman" pitchFamily="18" charset="0"/>
                </a:rPr>
                <a:t>Codigo_provincia</a:t>
              </a:r>
              <a:endParaRPr lang="es-ES" sz="2400">
                <a:latin typeface="Times New Roman" pitchFamily="18" charset="0"/>
              </a:endParaRPr>
            </a:p>
          </p:txBody>
        </p:sp>
        <p:sp>
          <p:nvSpPr>
            <p:cNvPr id="19" name="Text Box 13"/>
            <p:cNvSpPr txBox="1">
              <a:spLocks noChangeArrowheads="1"/>
            </p:cNvSpPr>
            <p:nvPr/>
          </p:nvSpPr>
          <p:spPr bwMode="auto">
            <a:xfrm>
              <a:off x="5243513" y="2328863"/>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s-MX" sz="2400">
                  <a:latin typeface="Times New Roman" pitchFamily="18" charset="0"/>
                </a:rPr>
                <a:t>Nombre_prov</a:t>
              </a:r>
              <a:endParaRPr lang="es-ES" sz="2400">
                <a:latin typeface="Times New Roman" pitchFamily="18" charset="0"/>
              </a:endParaRPr>
            </a:p>
          </p:txBody>
        </p:sp>
        <p:sp>
          <p:nvSpPr>
            <p:cNvPr id="20" name="Line 14"/>
            <p:cNvSpPr>
              <a:spLocks noChangeShapeType="1"/>
            </p:cNvSpPr>
            <p:nvPr/>
          </p:nvSpPr>
          <p:spPr bwMode="auto">
            <a:xfrm>
              <a:off x="3875088" y="4591050"/>
              <a:ext cx="428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21" name="Line 15"/>
            <p:cNvSpPr>
              <a:spLocks noChangeShapeType="1"/>
            </p:cNvSpPr>
            <p:nvPr/>
          </p:nvSpPr>
          <p:spPr bwMode="auto">
            <a:xfrm flipH="1" flipV="1">
              <a:off x="4303713" y="1890713"/>
              <a:ext cx="0" cy="2700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22" name="Line 16"/>
            <p:cNvSpPr>
              <a:spLocks noChangeShapeType="1"/>
            </p:cNvSpPr>
            <p:nvPr/>
          </p:nvSpPr>
          <p:spPr bwMode="auto">
            <a:xfrm>
              <a:off x="4303713" y="1890713"/>
              <a:ext cx="86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23" name="Line 17"/>
            <p:cNvSpPr>
              <a:spLocks noChangeShapeType="1"/>
            </p:cNvSpPr>
            <p:nvPr/>
          </p:nvSpPr>
          <p:spPr bwMode="auto">
            <a:xfrm>
              <a:off x="4941888" y="1738313"/>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24" name="Line 18"/>
            <p:cNvSpPr>
              <a:spLocks noChangeShapeType="1"/>
            </p:cNvSpPr>
            <p:nvPr/>
          </p:nvSpPr>
          <p:spPr bwMode="auto">
            <a:xfrm flipH="1">
              <a:off x="3860800" y="4591050"/>
              <a:ext cx="228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25" name="Line 19"/>
            <p:cNvSpPr>
              <a:spLocks noChangeShapeType="1"/>
            </p:cNvSpPr>
            <p:nvPr/>
          </p:nvSpPr>
          <p:spPr bwMode="auto">
            <a:xfrm flipH="1" flipV="1">
              <a:off x="3860800" y="4514850"/>
              <a:ext cx="228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26" name="Text Box 20"/>
            <p:cNvSpPr txBox="1">
              <a:spLocks noChangeArrowheads="1"/>
            </p:cNvSpPr>
            <p:nvPr/>
          </p:nvSpPr>
          <p:spPr bwMode="auto">
            <a:xfrm>
              <a:off x="4640263" y="3427413"/>
              <a:ext cx="3803650" cy="3116262"/>
            </a:xfrm>
            <a:prstGeom prst="rect">
              <a:avLst/>
            </a:prstGeom>
            <a:solidFill>
              <a:srgbClr val="FFCC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s-AR" sz="2200" dirty="0">
                  <a:solidFill>
                    <a:srgbClr val="000000"/>
                  </a:solidFill>
                </a:rPr>
                <a:t>1 – Debe identificarse una clave principal para la tabla, que identifique uno y solo un registro de la misma. (cl. Primaria)</a:t>
              </a:r>
              <a:endParaRPr lang="es-ES" sz="2400" dirty="0">
                <a:latin typeface="Times New Roman" pitchFamily="18" charset="0"/>
              </a:endParaRPr>
            </a:p>
            <a:p>
              <a:endParaRPr lang="es-AR" sz="2200" dirty="0">
                <a:solidFill>
                  <a:srgbClr val="000000"/>
                </a:solidFill>
              </a:endParaRPr>
            </a:p>
            <a:p>
              <a:r>
                <a:rPr lang="es-AR" sz="2200" dirty="0">
                  <a:solidFill>
                    <a:srgbClr val="000000"/>
                  </a:solidFill>
                </a:rPr>
                <a:t>2 – Los campos que se repiten deben colocarse en una tabla separada</a:t>
              </a:r>
            </a:p>
          </p:txBody>
        </p:sp>
      </p:grpSp>
    </p:spTree>
    <p:extLst>
      <p:ext uri="{BB962C8B-B14F-4D97-AF65-F5344CB8AC3E}">
        <p14:creationId xmlns:p14="http://schemas.microsoft.com/office/powerpoint/2010/main" val="2342910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3 CuadroTexto"/>
          <p:cNvSpPr txBox="1"/>
          <p:nvPr/>
        </p:nvSpPr>
        <p:spPr>
          <a:xfrm>
            <a:off x="5722876" y="504490"/>
            <a:ext cx="2780761" cy="646331"/>
          </a:xfrm>
          <a:prstGeom prst="rect">
            <a:avLst/>
          </a:prstGeom>
          <a:noFill/>
        </p:spPr>
        <p:txBody>
          <a:bodyPr wrap="none" rtlCol="0">
            <a:spAutoFit/>
          </a:bodyPr>
          <a:lstStyle/>
          <a:p>
            <a:r>
              <a:rPr lang="es-AR" sz="3600" dirty="0" smtClean="0">
                <a:solidFill>
                  <a:schemeClr val="bg1">
                    <a:lumMod val="95000"/>
                  </a:schemeClr>
                </a:solidFill>
              </a:rPr>
              <a:t>Base de datos</a:t>
            </a:r>
            <a:endParaRPr lang="es-AR" sz="3600" dirty="0">
              <a:solidFill>
                <a:schemeClr val="bg1">
                  <a:lumMod val="95000"/>
                </a:schemeClr>
              </a:solidFill>
            </a:endParaRPr>
          </a:p>
        </p:txBody>
      </p:sp>
      <p:sp>
        <p:nvSpPr>
          <p:cNvPr id="27" name="Rectangle 2"/>
          <p:cNvSpPr txBox="1">
            <a:spLocks noChangeArrowheads="1"/>
          </p:cNvSpPr>
          <p:nvPr/>
        </p:nvSpPr>
        <p:spPr>
          <a:xfrm>
            <a:off x="4427792" y="1233323"/>
            <a:ext cx="7632700" cy="85407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s-ES_tradnl" sz="2000" dirty="0" smtClean="0">
                <a:solidFill>
                  <a:schemeClr val="accent2"/>
                </a:solidFill>
                <a:latin typeface="+mn-lt"/>
              </a:rPr>
              <a:t>Una base de datos de</a:t>
            </a:r>
            <a:r>
              <a:rPr lang="es-ES_tradnl" sz="2000" dirty="0" smtClean="0">
                <a:latin typeface="+mn-lt"/>
              </a:rPr>
              <a:t> </a:t>
            </a:r>
            <a:r>
              <a:rPr lang="es-ES_tradnl" sz="2000" b="1" dirty="0" smtClean="0">
                <a:latin typeface="+mn-lt"/>
              </a:rPr>
              <a:t>modelo relacional</a:t>
            </a:r>
            <a:r>
              <a:rPr lang="es-ES_tradnl" sz="2000" dirty="0" smtClean="0">
                <a:latin typeface="+mn-lt"/>
              </a:rPr>
              <a:t> </a:t>
            </a:r>
            <a:r>
              <a:rPr lang="es-ES_tradnl" sz="2000" dirty="0" smtClean="0">
                <a:solidFill>
                  <a:schemeClr val="accent2"/>
                </a:solidFill>
                <a:latin typeface="+mn-lt"/>
              </a:rPr>
              <a:t>está formada por</a:t>
            </a:r>
            <a:r>
              <a:rPr lang="es-ES_tradnl" sz="2000" dirty="0" smtClean="0">
                <a:latin typeface="+mn-lt"/>
              </a:rPr>
              <a:t> </a:t>
            </a:r>
            <a:r>
              <a:rPr lang="es-ES_tradnl" sz="2000" b="1" dirty="0" smtClean="0">
                <a:latin typeface="+mn-lt"/>
              </a:rPr>
              <a:t>tablas</a:t>
            </a:r>
            <a:r>
              <a:rPr lang="es-ES_tradnl" sz="2000" dirty="0" smtClean="0">
                <a:latin typeface="+mn-lt"/>
              </a:rPr>
              <a:t> </a:t>
            </a:r>
            <a:r>
              <a:rPr lang="es-ES_tradnl" sz="2000" dirty="0" smtClean="0">
                <a:solidFill>
                  <a:schemeClr val="accent2"/>
                </a:solidFill>
                <a:latin typeface="+mn-lt"/>
              </a:rPr>
              <a:t>relacionadas a través de un</a:t>
            </a:r>
            <a:r>
              <a:rPr lang="es-ES_tradnl" sz="2000" dirty="0" smtClean="0">
                <a:latin typeface="+mn-lt"/>
              </a:rPr>
              <a:t> </a:t>
            </a:r>
            <a:r>
              <a:rPr lang="es-ES_tradnl" sz="2000" b="1" dirty="0" smtClean="0">
                <a:latin typeface="+mn-lt"/>
              </a:rPr>
              <a:t>campo común</a:t>
            </a:r>
            <a:endParaRPr lang="es-ES" sz="2000" b="1" dirty="0">
              <a:latin typeface="+mn-lt"/>
            </a:endParaRPr>
          </a:p>
        </p:txBody>
      </p:sp>
      <p:sp>
        <p:nvSpPr>
          <p:cNvPr id="28" name="Text Box 5"/>
          <p:cNvSpPr txBox="1">
            <a:spLocks noChangeArrowheads="1"/>
          </p:cNvSpPr>
          <p:nvPr/>
        </p:nvSpPr>
        <p:spPr bwMode="auto">
          <a:xfrm>
            <a:off x="4697667" y="6135306"/>
            <a:ext cx="7092950" cy="708025"/>
          </a:xfrm>
          <a:prstGeom prst="rect">
            <a:avLst/>
          </a:prstGeom>
          <a:noFill/>
          <a:ln>
            <a:noFill/>
          </a:ln>
          <a:effectLst/>
        </p:spPr>
        <p:txBody>
          <a:bodyPr>
            <a:spAutoFit/>
          </a:bodyPr>
          <a:lstStyle/>
          <a:p>
            <a:pPr>
              <a:defRPr/>
            </a:pPr>
            <a:r>
              <a:rPr lang="es-ES_tradnl" sz="2000" dirty="0">
                <a:latin typeface="+mn-lt"/>
              </a:rPr>
              <a:t>El </a:t>
            </a:r>
            <a:r>
              <a:rPr lang="es-ES_tradnl" sz="2000" b="1" dirty="0">
                <a:latin typeface="+mn-lt"/>
              </a:rPr>
              <a:t>diagrama de entidad-relación </a:t>
            </a:r>
            <a:r>
              <a:rPr lang="es-ES_tradnl" sz="2000" dirty="0">
                <a:latin typeface="+mn-lt"/>
              </a:rPr>
              <a:t>describe los datos almacenados en una base de datos y sus </a:t>
            </a:r>
            <a:r>
              <a:rPr lang="es-ES_tradnl" sz="2000" b="1" dirty="0">
                <a:latin typeface="+mn-lt"/>
              </a:rPr>
              <a:t>relaciones</a:t>
            </a:r>
          </a:p>
        </p:txBody>
      </p:sp>
      <p:pic>
        <p:nvPicPr>
          <p:cNvPr id="29" name="Picture 4"/>
          <p:cNvPicPr>
            <a:picLocks noChangeAspect="1" noChangeArrowheads="1"/>
          </p:cNvPicPr>
          <p:nvPr/>
        </p:nvPicPr>
        <p:blipFill>
          <a:blip r:embed="rId2">
            <a:extLst>
              <a:ext uri="{28A0092B-C50C-407E-A947-70E740481C1C}">
                <a14:useLocalDpi xmlns:a14="http://schemas.microsoft.com/office/drawing/2010/main" val="0"/>
              </a:ext>
            </a:extLst>
          </a:blip>
          <a:srcRect t="31511" r="3334" b="15091"/>
          <a:stretch>
            <a:fillRect/>
          </a:stretch>
        </p:blipFill>
        <p:spPr bwMode="auto">
          <a:xfrm>
            <a:off x="2916492" y="1962425"/>
            <a:ext cx="9144000" cy="42910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 name="1 Título"/>
          <p:cNvSpPr txBox="1">
            <a:spLocks/>
          </p:cNvSpPr>
          <p:nvPr/>
        </p:nvSpPr>
        <p:spPr>
          <a:xfrm>
            <a:off x="78825" y="2566094"/>
            <a:ext cx="3042747" cy="17184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altLang="es-AR" sz="3600" b="1" dirty="0" smtClean="0">
                <a:solidFill>
                  <a:srgbClr val="FF0000"/>
                </a:solidFill>
              </a:rPr>
              <a:t>Diagrama</a:t>
            </a:r>
          </a:p>
          <a:p>
            <a:r>
              <a:rPr lang="es-ES" altLang="es-AR" sz="3600" b="1" dirty="0" smtClean="0">
                <a:solidFill>
                  <a:srgbClr val="FF0000"/>
                </a:solidFill>
              </a:rPr>
              <a:t>Entidad / Relación</a:t>
            </a:r>
            <a:endParaRPr lang="es-ES" altLang="es-AR" sz="3600" dirty="0" smtClean="0">
              <a:solidFill>
                <a:srgbClr val="FF0000"/>
              </a:solidFill>
            </a:endParaRPr>
          </a:p>
        </p:txBody>
      </p:sp>
    </p:spTree>
    <p:extLst>
      <p:ext uri="{BB962C8B-B14F-4D97-AF65-F5344CB8AC3E}">
        <p14:creationId xmlns:p14="http://schemas.microsoft.com/office/powerpoint/2010/main" val="25050544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3 CuadroTexto"/>
          <p:cNvSpPr txBox="1"/>
          <p:nvPr/>
        </p:nvSpPr>
        <p:spPr>
          <a:xfrm>
            <a:off x="5722876" y="504490"/>
            <a:ext cx="2780761" cy="646331"/>
          </a:xfrm>
          <a:prstGeom prst="rect">
            <a:avLst/>
          </a:prstGeom>
          <a:noFill/>
        </p:spPr>
        <p:txBody>
          <a:bodyPr wrap="none" rtlCol="0">
            <a:spAutoFit/>
          </a:bodyPr>
          <a:lstStyle/>
          <a:p>
            <a:r>
              <a:rPr lang="es-AR" sz="3600" dirty="0" smtClean="0">
                <a:solidFill>
                  <a:schemeClr val="bg1">
                    <a:lumMod val="95000"/>
                  </a:schemeClr>
                </a:solidFill>
              </a:rPr>
              <a:t>Base de datos</a:t>
            </a:r>
            <a:endParaRPr lang="es-AR" sz="3600" dirty="0">
              <a:solidFill>
                <a:schemeClr val="bg1">
                  <a:lumMod val="95000"/>
                </a:schemeClr>
              </a:solidFill>
            </a:endParaRPr>
          </a:p>
        </p:txBody>
      </p:sp>
      <p:sp>
        <p:nvSpPr>
          <p:cNvPr id="10" name="Rectangle 1"/>
          <p:cNvSpPr>
            <a:spLocks noChangeArrowheads="1"/>
          </p:cNvSpPr>
          <p:nvPr/>
        </p:nvSpPr>
        <p:spPr bwMode="auto">
          <a:xfrm>
            <a:off x="3708291" y="1168443"/>
            <a:ext cx="82296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spcAft>
                <a:spcPts val="600"/>
              </a:spcAft>
              <a:defRPr/>
            </a:pPr>
            <a:r>
              <a:rPr lang="es-AR" sz="2000" dirty="0">
                <a:latin typeface="+mn-lt"/>
                <a:ea typeface="Times New Roman" pitchFamily="18" charset="0"/>
                <a:cs typeface="Times New Roman" pitchFamily="18" charset="0"/>
              </a:rPr>
              <a:t>Los </a:t>
            </a:r>
            <a:r>
              <a:rPr lang="es-AR" sz="2800" b="1" dirty="0">
                <a:solidFill>
                  <a:srgbClr val="FF0000"/>
                </a:solidFill>
                <a:latin typeface="+mn-lt"/>
                <a:ea typeface="Times New Roman" pitchFamily="18" charset="0"/>
                <a:cs typeface="Times New Roman" pitchFamily="18" charset="0"/>
              </a:rPr>
              <a:t>cuadros</a:t>
            </a:r>
            <a:r>
              <a:rPr lang="es-AR" sz="2000" dirty="0">
                <a:solidFill>
                  <a:srgbClr val="FF0000"/>
                </a:solidFill>
                <a:latin typeface="+mn-lt"/>
                <a:ea typeface="Times New Roman" pitchFamily="18" charset="0"/>
                <a:cs typeface="Times New Roman" pitchFamily="18" charset="0"/>
              </a:rPr>
              <a:t> </a:t>
            </a:r>
            <a:r>
              <a:rPr lang="es-AR" sz="2000" dirty="0">
                <a:latin typeface="+mn-lt"/>
                <a:ea typeface="Times New Roman" pitchFamily="18" charset="0"/>
                <a:cs typeface="Times New Roman" pitchFamily="18" charset="0"/>
              </a:rPr>
              <a:t>que representan las </a:t>
            </a:r>
            <a:r>
              <a:rPr lang="es-AR" sz="2800" b="1" dirty="0">
                <a:solidFill>
                  <a:srgbClr val="FF0000"/>
                </a:solidFill>
                <a:latin typeface="+mn-lt"/>
                <a:ea typeface="Times New Roman" pitchFamily="18" charset="0"/>
                <a:cs typeface="Times New Roman" pitchFamily="18" charset="0"/>
              </a:rPr>
              <a:t>entidades</a:t>
            </a:r>
            <a:r>
              <a:rPr lang="es-AR" sz="2000" dirty="0">
                <a:solidFill>
                  <a:srgbClr val="FF0000"/>
                </a:solidFill>
                <a:latin typeface="+mn-lt"/>
                <a:ea typeface="Times New Roman" pitchFamily="18" charset="0"/>
                <a:cs typeface="Times New Roman" pitchFamily="18" charset="0"/>
              </a:rPr>
              <a:t> </a:t>
            </a:r>
            <a:r>
              <a:rPr lang="es-AR" sz="2000" dirty="0">
                <a:latin typeface="+mn-lt"/>
                <a:ea typeface="Times New Roman" pitchFamily="18" charset="0"/>
                <a:cs typeface="Times New Roman" pitchFamily="18" charset="0"/>
              </a:rPr>
              <a:t>en el diagrama, muestran los campos claves subrayados. </a:t>
            </a:r>
          </a:p>
          <a:p>
            <a:pPr algn="just">
              <a:spcAft>
                <a:spcPts val="600"/>
              </a:spcAft>
              <a:defRPr/>
            </a:pPr>
            <a:r>
              <a:rPr lang="es-AR" sz="2000" dirty="0">
                <a:latin typeface="+mn-lt"/>
                <a:ea typeface="Times New Roman" pitchFamily="18" charset="0"/>
                <a:cs typeface="Times New Roman" pitchFamily="18" charset="0"/>
              </a:rPr>
              <a:t>Una </a:t>
            </a:r>
            <a:r>
              <a:rPr lang="es-AR" sz="2800" b="1" i="1" dirty="0">
                <a:solidFill>
                  <a:srgbClr val="FF0000"/>
                </a:solidFill>
                <a:latin typeface="+mn-lt"/>
                <a:ea typeface="Times New Roman" pitchFamily="18" charset="0"/>
                <a:cs typeface="Times New Roman" pitchFamily="18" charset="0"/>
              </a:rPr>
              <a:t>clave</a:t>
            </a:r>
            <a:r>
              <a:rPr lang="es-AR" sz="2000" dirty="0">
                <a:solidFill>
                  <a:srgbClr val="FF0000"/>
                </a:solidFill>
                <a:latin typeface="+mn-lt"/>
                <a:ea typeface="Times New Roman" pitchFamily="18" charset="0"/>
                <a:cs typeface="Times New Roman" pitchFamily="18" charset="0"/>
              </a:rPr>
              <a:t> </a:t>
            </a:r>
            <a:r>
              <a:rPr lang="es-AR" sz="2000" dirty="0">
                <a:latin typeface="+mn-lt"/>
                <a:ea typeface="Times New Roman" pitchFamily="18" charset="0"/>
                <a:cs typeface="Times New Roman" pitchFamily="18" charset="0"/>
              </a:rPr>
              <a:t>es un campo cuyos valores identifican registros. </a:t>
            </a:r>
            <a:endParaRPr lang="es-AR" sz="2000" dirty="0" smtClean="0">
              <a:latin typeface="+mn-lt"/>
              <a:ea typeface="Times New Roman" pitchFamily="18" charset="0"/>
              <a:cs typeface="Times New Roman" pitchFamily="18" charset="0"/>
            </a:endParaRPr>
          </a:p>
          <a:p>
            <a:pPr algn="just">
              <a:spcAft>
                <a:spcPts val="600"/>
              </a:spcAft>
              <a:defRPr/>
            </a:pPr>
            <a:r>
              <a:rPr lang="es-AR" sz="2000" dirty="0" smtClean="0">
                <a:latin typeface="+mn-lt"/>
                <a:ea typeface="Times New Roman" pitchFamily="18" charset="0"/>
                <a:cs typeface="Times New Roman" pitchFamily="18" charset="0"/>
              </a:rPr>
              <a:t>Normalmente </a:t>
            </a:r>
            <a:r>
              <a:rPr lang="es-AR" sz="2000" dirty="0">
                <a:latin typeface="+mn-lt"/>
                <a:ea typeface="Times New Roman" pitchFamily="18" charset="0"/>
                <a:cs typeface="Times New Roman" pitchFamily="18" charset="0"/>
              </a:rPr>
              <a:t>todas las tablas tienen una </a:t>
            </a:r>
            <a:r>
              <a:rPr lang="es-AR" sz="2800" b="1" i="1" dirty="0">
                <a:solidFill>
                  <a:srgbClr val="FF0000"/>
                </a:solidFill>
                <a:latin typeface="+mn-lt"/>
                <a:ea typeface="Times New Roman" pitchFamily="18" charset="0"/>
                <a:cs typeface="Times New Roman" pitchFamily="18" charset="0"/>
              </a:rPr>
              <a:t>clave principal</a:t>
            </a:r>
            <a:r>
              <a:rPr lang="es-AR" sz="2800" b="1" dirty="0">
                <a:solidFill>
                  <a:srgbClr val="FF0000"/>
                </a:solidFill>
                <a:latin typeface="+mn-lt"/>
                <a:ea typeface="Times New Roman" pitchFamily="18" charset="0"/>
                <a:cs typeface="Times New Roman" pitchFamily="18" charset="0"/>
              </a:rPr>
              <a:t> </a:t>
            </a:r>
            <a:r>
              <a:rPr lang="es-AR" sz="2000" dirty="0">
                <a:latin typeface="+mn-lt"/>
                <a:ea typeface="Times New Roman" pitchFamily="18" charset="0"/>
                <a:cs typeface="Times New Roman" pitchFamily="18" charset="0"/>
              </a:rPr>
              <a:t>definida. Una clave </a:t>
            </a:r>
            <a:r>
              <a:rPr lang="es-AR" sz="2000" dirty="0">
                <a:latin typeface="+mn-lt"/>
                <a:ea typeface="Times New Roman" pitchFamily="18" charset="0"/>
                <a:cs typeface="Arial" pitchFamily="34" charset="0"/>
              </a:rPr>
              <a:t>principal es un campo (o combinación de campos) que permite identificar de forma inequívoca </a:t>
            </a:r>
            <a:r>
              <a:rPr lang="es-AR" sz="2000" dirty="0">
                <a:latin typeface="+mn-lt"/>
                <a:ea typeface="Times New Roman" pitchFamily="18" charset="0"/>
                <a:cs typeface="Times New Roman" pitchFamily="18" charset="0"/>
              </a:rPr>
              <a:t>cada registro de la tabla, por lo que no pueden haber en una tabla dos registros con el mismo valor para el campo definido como clave principal. Por otra parte, ningún registro de la entidad puede contener un valor nulo en ese campo ni tampoco se pueden repetir valores en el campo.</a:t>
            </a:r>
            <a:endParaRPr lang="es-AR" sz="2000" dirty="0">
              <a:latin typeface="+mn-lt"/>
            </a:endParaRPr>
          </a:p>
          <a:p>
            <a:pPr algn="just">
              <a:spcAft>
                <a:spcPts val="600"/>
              </a:spcAft>
              <a:defRPr/>
            </a:pPr>
            <a:r>
              <a:rPr lang="es-AR" sz="2000" dirty="0">
                <a:latin typeface="+mn-lt"/>
                <a:ea typeface="Times New Roman" pitchFamily="18" charset="0"/>
                <a:cs typeface="Times New Roman" pitchFamily="18" charset="0"/>
              </a:rPr>
              <a:t>Una </a:t>
            </a:r>
            <a:r>
              <a:rPr lang="es-AR" sz="2800" b="1" i="1" dirty="0">
                <a:solidFill>
                  <a:srgbClr val="FF0000"/>
                </a:solidFill>
                <a:latin typeface="+mn-lt"/>
                <a:ea typeface="Times New Roman" pitchFamily="18" charset="0"/>
                <a:cs typeface="Times New Roman" pitchFamily="18" charset="0"/>
              </a:rPr>
              <a:t>clave foránea</a:t>
            </a:r>
            <a:r>
              <a:rPr lang="es-AR" sz="2800" dirty="0">
                <a:solidFill>
                  <a:srgbClr val="FF0000"/>
                </a:solidFill>
                <a:latin typeface="+mn-lt"/>
                <a:ea typeface="Times New Roman" pitchFamily="18" charset="0"/>
                <a:cs typeface="Times New Roman" pitchFamily="18" charset="0"/>
              </a:rPr>
              <a:t> </a:t>
            </a:r>
            <a:r>
              <a:rPr lang="es-AR" sz="2000" dirty="0">
                <a:latin typeface="+mn-lt"/>
                <a:ea typeface="Times New Roman" pitchFamily="18" charset="0"/>
                <a:cs typeface="Times New Roman" pitchFamily="18" charset="0"/>
              </a:rPr>
              <a:t>es un campo (o combinación de campos) que contiene un valor que </a:t>
            </a:r>
            <a:r>
              <a:rPr lang="es-AR" sz="2000" b="1" dirty="0">
                <a:latin typeface="+mn-lt"/>
                <a:ea typeface="Times New Roman" pitchFamily="18" charset="0"/>
                <a:cs typeface="Times New Roman" pitchFamily="18" charset="0"/>
              </a:rPr>
              <a:t>hace referencia a una registro de otra entidad </a:t>
            </a:r>
            <a:r>
              <a:rPr lang="es-AR" sz="2000" dirty="0">
                <a:latin typeface="+mn-lt"/>
                <a:ea typeface="Times New Roman" pitchFamily="18" charset="0"/>
                <a:cs typeface="Times New Roman" pitchFamily="18" charset="0"/>
              </a:rPr>
              <a:t>y que es clave principal en ésta última. </a:t>
            </a:r>
            <a:endParaRPr lang="es-AR" sz="2000" dirty="0">
              <a:latin typeface="+mn-lt"/>
            </a:endParaRPr>
          </a:p>
          <a:p>
            <a:pPr indent="450850" algn="just">
              <a:spcAft>
                <a:spcPts val="600"/>
              </a:spcAft>
              <a:defRPr/>
            </a:pPr>
            <a:r>
              <a:rPr lang="es-AR" sz="2000" dirty="0">
                <a:latin typeface="+mn-lt"/>
              </a:rPr>
              <a:t/>
            </a:r>
            <a:br>
              <a:rPr lang="es-AR" sz="2000" dirty="0">
                <a:latin typeface="+mn-lt"/>
              </a:rPr>
            </a:br>
            <a:endParaRPr lang="es-AR" sz="2000" dirty="0">
              <a:latin typeface="+mn-lt"/>
            </a:endParaRPr>
          </a:p>
        </p:txBody>
      </p:sp>
      <p:sp>
        <p:nvSpPr>
          <p:cNvPr id="11" name="1 Título"/>
          <p:cNvSpPr txBox="1">
            <a:spLocks/>
          </p:cNvSpPr>
          <p:nvPr/>
        </p:nvSpPr>
        <p:spPr>
          <a:xfrm>
            <a:off x="78825" y="2566094"/>
            <a:ext cx="3042747" cy="17184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altLang="es-AR" sz="3600" b="1" dirty="0" smtClean="0">
                <a:solidFill>
                  <a:srgbClr val="FF0000"/>
                </a:solidFill>
              </a:rPr>
              <a:t>Diagrama</a:t>
            </a:r>
          </a:p>
          <a:p>
            <a:r>
              <a:rPr lang="es-ES" altLang="es-AR" sz="3600" b="1" dirty="0" smtClean="0">
                <a:solidFill>
                  <a:srgbClr val="FF0000"/>
                </a:solidFill>
              </a:rPr>
              <a:t>Entidad / Relación</a:t>
            </a:r>
            <a:endParaRPr lang="es-ES" altLang="es-AR" sz="3600" dirty="0" smtClean="0">
              <a:solidFill>
                <a:srgbClr val="FF0000"/>
              </a:solidFill>
            </a:endParaRPr>
          </a:p>
        </p:txBody>
      </p:sp>
    </p:spTree>
    <p:extLst>
      <p:ext uri="{BB962C8B-B14F-4D97-AF65-F5344CB8AC3E}">
        <p14:creationId xmlns:p14="http://schemas.microsoft.com/office/powerpoint/2010/main" val="480472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 xmlns:a16="http://schemas.microsoft.com/office/drawing/2014/main" id="{FEE164F8-08E3-4FA7-8463-DF9CA1D66ACA}"/>
              </a:ext>
            </a:extLst>
          </p:cNvPr>
          <p:cNvSpPr txBox="1"/>
          <p:nvPr/>
        </p:nvSpPr>
        <p:spPr>
          <a:xfrm>
            <a:off x="4437993" y="3255819"/>
            <a:ext cx="7504626" cy="2185214"/>
          </a:xfrm>
          <a:prstGeom prst="rect">
            <a:avLst/>
          </a:prstGeom>
          <a:noFill/>
        </p:spPr>
        <p:txBody>
          <a:bodyPr wrap="square" rtlCol="0">
            <a:spAutoFit/>
          </a:bodyPr>
          <a:lstStyle/>
          <a:p>
            <a:r>
              <a:rPr lang="es-ES" sz="4800" b="1" u="sng" dirty="0" smtClean="0"/>
              <a:t>Docentes</a:t>
            </a:r>
            <a:endParaRPr lang="es-ES" sz="4800" b="1" u="sng" dirty="0"/>
          </a:p>
          <a:p>
            <a:pPr marL="571500" indent="-571500">
              <a:buFont typeface="Arial" pitchFamily="34" charset="0"/>
              <a:buChar char="•"/>
            </a:pPr>
            <a:r>
              <a:rPr lang="es-AR" sz="4400" b="1" dirty="0" smtClean="0"/>
              <a:t>Cecilia Díaz</a:t>
            </a:r>
          </a:p>
          <a:p>
            <a:pPr marL="571500" indent="-571500">
              <a:buFont typeface="Arial" pitchFamily="34" charset="0"/>
              <a:buChar char="•"/>
            </a:pPr>
            <a:r>
              <a:rPr lang="es-AR" altLang="es-AR" sz="4400" b="1" dirty="0" smtClean="0">
                <a:latin typeface="Calibri" pitchFamily="34" charset="0"/>
                <a:cs typeface="Times New Roman" pitchFamily="18" charset="0"/>
              </a:rPr>
              <a:t>María Inés Ahumada</a:t>
            </a:r>
            <a:endParaRPr lang="es-ES_tradnl" altLang="es-AR" sz="4400" b="1" dirty="0">
              <a:latin typeface="Calibri" pitchFamily="34" charset="0"/>
              <a:cs typeface="Times New Roman" pitchFamily="18" charset="0"/>
            </a:endParaRPr>
          </a:p>
        </p:txBody>
      </p:sp>
    </p:spTree>
    <p:extLst>
      <p:ext uri="{BB962C8B-B14F-4D97-AF65-F5344CB8AC3E}">
        <p14:creationId xmlns:p14="http://schemas.microsoft.com/office/powerpoint/2010/main" val="3360700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3807373" y="258161"/>
            <a:ext cx="7430450" cy="6924973"/>
          </a:xfrm>
          <a:prstGeom prst="rect">
            <a:avLst/>
          </a:prstGeom>
        </p:spPr>
        <p:txBody>
          <a:bodyPr wrap="square">
            <a:spAutoFit/>
          </a:bodyPr>
          <a:lstStyle/>
          <a:p>
            <a:r>
              <a:rPr lang="es-ES" sz="4800" b="1" u="sng" dirty="0" smtClean="0"/>
              <a:t>Bibliografía</a:t>
            </a:r>
          </a:p>
          <a:p>
            <a:endParaRPr lang="es-AR" b="1" dirty="0" smtClean="0"/>
          </a:p>
          <a:p>
            <a:pPr lvl="0"/>
            <a:r>
              <a:rPr lang="es-AR" b="1" dirty="0" smtClean="0"/>
              <a:t>Sistemas </a:t>
            </a:r>
            <a:r>
              <a:rPr lang="es-AR" b="1" dirty="0"/>
              <a:t>de información en la empresa : el impacto de la nube, la movilidad y los medios sociales / Luis </a:t>
            </a:r>
            <a:r>
              <a:rPr lang="es-AR" b="1" dirty="0" err="1"/>
              <a:t>Joyanes</a:t>
            </a:r>
            <a:r>
              <a:rPr lang="es-AR" b="1" dirty="0"/>
              <a:t> Aguilar.</a:t>
            </a:r>
          </a:p>
          <a:p>
            <a:pPr eaLnBrk="0" fontAlgn="base">
              <a:spcBef>
                <a:spcPct val="0"/>
              </a:spcBef>
              <a:spcAft>
                <a:spcPct val="0"/>
              </a:spcAft>
            </a:pPr>
            <a:r>
              <a:rPr lang="es-AR" dirty="0">
                <a:solidFill>
                  <a:srgbClr val="202020"/>
                </a:solidFill>
                <a:latin typeface="NotoSans"/>
                <a:cs typeface="Arial" pitchFamily="34" charset="0"/>
              </a:rPr>
              <a:t>Edición: 1a. Ed. </a:t>
            </a:r>
          </a:p>
          <a:p>
            <a:pPr lvl="0" eaLnBrk="0" fontAlgn="base">
              <a:spcBef>
                <a:spcPct val="0"/>
              </a:spcBef>
              <a:spcAft>
                <a:spcPct val="0"/>
              </a:spcAft>
            </a:pPr>
            <a:r>
              <a:rPr lang="es-AR" dirty="0">
                <a:solidFill>
                  <a:srgbClr val="202020"/>
                </a:solidFill>
                <a:latin typeface="NotoSans"/>
                <a:cs typeface="Arial" pitchFamily="34" charset="0"/>
              </a:rPr>
              <a:t>Editor: Buenos Aires : </a:t>
            </a:r>
            <a:r>
              <a:rPr lang="es-AR" dirty="0" err="1">
                <a:solidFill>
                  <a:srgbClr val="202020"/>
                </a:solidFill>
                <a:latin typeface="NotoSans"/>
                <a:cs typeface="Arial" pitchFamily="34" charset="0"/>
              </a:rPr>
              <a:t>Alfsomrga</a:t>
            </a:r>
            <a:r>
              <a:rPr lang="es-AR" dirty="0">
                <a:solidFill>
                  <a:srgbClr val="202020"/>
                </a:solidFill>
                <a:latin typeface="NotoSans"/>
                <a:cs typeface="Arial" pitchFamily="34" charset="0"/>
              </a:rPr>
              <a:t>  2015.</a:t>
            </a:r>
          </a:p>
          <a:p>
            <a:pPr lvl="0" eaLnBrk="0" fontAlgn="base">
              <a:spcBef>
                <a:spcPct val="0"/>
              </a:spcBef>
              <a:spcAft>
                <a:spcPct val="0"/>
              </a:spcAft>
            </a:pPr>
            <a:r>
              <a:rPr lang="es-AR" dirty="0">
                <a:solidFill>
                  <a:srgbClr val="202020"/>
                </a:solidFill>
                <a:latin typeface="NotoSans"/>
                <a:cs typeface="Arial" pitchFamily="34" charset="0"/>
              </a:rPr>
              <a:t>Signatura topográfica:  T 658.4038011 J 54936</a:t>
            </a:r>
          </a:p>
          <a:p>
            <a:endParaRPr lang="es-AR" b="1" dirty="0" smtClean="0"/>
          </a:p>
          <a:p>
            <a:r>
              <a:rPr lang="es-AR" b="1" dirty="0" smtClean="0"/>
              <a:t>Sistemas </a:t>
            </a:r>
            <a:r>
              <a:rPr lang="es-AR" b="1" dirty="0"/>
              <a:t>de información gerencial / </a:t>
            </a:r>
            <a:r>
              <a:rPr lang="es-AR" b="1" dirty="0" err="1"/>
              <a:t>kenneth</a:t>
            </a:r>
            <a:r>
              <a:rPr lang="es-AR" b="1" dirty="0"/>
              <a:t> C. </a:t>
            </a:r>
            <a:r>
              <a:rPr lang="es-AR" b="1" dirty="0" err="1"/>
              <a:t>Laudon</a:t>
            </a:r>
            <a:r>
              <a:rPr lang="es-AR" b="1" dirty="0"/>
              <a:t>, Jane Price </a:t>
            </a:r>
            <a:r>
              <a:rPr lang="es-AR" b="1" dirty="0" err="1" smtClean="0"/>
              <a:t>Laudon</a:t>
            </a:r>
            <a:endParaRPr lang="es-AR" dirty="0"/>
          </a:p>
          <a:p>
            <a:pPr eaLnBrk="0" fontAlgn="base">
              <a:spcBef>
                <a:spcPct val="0"/>
              </a:spcBef>
              <a:spcAft>
                <a:spcPct val="0"/>
              </a:spcAft>
            </a:pPr>
            <a:r>
              <a:rPr lang="es-AR" dirty="0">
                <a:solidFill>
                  <a:srgbClr val="202020"/>
                </a:solidFill>
                <a:latin typeface="NotoSans"/>
                <a:cs typeface="Arial" pitchFamily="34" charset="0"/>
              </a:rPr>
              <a:t>Edición: 14a ed.</a:t>
            </a:r>
          </a:p>
          <a:p>
            <a:pPr eaLnBrk="0" fontAlgn="base">
              <a:spcBef>
                <a:spcPct val="0"/>
              </a:spcBef>
              <a:spcAft>
                <a:spcPct val="0"/>
              </a:spcAft>
            </a:pPr>
            <a:r>
              <a:rPr lang="es-AR" dirty="0">
                <a:solidFill>
                  <a:srgbClr val="202020"/>
                </a:solidFill>
                <a:latin typeface="NotoSans"/>
                <a:cs typeface="Arial" pitchFamily="34" charset="0"/>
              </a:rPr>
              <a:t>Editor: México, D.F. : Pearson Educación, 2016</a:t>
            </a:r>
          </a:p>
          <a:p>
            <a:pPr eaLnBrk="0" fontAlgn="base">
              <a:spcBef>
                <a:spcPct val="0"/>
              </a:spcBef>
              <a:spcAft>
                <a:spcPct val="0"/>
              </a:spcAft>
            </a:pPr>
            <a:r>
              <a:rPr lang="es-AR" dirty="0">
                <a:solidFill>
                  <a:srgbClr val="202020"/>
                </a:solidFill>
                <a:latin typeface="NotoSans"/>
                <a:cs typeface="Arial" pitchFamily="34" charset="0"/>
              </a:rPr>
              <a:t>Signatura topográfica: T 658.403801 L </a:t>
            </a:r>
            <a:r>
              <a:rPr lang="es-AR" dirty="0" smtClean="0">
                <a:solidFill>
                  <a:srgbClr val="202020"/>
                </a:solidFill>
                <a:latin typeface="NotoSans"/>
                <a:cs typeface="Arial" pitchFamily="34" charset="0"/>
              </a:rPr>
              <a:t>56244</a:t>
            </a:r>
            <a:endParaRPr lang="es-AR" dirty="0">
              <a:solidFill>
                <a:srgbClr val="202020"/>
              </a:solidFill>
              <a:latin typeface="NotoSans"/>
              <a:cs typeface="Arial" pitchFamily="34" charset="0"/>
            </a:endParaRPr>
          </a:p>
          <a:p>
            <a:endParaRPr lang="es-AR" dirty="0"/>
          </a:p>
          <a:p>
            <a:r>
              <a:rPr lang="es-AR" b="1" dirty="0"/>
              <a:t>Sistemas de información gerencial / James A. O'Brien y George M. </a:t>
            </a:r>
            <a:r>
              <a:rPr lang="es-AR" b="1" dirty="0" err="1"/>
              <a:t>Marakas</a:t>
            </a:r>
            <a:r>
              <a:rPr lang="es-AR" b="1" dirty="0"/>
              <a:t>.</a:t>
            </a:r>
          </a:p>
          <a:p>
            <a:pPr lvl="0" eaLnBrk="0" fontAlgn="base">
              <a:spcBef>
                <a:spcPct val="0"/>
              </a:spcBef>
              <a:spcAft>
                <a:spcPct val="0"/>
              </a:spcAft>
            </a:pPr>
            <a:r>
              <a:rPr lang="es-AR" dirty="0">
                <a:solidFill>
                  <a:srgbClr val="202020"/>
                </a:solidFill>
                <a:latin typeface="NotoSans"/>
                <a:cs typeface="Arial" pitchFamily="34" charset="0"/>
              </a:rPr>
              <a:t>Edición: 7a </a:t>
            </a:r>
            <a:r>
              <a:rPr lang="es-AR" dirty="0" err="1">
                <a:solidFill>
                  <a:srgbClr val="202020"/>
                </a:solidFill>
                <a:latin typeface="NotoSans"/>
                <a:cs typeface="Arial" pitchFamily="34" charset="0"/>
              </a:rPr>
              <a:t>ed</a:t>
            </a:r>
            <a:r>
              <a:rPr lang="es-AR" dirty="0">
                <a:solidFill>
                  <a:srgbClr val="202020"/>
                </a:solidFill>
                <a:latin typeface="NotoSans"/>
                <a:cs typeface="Arial" pitchFamily="34" charset="0"/>
              </a:rPr>
              <a:t> </a:t>
            </a:r>
          </a:p>
          <a:p>
            <a:pPr lvl="0" eaLnBrk="0" fontAlgn="base">
              <a:spcBef>
                <a:spcPct val="0"/>
              </a:spcBef>
              <a:spcAft>
                <a:spcPct val="0"/>
              </a:spcAft>
            </a:pPr>
            <a:r>
              <a:rPr lang="es-AR" dirty="0">
                <a:solidFill>
                  <a:srgbClr val="202020"/>
                </a:solidFill>
                <a:latin typeface="NotoSans"/>
                <a:cs typeface="Arial" pitchFamily="34" charset="0"/>
              </a:rPr>
              <a:t>Editor: México, D.F. : McGraw-Hill Interamericana, 2006</a:t>
            </a:r>
          </a:p>
          <a:p>
            <a:pPr lvl="0" eaLnBrk="0" fontAlgn="base">
              <a:spcBef>
                <a:spcPct val="0"/>
              </a:spcBef>
              <a:spcAft>
                <a:spcPct val="0"/>
              </a:spcAft>
            </a:pPr>
            <a:r>
              <a:rPr lang="es-AR" dirty="0">
                <a:solidFill>
                  <a:srgbClr val="202020"/>
                </a:solidFill>
                <a:latin typeface="NotoSans"/>
                <a:cs typeface="Arial" pitchFamily="34" charset="0"/>
              </a:rPr>
              <a:t>Signatura topográfica:  T 658.4038 O </a:t>
            </a:r>
            <a:r>
              <a:rPr lang="es-AR" dirty="0" smtClean="0">
                <a:solidFill>
                  <a:srgbClr val="202020"/>
                </a:solidFill>
                <a:latin typeface="NotoSans"/>
                <a:cs typeface="Arial" pitchFamily="34" charset="0"/>
              </a:rPr>
              <a:t>49417</a:t>
            </a:r>
          </a:p>
          <a:p>
            <a:pPr lvl="0" eaLnBrk="0" fontAlgn="base">
              <a:spcBef>
                <a:spcPct val="0"/>
              </a:spcBef>
              <a:spcAft>
                <a:spcPct val="0"/>
              </a:spcAft>
            </a:pPr>
            <a:endParaRPr lang="es-AR" dirty="0">
              <a:solidFill>
                <a:srgbClr val="202020"/>
              </a:solidFill>
              <a:latin typeface="NotoSans"/>
              <a:cs typeface="Arial" pitchFamily="34" charset="0"/>
            </a:endParaRPr>
          </a:p>
          <a:p>
            <a:pPr eaLnBrk="0" fontAlgn="base">
              <a:spcBef>
                <a:spcPct val="0"/>
              </a:spcBef>
              <a:spcAft>
                <a:spcPct val="0"/>
              </a:spcAft>
            </a:pPr>
            <a:r>
              <a:rPr lang="es-AR" b="1" dirty="0"/>
              <a:t>Elementos de un sistema informático / Ricardo Justo Castello</a:t>
            </a:r>
            <a:r>
              <a:rPr lang="es-AR" b="1" dirty="0" smtClean="0"/>
              <a:t>.</a:t>
            </a:r>
          </a:p>
          <a:p>
            <a:pPr eaLnBrk="0" fontAlgn="base">
              <a:spcBef>
                <a:spcPct val="0"/>
              </a:spcBef>
              <a:spcAft>
                <a:spcPct val="0"/>
              </a:spcAft>
            </a:pPr>
            <a:r>
              <a:rPr lang="es-AR" smtClean="0"/>
              <a:t>Actualización </a:t>
            </a:r>
            <a:r>
              <a:rPr lang="es-AR" dirty="0" smtClean="0"/>
              <a:t>Jones y Gatti</a:t>
            </a:r>
            <a:endParaRPr lang="es-AR" dirty="0"/>
          </a:p>
          <a:p>
            <a:pPr lvl="0" eaLnBrk="0" fontAlgn="base">
              <a:spcBef>
                <a:spcPct val="0"/>
              </a:spcBef>
              <a:spcAft>
                <a:spcPct val="0"/>
              </a:spcAft>
            </a:pPr>
            <a:r>
              <a:rPr lang="es-AR" dirty="0" smtClean="0">
                <a:solidFill>
                  <a:srgbClr val="202020"/>
                </a:solidFill>
                <a:latin typeface="NotoSans"/>
                <a:cs typeface="Arial" pitchFamily="34" charset="0"/>
              </a:rPr>
              <a:t>https</a:t>
            </a:r>
            <a:r>
              <a:rPr lang="es-AR" dirty="0">
                <a:solidFill>
                  <a:srgbClr val="202020"/>
                </a:solidFill>
                <a:latin typeface="NotoSans"/>
                <a:cs typeface="Arial" pitchFamily="34" charset="0"/>
              </a:rPr>
              <a:t>://eco.aulavirtual.unc.edu.ar/pluginfile.php/179891/mod_label/intro/U3-SQL-18.pdf</a:t>
            </a:r>
            <a:endParaRPr lang="es-AR" dirty="0">
              <a:solidFill>
                <a:srgbClr val="202020"/>
              </a:solidFill>
              <a:latin typeface="NotoSans"/>
              <a:cs typeface="Arial" pitchFamily="34" charset="0"/>
            </a:endParaRPr>
          </a:p>
          <a:p>
            <a:endParaRPr lang="es-AR" dirty="0"/>
          </a:p>
        </p:txBody>
      </p:sp>
    </p:spTree>
    <p:extLst>
      <p:ext uri="{BB962C8B-B14F-4D97-AF65-F5344CB8AC3E}">
        <p14:creationId xmlns:p14="http://schemas.microsoft.com/office/powerpoint/2010/main" val="2453659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Fondo De Tecnología Empresarial De Centro De Datos Empresariales, Empresa,  Datos, Centrar Imagen de fondo para descarga gratui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9451" y="3799052"/>
            <a:ext cx="5783262"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5667695" y="504490"/>
            <a:ext cx="2556597" cy="646331"/>
          </a:xfrm>
          <a:prstGeom prst="rect">
            <a:avLst/>
          </a:prstGeom>
          <a:noFill/>
        </p:spPr>
        <p:txBody>
          <a:bodyPr wrap="none" rtlCol="0">
            <a:spAutoFit/>
          </a:bodyPr>
          <a:lstStyle/>
          <a:p>
            <a:r>
              <a:rPr lang="es-AR" sz="3600" dirty="0" smtClean="0">
                <a:solidFill>
                  <a:schemeClr val="bg1">
                    <a:lumMod val="95000"/>
                  </a:schemeClr>
                </a:solidFill>
              </a:rPr>
              <a:t>Introducción</a:t>
            </a:r>
            <a:endParaRPr lang="es-AR" sz="3600" dirty="0">
              <a:solidFill>
                <a:schemeClr val="bg1">
                  <a:lumMod val="95000"/>
                </a:schemeClr>
              </a:solidFill>
            </a:endParaRPr>
          </a:p>
        </p:txBody>
      </p:sp>
      <p:sp>
        <p:nvSpPr>
          <p:cNvPr id="6" name="5 CuadroTexto"/>
          <p:cNvSpPr txBox="1"/>
          <p:nvPr/>
        </p:nvSpPr>
        <p:spPr>
          <a:xfrm>
            <a:off x="4792710" y="2719552"/>
            <a:ext cx="3397277" cy="584775"/>
          </a:xfrm>
          <a:prstGeom prst="rect">
            <a:avLst/>
          </a:prstGeom>
          <a:noFill/>
        </p:spPr>
        <p:txBody>
          <a:bodyPr wrap="none" rtlCol="0">
            <a:spAutoFit/>
          </a:bodyPr>
          <a:lstStyle/>
          <a:p>
            <a:r>
              <a:rPr lang="es-AR" sz="3200" dirty="0" smtClean="0"/>
              <a:t>Explosión de datos </a:t>
            </a:r>
            <a:endParaRPr lang="es-AR" sz="3200" dirty="0"/>
          </a:p>
        </p:txBody>
      </p:sp>
    </p:spTree>
    <p:extLst>
      <p:ext uri="{BB962C8B-B14F-4D97-AF65-F5344CB8AC3E}">
        <p14:creationId xmlns:p14="http://schemas.microsoft.com/office/powerpoint/2010/main" val="552266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23 Grupo"/>
          <p:cNvGrpSpPr/>
          <p:nvPr/>
        </p:nvGrpSpPr>
        <p:grpSpPr>
          <a:xfrm>
            <a:off x="4745550" y="2033755"/>
            <a:ext cx="6442836" cy="3457835"/>
            <a:chOff x="536028" y="1915510"/>
            <a:chExt cx="6442836" cy="3457835"/>
          </a:xfrm>
        </p:grpSpPr>
        <p:grpSp>
          <p:nvGrpSpPr>
            <p:cNvPr id="14" name="13 Grupo"/>
            <p:cNvGrpSpPr/>
            <p:nvPr/>
          </p:nvGrpSpPr>
          <p:grpSpPr>
            <a:xfrm>
              <a:off x="2388475" y="1915510"/>
              <a:ext cx="4372406" cy="3457835"/>
              <a:chOff x="2388475" y="1915510"/>
              <a:chExt cx="4372406" cy="3457835"/>
            </a:xfrm>
          </p:grpSpPr>
          <p:sp>
            <p:nvSpPr>
              <p:cNvPr id="4" name="3 Flecha arriba"/>
              <p:cNvSpPr/>
              <p:nvPr/>
            </p:nvSpPr>
            <p:spPr>
              <a:xfrm>
                <a:off x="2569775" y="1915510"/>
                <a:ext cx="536028" cy="273531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4 Flecha arriba"/>
              <p:cNvSpPr/>
              <p:nvPr/>
            </p:nvSpPr>
            <p:spPr>
              <a:xfrm>
                <a:off x="3510475" y="1918133"/>
                <a:ext cx="536028" cy="273531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Flecha arriba"/>
              <p:cNvSpPr/>
              <p:nvPr/>
            </p:nvSpPr>
            <p:spPr>
              <a:xfrm>
                <a:off x="4403877" y="1920756"/>
                <a:ext cx="536028" cy="273531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Flecha arriba"/>
              <p:cNvSpPr/>
              <p:nvPr/>
            </p:nvSpPr>
            <p:spPr>
              <a:xfrm>
                <a:off x="5249981" y="1923379"/>
                <a:ext cx="536028" cy="273531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Flecha arriba"/>
              <p:cNvSpPr/>
              <p:nvPr/>
            </p:nvSpPr>
            <p:spPr>
              <a:xfrm>
                <a:off x="6033021" y="1926002"/>
                <a:ext cx="536028" cy="273531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CuadroTexto"/>
              <p:cNvSpPr txBox="1"/>
              <p:nvPr/>
            </p:nvSpPr>
            <p:spPr>
              <a:xfrm>
                <a:off x="2388475" y="4729651"/>
                <a:ext cx="909160" cy="461665"/>
              </a:xfrm>
              <a:prstGeom prst="rect">
                <a:avLst/>
              </a:prstGeom>
              <a:noFill/>
            </p:spPr>
            <p:txBody>
              <a:bodyPr wrap="square" lIns="0" rIns="0" rtlCol="0">
                <a:spAutoFit/>
              </a:bodyPr>
              <a:lstStyle/>
              <a:p>
                <a:pPr algn="ctr"/>
                <a:r>
                  <a:rPr lang="es-AR" sz="1200" dirty="0" smtClean="0"/>
                  <a:t>Competidores tradicionales</a:t>
                </a:r>
                <a:endParaRPr lang="es-AR" sz="1200" dirty="0"/>
              </a:p>
            </p:txBody>
          </p:sp>
          <p:sp>
            <p:nvSpPr>
              <p:cNvPr id="10" name="9 CuadroTexto"/>
              <p:cNvSpPr txBox="1"/>
              <p:nvPr/>
            </p:nvSpPr>
            <p:spPr>
              <a:xfrm>
                <a:off x="3329175" y="4724391"/>
                <a:ext cx="909160" cy="461665"/>
              </a:xfrm>
              <a:prstGeom prst="rect">
                <a:avLst/>
              </a:prstGeom>
              <a:noFill/>
            </p:spPr>
            <p:txBody>
              <a:bodyPr wrap="square" lIns="0" rIns="0" rtlCol="0">
                <a:spAutoFit/>
              </a:bodyPr>
              <a:lstStyle/>
              <a:p>
                <a:pPr algn="ctr"/>
                <a:r>
                  <a:rPr lang="es-AR" sz="1200" dirty="0" smtClean="0"/>
                  <a:t>Nuevos competidores</a:t>
                </a:r>
                <a:endParaRPr lang="es-AR" sz="1200" dirty="0"/>
              </a:p>
            </p:txBody>
          </p:sp>
          <p:sp>
            <p:nvSpPr>
              <p:cNvPr id="11" name="10 CuadroTexto"/>
              <p:cNvSpPr txBox="1"/>
              <p:nvPr/>
            </p:nvSpPr>
            <p:spPr>
              <a:xfrm>
                <a:off x="4230460" y="4727014"/>
                <a:ext cx="909160" cy="646331"/>
              </a:xfrm>
              <a:prstGeom prst="rect">
                <a:avLst/>
              </a:prstGeom>
              <a:noFill/>
            </p:spPr>
            <p:txBody>
              <a:bodyPr wrap="square" lIns="0" rIns="0" rtlCol="0">
                <a:spAutoFit/>
              </a:bodyPr>
              <a:lstStyle/>
              <a:p>
                <a:pPr algn="ctr"/>
                <a:r>
                  <a:rPr lang="es-AR" sz="1200" dirty="0" smtClean="0"/>
                  <a:t>Productos y servicios sustitutos</a:t>
                </a:r>
                <a:endParaRPr lang="es-AR" sz="1200" dirty="0"/>
              </a:p>
            </p:txBody>
          </p:sp>
          <p:sp>
            <p:nvSpPr>
              <p:cNvPr id="12" name="11 CuadroTexto"/>
              <p:cNvSpPr txBox="1"/>
              <p:nvPr/>
            </p:nvSpPr>
            <p:spPr>
              <a:xfrm>
                <a:off x="5068681" y="4721754"/>
                <a:ext cx="909160" cy="276999"/>
              </a:xfrm>
              <a:prstGeom prst="rect">
                <a:avLst/>
              </a:prstGeom>
              <a:noFill/>
            </p:spPr>
            <p:txBody>
              <a:bodyPr wrap="square" lIns="0" rIns="0" rtlCol="0">
                <a:spAutoFit/>
              </a:bodyPr>
              <a:lstStyle/>
              <a:p>
                <a:pPr algn="ctr"/>
                <a:r>
                  <a:rPr lang="es-AR" sz="1200" dirty="0" smtClean="0"/>
                  <a:t>Clientes</a:t>
                </a:r>
                <a:endParaRPr lang="es-AR" sz="1200" dirty="0"/>
              </a:p>
            </p:txBody>
          </p:sp>
          <p:sp>
            <p:nvSpPr>
              <p:cNvPr id="13" name="12 CuadroTexto"/>
              <p:cNvSpPr txBox="1"/>
              <p:nvPr/>
            </p:nvSpPr>
            <p:spPr>
              <a:xfrm>
                <a:off x="5851721" y="4716494"/>
                <a:ext cx="909160" cy="276999"/>
              </a:xfrm>
              <a:prstGeom prst="rect">
                <a:avLst/>
              </a:prstGeom>
              <a:noFill/>
            </p:spPr>
            <p:txBody>
              <a:bodyPr wrap="square" lIns="0" rIns="0" rtlCol="0">
                <a:spAutoFit/>
              </a:bodyPr>
              <a:lstStyle/>
              <a:p>
                <a:pPr algn="ctr"/>
                <a:r>
                  <a:rPr lang="es-AR" sz="1200" dirty="0" smtClean="0"/>
                  <a:t>Proveedores</a:t>
                </a:r>
                <a:endParaRPr lang="es-AR" sz="1200" dirty="0"/>
              </a:p>
            </p:txBody>
          </p:sp>
        </p:grpSp>
        <p:sp>
          <p:nvSpPr>
            <p:cNvPr id="15" name="14 Flecha derecha"/>
            <p:cNvSpPr/>
            <p:nvPr/>
          </p:nvSpPr>
          <p:spPr>
            <a:xfrm>
              <a:off x="2388475" y="2293872"/>
              <a:ext cx="4587766" cy="512379"/>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16 CuadroTexto"/>
            <p:cNvSpPr txBox="1"/>
            <p:nvPr/>
          </p:nvSpPr>
          <p:spPr>
            <a:xfrm>
              <a:off x="961703" y="2398058"/>
              <a:ext cx="1337433" cy="276999"/>
            </a:xfrm>
            <a:prstGeom prst="rect">
              <a:avLst/>
            </a:prstGeom>
            <a:noFill/>
          </p:spPr>
          <p:txBody>
            <a:bodyPr wrap="square" lIns="0" rIns="0" rtlCol="0">
              <a:spAutoFit/>
            </a:bodyPr>
            <a:lstStyle/>
            <a:p>
              <a:pPr algn="r"/>
              <a:r>
                <a:rPr lang="es-AR" sz="1200" dirty="0" smtClean="0"/>
                <a:t>Liderazgo en costos</a:t>
              </a:r>
              <a:endParaRPr lang="es-AR" sz="1200" dirty="0"/>
            </a:p>
          </p:txBody>
        </p:sp>
        <p:sp>
          <p:nvSpPr>
            <p:cNvPr id="18" name="17 Flecha derecha"/>
            <p:cNvSpPr/>
            <p:nvPr/>
          </p:nvSpPr>
          <p:spPr>
            <a:xfrm>
              <a:off x="2391098" y="2887720"/>
              <a:ext cx="4587766" cy="512379"/>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18 CuadroTexto"/>
            <p:cNvSpPr txBox="1"/>
            <p:nvPr/>
          </p:nvSpPr>
          <p:spPr>
            <a:xfrm>
              <a:off x="536028" y="2991906"/>
              <a:ext cx="1765731" cy="276999"/>
            </a:xfrm>
            <a:prstGeom prst="rect">
              <a:avLst/>
            </a:prstGeom>
            <a:noFill/>
          </p:spPr>
          <p:txBody>
            <a:bodyPr wrap="square" lIns="0" rIns="0" rtlCol="0">
              <a:spAutoFit/>
            </a:bodyPr>
            <a:lstStyle/>
            <a:p>
              <a:pPr algn="r"/>
              <a:r>
                <a:rPr lang="es-AR" sz="1200" dirty="0" smtClean="0"/>
                <a:t>Diferenciación de productos</a:t>
              </a:r>
              <a:endParaRPr lang="es-AR" sz="1200" dirty="0"/>
            </a:p>
          </p:txBody>
        </p:sp>
        <p:sp>
          <p:nvSpPr>
            <p:cNvPr id="20" name="19 Flecha derecha"/>
            <p:cNvSpPr/>
            <p:nvPr/>
          </p:nvSpPr>
          <p:spPr>
            <a:xfrm>
              <a:off x="2391098" y="3510477"/>
              <a:ext cx="4587766" cy="512379"/>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20 CuadroTexto"/>
            <p:cNvSpPr txBox="1"/>
            <p:nvPr/>
          </p:nvSpPr>
          <p:spPr>
            <a:xfrm>
              <a:off x="964326" y="3614663"/>
              <a:ext cx="1337433" cy="276999"/>
            </a:xfrm>
            <a:prstGeom prst="rect">
              <a:avLst/>
            </a:prstGeom>
            <a:noFill/>
          </p:spPr>
          <p:txBody>
            <a:bodyPr wrap="square" lIns="0" rIns="0" rtlCol="0">
              <a:spAutoFit/>
            </a:bodyPr>
            <a:lstStyle/>
            <a:p>
              <a:pPr algn="r"/>
              <a:r>
                <a:rPr lang="es-AR" sz="1200" dirty="0" smtClean="0"/>
                <a:t>Alianzas</a:t>
              </a:r>
              <a:endParaRPr lang="es-AR" sz="1200" dirty="0"/>
            </a:p>
          </p:txBody>
        </p:sp>
        <p:sp>
          <p:nvSpPr>
            <p:cNvPr id="22" name="21 Flecha derecha"/>
            <p:cNvSpPr/>
            <p:nvPr/>
          </p:nvSpPr>
          <p:spPr>
            <a:xfrm>
              <a:off x="2391098" y="4093819"/>
              <a:ext cx="4587766" cy="512379"/>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3" name="22 CuadroTexto"/>
            <p:cNvSpPr txBox="1"/>
            <p:nvPr/>
          </p:nvSpPr>
          <p:spPr>
            <a:xfrm>
              <a:off x="964326" y="4198005"/>
              <a:ext cx="1337433" cy="276999"/>
            </a:xfrm>
            <a:prstGeom prst="rect">
              <a:avLst/>
            </a:prstGeom>
            <a:noFill/>
          </p:spPr>
          <p:txBody>
            <a:bodyPr wrap="square" lIns="0" rIns="0" rtlCol="0">
              <a:spAutoFit/>
            </a:bodyPr>
            <a:lstStyle/>
            <a:p>
              <a:pPr algn="r"/>
              <a:r>
                <a:rPr lang="es-AR" sz="1200" dirty="0" smtClean="0"/>
                <a:t>Innovación</a:t>
              </a:r>
              <a:endParaRPr lang="es-AR" sz="1200" dirty="0"/>
            </a:p>
          </p:txBody>
        </p:sp>
      </p:grpSp>
      <p:sp>
        <p:nvSpPr>
          <p:cNvPr id="25" name="24 CuadroTexto"/>
          <p:cNvSpPr txBox="1"/>
          <p:nvPr/>
        </p:nvSpPr>
        <p:spPr>
          <a:xfrm>
            <a:off x="5722876" y="504490"/>
            <a:ext cx="6395790" cy="646331"/>
          </a:xfrm>
          <a:prstGeom prst="rect">
            <a:avLst/>
          </a:prstGeom>
          <a:noFill/>
        </p:spPr>
        <p:txBody>
          <a:bodyPr wrap="none" rtlCol="0">
            <a:spAutoFit/>
          </a:bodyPr>
          <a:lstStyle/>
          <a:p>
            <a:r>
              <a:rPr lang="es-AR" sz="3600" dirty="0" smtClean="0">
                <a:solidFill>
                  <a:schemeClr val="bg1">
                    <a:lumMod val="95000"/>
                  </a:schemeClr>
                </a:solidFill>
              </a:rPr>
              <a:t>Modelo </a:t>
            </a:r>
            <a:r>
              <a:rPr lang="es-AR" sz="3600" dirty="0" err="1" smtClean="0">
                <a:solidFill>
                  <a:schemeClr val="bg1">
                    <a:lumMod val="95000"/>
                  </a:schemeClr>
                </a:solidFill>
              </a:rPr>
              <a:t>Porter</a:t>
            </a:r>
            <a:r>
              <a:rPr lang="es-AR" sz="3600" dirty="0" smtClean="0">
                <a:solidFill>
                  <a:schemeClr val="bg1">
                    <a:lumMod val="95000"/>
                  </a:schemeClr>
                </a:solidFill>
              </a:rPr>
              <a:t> y Ciencia de datos</a:t>
            </a:r>
            <a:endParaRPr lang="es-AR" sz="3600" dirty="0">
              <a:solidFill>
                <a:schemeClr val="bg1">
                  <a:lumMod val="95000"/>
                </a:schemeClr>
              </a:solidFill>
            </a:endParaRPr>
          </a:p>
        </p:txBody>
      </p:sp>
      <p:sp>
        <p:nvSpPr>
          <p:cNvPr id="26" name="25 CuadroTexto"/>
          <p:cNvSpPr txBox="1"/>
          <p:nvPr/>
        </p:nvSpPr>
        <p:spPr>
          <a:xfrm>
            <a:off x="670034" y="2624453"/>
            <a:ext cx="3726726" cy="1569660"/>
          </a:xfrm>
          <a:prstGeom prst="rect">
            <a:avLst/>
          </a:prstGeom>
          <a:noFill/>
        </p:spPr>
        <p:txBody>
          <a:bodyPr wrap="none" rtlCol="0">
            <a:spAutoFit/>
          </a:bodyPr>
          <a:lstStyle/>
          <a:p>
            <a:pPr algn="ctr"/>
            <a:r>
              <a:rPr lang="es-AR" sz="3200" dirty="0" smtClean="0"/>
              <a:t>Modelo de las </a:t>
            </a:r>
          </a:p>
          <a:p>
            <a:pPr algn="ctr"/>
            <a:r>
              <a:rPr lang="es-AR" sz="3200" dirty="0" smtClean="0"/>
              <a:t>Fuerzas Competitivas</a:t>
            </a:r>
          </a:p>
          <a:p>
            <a:pPr algn="ctr"/>
            <a:r>
              <a:rPr lang="es-AR" sz="3200" i="1" dirty="0" err="1" smtClean="0"/>
              <a:t>Porter</a:t>
            </a:r>
            <a:endParaRPr lang="es-AR" sz="3200" i="1" dirty="0"/>
          </a:p>
        </p:txBody>
      </p:sp>
    </p:spTree>
    <p:extLst>
      <p:ext uri="{BB962C8B-B14F-4D97-AF65-F5344CB8AC3E}">
        <p14:creationId xmlns:p14="http://schemas.microsoft.com/office/powerpoint/2010/main" val="3710481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3875785" y="1524000"/>
            <a:ext cx="7845425" cy="4606925"/>
            <a:chOff x="480" y="960"/>
            <a:chExt cx="4942" cy="2902"/>
          </a:xfrm>
        </p:grpSpPr>
        <p:sp>
          <p:nvSpPr>
            <p:cNvPr id="5" name="AutoShape 3"/>
            <p:cNvSpPr>
              <a:spLocks noChangeArrowheads="1"/>
            </p:cNvSpPr>
            <p:nvPr/>
          </p:nvSpPr>
          <p:spPr bwMode="auto">
            <a:xfrm>
              <a:off x="528" y="982"/>
              <a:ext cx="4883" cy="2880"/>
            </a:xfrm>
            <a:prstGeom prst="roundRect">
              <a:avLst>
                <a:gd name="adj" fmla="val 32"/>
              </a:avLst>
            </a:prstGeom>
            <a:solidFill>
              <a:srgbClr val="FFFFFF"/>
            </a:solidFill>
            <a:ln w="9360">
              <a:solidFill>
                <a:srgbClr val="000000"/>
              </a:solidFill>
              <a:round/>
              <a:headEnd/>
              <a:tailEnd/>
            </a:ln>
          </p:spPr>
          <p:txBody>
            <a:bodyPr wrap="none" anchor="ctr"/>
            <a:lstStyle/>
            <a:p>
              <a:endParaRPr lang="es-ES"/>
            </a:p>
          </p:txBody>
        </p:sp>
        <p:grpSp>
          <p:nvGrpSpPr>
            <p:cNvPr id="6" name="Group 4"/>
            <p:cNvGrpSpPr>
              <a:grpSpLocks/>
            </p:cNvGrpSpPr>
            <p:nvPr/>
          </p:nvGrpSpPr>
          <p:grpSpPr bwMode="auto">
            <a:xfrm>
              <a:off x="480" y="960"/>
              <a:ext cx="4942" cy="2864"/>
              <a:chOff x="528" y="993"/>
              <a:chExt cx="4942" cy="2864"/>
            </a:xfrm>
          </p:grpSpPr>
          <p:grpSp>
            <p:nvGrpSpPr>
              <p:cNvPr id="7" name="Group 5"/>
              <p:cNvGrpSpPr>
                <a:grpSpLocks/>
              </p:cNvGrpSpPr>
              <p:nvPr/>
            </p:nvGrpSpPr>
            <p:grpSpPr bwMode="auto">
              <a:xfrm>
                <a:off x="528" y="993"/>
                <a:ext cx="4942" cy="2864"/>
                <a:chOff x="528" y="993"/>
                <a:chExt cx="4942" cy="2864"/>
              </a:xfrm>
            </p:grpSpPr>
            <p:grpSp>
              <p:nvGrpSpPr>
                <p:cNvPr id="9" name="Group 6"/>
                <p:cNvGrpSpPr>
                  <a:grpSpLocks/>
                </p:cNvGrpSpPr>
                <p:nvPr/>
              </p:nvGrpSpPr>
              <p:grpSpPr bwMode="auto">
                <a:xfrm>
                  <a:off x="1011" y="1727"/>
                  <a:ext cx="4120" cy="1584"/>
                  <a:chOff x="1011" y="1727"/>
                  <a:chExt cx="4120" cy="1584"/>
                </a:xfrm>
              </p:grpSpPr>
              <p:sp>
                <p:nvSpPr>
                  <p:cNvPr id="14" name="AutoShape 7"/>
                  <p:cNvSpPr>
                    <a:spLocks noChangeArrowheads="1"/>
                  </p:cNvSpPr>
                  <p:nvPr/>
                </p:nvSpPr>
                <p:spPr bwMode="auto">
                  <a:xfrm>
                    <a:off x="1011" y="1727"/>
                    <a:ext cx="4120" cy="1584"/>
                  </a:xfrm>
                  <a:prstGeom prst="roundRect">
                    <a:avLst>
                      <a:gd name="adj" fmla="val 60"/>
                    </a:avLst>
                  </a:prstGeom>
                  <a:gradFill rotWithShape="0">
                    <a:gsLst>
                      <a:gs pos="0">
                        <a:srgbClr val="1C2A4B"/>
                      </a:gs>
                      <a:gs pos="100000">
                        <a:srgbClr val="618FFD"/>
                      </a:gs>
                    </a:gsLst>
                    <a:lin ang="2700000" scaled="1"/>
                  </a:gradFill>
                  <a:ln w="12600">
                    <a:solidFill>
                      <a:srgbClr val="000000"/>
                    </a:solidFill>
                    <a:round/>
                    <a:headEnd/>
                    <a:tailEnd/>
                  </a:ln>
                </p:spPr>
                <p:txBody>
                  <a:bodyPr wrap="none" anchor="ctr"/>
                  <a:lstStyle/>
                  <a:p>
                    <a:endParaRPr lang="es-ES"/>
                  </a:p>
                </p:txBody>
              </p:sp>
              <p:grpSp>
                <p:nvGrpSpPr>
                  <p:cNvPr id="15" name="Group 8"/>
                  <p:cNvGrpSpPr>
                    <a:grpSpLocks/>
                  </p:cNvGrpSpPr>
                  <p:nvPr/>
                </p:nvGrpSpPr>
                <p:grpSpPr bwMode="auto">
                  <a:xfrm>
                    <a:off x="1159" y="2332"/>
                    <a:ext cx="865" cy="374"/>
                    <a:chOff x="1159" y="2332"/>
                    <a:chExt cx="865" cy="374"/>
                  </a:xfrm>
                </p:grpSpPr>
                <p:sp>
                  <p:nvSpPr>
                    <p:cNvPr id="32" name="AutoShape 9"/>
                    <p:cNvSpPr>
                      <a:spLocks noChangeArrowheads="1"/>
                    </p:cNvSpPr>
                    <p:nvPr/>
                  </p:nvSpPr>
                  <p:spPr bwMode="auto">
                    <a:xfrm>
                      <a:off x="1159" y="2332"/>
                      <a:ext cx="865" cy="374"/>
                    </a:xfrm>
                    <a:prstGeom prst="roundRect">
                      <a:avLst>
                        <a:gd name="adj" fmla="val 264"/>
                      </a:avLst>
                    </a:prstGeom>
                    <a:solidFill>
                      <a:srgbClr val="7FFF00"/>
                    </a:solidFill>
                    <a:ln w="25560">
                      <a:solidFill>
                        <a:srgbClr val="000000"/>
                      </a:solidFill>
                      <a:round/>
                      <a:headEnd/>
                      <a:tailEnd/>
                    </a:ln>
                  </p:spPr>
                  <p:txBody>
                    <a:bodyPr wrap="none" anchor="ctr"/>
                    <a:lstStyle/>
                    <a:p>
                      <a:endParaRPr lang="es-ES"/>
                    </a:p>
                  </p:txBody>
                </p:sp>
                <p:sp>
                  <p:nvSpPr>
                    <p:cNvPr id="33" name="Text Box 10"/>
                    <p:cNvSpPr txBox="1">
                      <a:spLocks noChangeArrowheads="1"/>
                    </p:cNvSpPr>
                    <p:nvPr/>
                  </p:nvSpPr>
                  <p:spPr bwMode="auto">
                    <a:xfrm>
                      <a:off x="1202" y="2407"/>
                      <a:ext cx="77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9pPr>
                    </a:lstStyle>
                    <a:p>
                      <a:pPr algn="ctr">
                        <a:lnSpc>
                          <a:spcPct val="97000"/>
                        </a:lnSpc>
                        <a:buClr>
                          <a:srgbClr val="000000"/>
                        </a:buClr>
                      </a:pPr>
                      <a:r>
                        <a:rPr lang="en-GB" b="1"/>
                        <a:t>INGRESO</a:t>
                      </a:r>
                    </a:p>
                  </p:txBody>
                </p:sp>
              </p:grpSp>
              <p:grpSp>
                <p:nvGrpSpPr>
                  <p:cNvPr id="16" name="Group 11"/>
                  <p:cNvGrpSpPr>
                    <a:grpSpLocks/>
                  </p:cNvGrpSpPr>
                  <p:nvPr/>
                </p:nvGrpSpPr>
                <p:grpSpPr bwMode="auto">
                  <a:xfrm>
                    <a:off x="4022" y="2332"/>
                    <a:ext cx="865" cy="374"/>
                    <a:chOff x="4022" y="2332"/>
                    <a:chExt cx="865" cy="374"/>
                  </a:xfrm>
                </p:grpSpPr>
                <p:sp>
                  <p:nvSpPr>
                    <p:cNvPr id="30" name="AutoShape 12"/>
                    <p:cNvSpPr>
                      <a:spLocks noChangeArrowheads="1"/>
                    </p:cNvSpPr>
                    <p:nvPr/>
                  </p:nvSpPr>
                  <p:spPr bwMode="auto">
                    <a:xfrm>
                      <a:off x="4022" y="2332"/>
                      <a:ext cx="865" cy="374"/>
                    </a:xfrm>
                    <a:prstGeom prst="roundRect">
                      <a:avLst>
                        <a:gd name="adj" fmla="val 264"/>
                      </a:avLst>
                    </a:prstGeom>
                    <a:solidFill>
                      <a:srgbClr val="7FFF00"/>
                    </a:solidFill>
                    <a:ln w="25560">
                      <a:solidFill>
                        <a:srgbClr val="000000"/>
                      </a:solidFill>
                      <a:round/>
                      <a:headEnd/>
                      <a:tailEnd/>
                    </a:ln>
                  </p:spPr>
                  <p:txBody>
                    <a:bodyPr wrap="none" anchor="ctr"/>
                    <a:lstStyle/>
                    <a:p>
                      <a:endParaRPr lang="es-ES"/>
                    </a:p>
                  </p:txBody>
                </p:sp>
                <p:sp>
                  <p:nvSpPr>
                    <p:cNvPr id="31" name="Text Box 13"/>
                    <p:cNvSpPr txBox="1">
                      <a:spLocks noChangeArrowheads="1"/>
                    </p:cNvSpPr>
                    <p:nvPr/>
                  </p:nvSpPr>
                  <p:spPr bwMode="auto">
                    <a:xfrm>
                      <a:off x="4129" y="2407"/>
                      <a:ext cx="65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9pPr>
                    </a:lstStyle>
                    <a:p>
                      <a:pPr algn="ctr">
                        <a:lnSpc>
                          <a:spcPct val="97000"/>
                        </a:lnSpc>
                        <a:buClr>
                          <a:srgbClr val="000000"/>
                        </a:buClr>
                      </a:pPr>
                      <a:r>
                        <a:rPr lang="en-GB" b="1"/>
                        <a:t>SALIDA</a:t>
                      </a:r>
                    </a:p>
                  </p:txBody>
                </p:sp>
              </p:grpSp>
              <p:grpSp>
                <p:nvGrpSpPr>
                  <p:cNvPr id="17" name="Group 14"/>
                  <p:cNvGrpSpPr>
                    <a:grpSpLocks/>
                  </p:cNvGrpSpPr>
                  <p:nvPr/>
                </p:nvGrpSpPr>
                <p:grpSpPr bwMode="auto">
                  <a:xfrm>
                    <a:off x="2591" y="2332"/>
                    <a:ext cx="864" cy="374"/>
                    <a:chOff x="2591" y="2332"/>
                    <a:chExt cx="864" cy="374"/>
                  </a:xfrm>
                </p:grpSpPr>
                <p:sp>
                  <p:nvSpPr>
                    <p:cNvPr id="28" name="AutoShape 15"/>
                    <p:cNvSpPr>
                      <a:spLocks noChangeArrowheads="1"/>
                    </p:cNvSpPr>
                    <p:nvPr/>
                  </p:nvSpPr>
                  <p:spPr bwMode="auto">
                    <a:xfrm>
                      <a:off x="2591" y="2332"/>
                      <a:ext cx="864" cy="374"/>
                    </a:xfrm>
                    <a:prstGeom prst="roundRect">
                      <a:avLst>
                        <a:gd name="adj" fmla="val 264"/>
                      </a:avLst>
                    </a:prstGeom>
                    <a:solidFill>
                      <a:srgbClr val="7FFF00"/>
                    </a:solidFill>
                    <a:ln w="25560">
                      <a:solidFill>
                        <a:srgbClr val="000000"/>
                      </a:solidFill>
                      <a:round/>
                      <a:headEnd/>
                      <a:tailEnd/>
                    </a:ln>
                  </p:spPr>
                  <p:txBody>
                    <a:bodyPr wrap="none" anchor="ctr"/>
                    <a:lstStyle/>
                    <a:p>
                      <a:endParaRPr lang="es-ES"/>
                    </a:p>
                  </p:txBody>
                </p:sp>
                <p:sp>
                  <p:nvSpPr>
                    <p:cNvPr id="29" name="Text Box 16"/>
                    <p:cNvSpPr txBox="1">
                      <a:spLocks noChangeArrowheads="1"/>
                    </p:cNvSpPr>
                    <p:nvPr/>
                  </p:nvSpPr>
                  <p:spPr bwMode="auto">
                    <a:xfrm>
                      <a:off x="2606" y="2407"/>
                      <a:ext cx="83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nchor="ctr">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9pPr>
                    </a:lstStyle>
                    <a:p>
                      <a:pPr algn="ctr">
                        <a:lnSpc>
                          <a:spcPct val="97000"/>
                        </a:lnSpc>
                        <a:buClr>
                          <a:srgbClr val="000000"/>
                        </a:buClr>
                      </a:pPr>
                      <a:r>
                        <a:rPr lang="en-GB" b="1"/>
                        <a:t>PROCESO</a:t>
                      </a:r>
                    </a:p>
                  </p:txBody>
                </p:sp>
              </p:grpSp>
              <p:sp>
                <p:nvSpPr>
                  <p:cNvPr id="18" name="Freeform 17"/>
                  <p:cNvSpPr>
                    <a:spLocks noChangeArrowheads="1"/>
                  </p:cNvSpPr>
                  <p:nvPr/>
                </p:nvSpPr>
                <p:spPr bwMode="auto">
                  <a:xfrm>
                    <a:off x="2036" y="2450"/>
                    <a:ext cx="543" cy="139"/>
                  </a:xfrm>
                  <a:custGeom>
                    <a:avLst/>
                    <a:gdLst>
                      <a:gd name="T0" fmla="*/ 0 w 2396"/>
                      <a:gd name="T1" fmla="*/ 0 h 613"/>
                      <a:gd name="T2" fmla="*/ 3 w 2396"/>
                      <a:gd name="T3" fmla="*/ 0 h 613"/>
                      <a:gd name="T4" fmla="*/ 3 w 2396"/>
                      <a:gd name="T5" fmla="*/ 0 h 613"/>
                      <a:gd name="T6" fmla="*/ 6 w 2396"/>
                      <a:gd name="T7" fmla="*/ 1 h 613"/>
                      <a:gd name="T8" fmla="*/ 3 w 2396"/>
                      <a:gd name="T9" fmla="*/ 2 h 613"/>
                      <a:gd name="T10" fmla="*/ 3 w 2396"/>
                      <a:gd name="T11" fmla="*/ 1 h 613"/>
                      <a:gd name="T12" fmla="*/ 0 w 2396"/>
                      <a:gd name="T13" fmla="*/ 1 h 613"/>
                      <a:gd name="T14" fmla="*/ 0 w 2396"/>
                      <a:gd name="T15" fmla="*/ 0 h 613"/>
                      <a:gd name="T16" fmla="*/ 0 60000 65536"/>
                      <a:gd name="T17" fmla="*/ 0 60000 65536"/>
                      <a:gd name="T18" fmla="*/ 0 60000 65536"/>
                      <a:gd name="T19" fmla="*/ 0 60000 65536"/>
                      <a:gd name="T20" fmla="*/ 0 60000 65536"/>
                      <a:gd name="T21" fmla="*/ 0 60000 65536"/>
                      <a:gd name="T22" fmla="*/ 0 60000 65536"/>
                      <a:gd name="T23" fmla="*/ 0 60000 65536"/>
                      <a:gd name="T24" fmla="*/ 0 w 2396"/>
                      <a:gd name="T25" fmla="*/ 0 h 613"/>
                      <a:gd name="T26" fmla="*/ 2396 w 2396"/>
                      <a:gd name="T27" fmla="*/ 613 h 6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96" h="613">
                        <a:moveTo>
                          <a:pt x="0" y="153"/>
                        </a:moveTo>
                        <a:lnTo>
                          <a:pt x="1196" y="153"/>
                        </a:lnTo>
                        <a:lnTo>
                          <a:pt x="1196" y="0"/>
                        </a:lnTo>
                        <a:lnTo>
                          <a:pt x="2395" y="306"/>
                        </a:lnTo>
                        <a:lnTo>
                          <a:pt x="1196" y="612"/>
                        </a:lnTo>
                        <a:lnTo>
                          <a:pt x="1196" y="459"/>
                        </a:lnTo>
                        <a:lnTo>
                          <a:pt x="0" y="459"/>
                        </a:lnTo>
                        <a:lnTo>
                          <a:pt x="0" y="153"/>
                        </a:lnTo>
                      </a:path>
                    </a:pathLst>
                  </a:custGeom>
                  <a:solidFill>
                    <a:srgbClr val="00CC99"/>
                  </a:solidFill>
                  <a:ln w="12600">
                    <a:solidFill>
                      <a:srgbClr val="000000"/>
                    </a:solidFill>
                    <a:round/>
                    <a:headEnd/>
                    <a:tailEnd/>
                  </a:ln>
                </p:spPr>
                <p:txBody>
                  <a:bodyPr wrap="none" anchor="ctr"/>
                  <a:lstStyle/>
                  <a:p>
                    <a:endParaRPr lang="es-AR"/>
                  </a:p>
                </p:txBody>
              </p:sp>
              <p:sp>
                <p:nvSpPr>
                  <p:cNvPr id="19" name="Freeform 18"/>
                  <p:cNvSpPr>
                    <a:spLocks noChangeArrowheads="1"/>
                  </p:cNvSpPr>
                  <p:nvPr/>
                </p:nvSpPr>
                <p:spPr bwMode="auto">
                  <a:xfrm>
                    <a:off x="3467" y="2450"/>
                    <a:ext cx="543" cy="139"/>
                  </a:xfrm>
                  <a:custGeom>
                    <a:avLst/>
                    <a:gdLst>
                      <a:gd name="T0" fmla="*/ 0 w 2395"/>
                      <a:gd name="T1" fmla="*/ 0 h 613"/>
                      <a:gd name="T2" fmla="*/ 3 w 2395"/>
                      <a:gd name="T3" fmla="*/ 0 h 613"/>
                      <a:gd name="T4" fmla="*/ 3 w 2395"/>
                      <a:gd name="T5" fmla="*/ 0 h 613"/>
                      <a:gd name="T6" fmla="*/ 6 w 2395"/>
                      <a:gd name="T7" fmla="*/ 1 h 613"/>
                      <a:gd name="T8" fmla="*/ 3 w 2395"/>
                      <a:gd name="T9" fmla="*/ 2 h 613"/>
                      <a:gd name="T10" fmla="*/ 3 w 2395"/>
                      <a:gd name="T11" fmla="*/ 1 h 613"/>
                      <a:gd name="T12" fmla="*/ 0 w 2395"/>
                      <a:gd name="T13" fmla="*/ 1 h 613"/>
                      <a:gd name="T14" fmla="*/ 0 w 2395"/>
                      <a:gd name="T15" fmla="*/ 0 h 613"/>
                      <a:gd name="T16" fmla="*/ 0 60000 65536"/>
                      <a:gd name="T17" fmla="*/ 0 60000 65536"/>
                      <a:gd name="T18" fmla="*/ 0 60000 65536"/>
                      <a:gd name="T19" fmla="*/ 0 60000 65536"/>
                      <a:gd name="T20" fmla="*/ 0 60000 65536"/>
                      <a:gd name="T21" fmla="*/ 0 60000 65536"/>
                      <a:gd name="T22" fmla="*/ 0 60000 65536"/>
                      <a:gd name="T23" fmla="*/ 0 60000 65536"/>
                      <a:gd name="T24" fmla="*/ 0 w 2395"/>
                      <a:gd name="T25" fmla="*/ 0 h 613"/>
                      <a:gd name="T26" fmla="*/ 2395 w 2395"/>
                      <a:gd name="T27" fmla="*/ 613 h 6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95" h="613">
                        <a:moveTo>
                          <a:pt x="0" y="153"/>
                        </a:moveTo>
                        <a:lnTo>
                          <a:pt x="1196" y="153"/>
                        </a:lnTo>
                        <a:lnTo>
                          <a:pt x="1196" y="0"/>
                        </a:lnTo>
                        <a:lnTo>
                          <a:pt x="2394" y="306"/>
                        </a:lnTo>
                        <a:lnTo>
                          <a:pt x="1196" y="612"/>
                        </a:lnTo>
                        <a:lnTo>
                          <a:pt x="1196" y="459"/>
                        </a:lnTo>
                        <a:lnTo>
                          <a:pt x="0" y="459"/>
                        </a:lnTo>
                        <a:lnTo>
                          <a:pt x="0" y="153"/>
                        </a:lnTo>
                      </a:path>
                    </a:pathLst>
                  </a:custGeom>
                  <a:solidFill>
                    <a:srgbClr val="00CC99"/>
                  </a:solidFill>
                  <a:ln w="12600">
                    <a:solidFill>
                      <a:srgbClr val="000000"/>
                    </a:solidFill>
                    <a:round/>
                    <a:headEnd/>
                    <a:tailEnd/>
                  </a:ln>
                </p:spPr>
                <p:txBody>
                  <a:bodyPr wrap="none" anchor="ctr"/>
                  <a:lstStyle/>
                  <a:p>
                    <a:endParaRPr lang="es-AR"/>
                  </a:p>
                </p:txBody>
              </p:sp>
              <p:sp>
                <p:nvSpPr>
                  <p:cNvPr id="20" name="Text Box 19"/>
                  <p:cNvSpPr txBox="1">
                    <a:spLocks noChangeArrowheads="1"/>
                  </p:cNvSpPr>
                  <p:nvPr/>
                </p:nvSpPr>
                <p:spPr bwMode="auto">
                  <a:xfrm>
                    <a:off x="2138" y="2870"/>
                    <a:ext cx="172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9pPr>
                  </a:lstStyle>
                  <a:p>
                    <a:pPr>
                      <a:lnSpc>
                        <a:spcPct val="97000"/>
                      </a:lnSpc>
                      <a:buClr>
                        <a:srgbClr val="000000"/>
                      </a:buClr>
                    </a:pPr>
                    <a:r>
                      <a:rPr lang="en-GB" b="1"/>
                      <a:t>RETROALIMENTACIÓN</a:t>
                    </a:r>
                  </a:p>
                </p:txBody>
              </p:sp>
              <p:grpSp>
                <p:nvGrpSpPr>
                  <p:cNvPr id="21" name="Group 20"/>
                  <p:cNvGrpSpPr>
                    <a:grpSpLocks/>
                  </p:cNvGrpSpPr>
                  <p:nvPr/>
                </p:nvGrpSpPr>
                <p:grpSpPr bwMode="auto">
                  <a:xfrm>
                    <a:off x="3901" y="2706"/>
                    <a:ext cx="553" cy="255"/>
                    <a:chOff x="3901" y="2706"/>
                    <a:chExt cx="553" cy="255"/>
                  </a:xfrm>
                </p:grpSpPr>
                <p:sp>
                  <p:nvSpPr>
                    <p:cNvPr id="26" name="Line 21"/>
                    <p:cNvSpPr>
                      <a:spLocks noChangeShapeType="1"/>
                    </p:cNvSpPr>
                    <p:nvPr/>
                  </p:nvSpPr>
                  <p:spPr bwMode="auto">
                    <a:xfrm>
                      <a:off x="3901" y="2955"/>
                      <a:ext cx="549" cy="1"/>
                    </a:xfrm>
                    <a:prstGeom prst="line">
                      <a:avLst/>
                    </a:prstGeom>
                    <a:noFill/>
                    <a:ln w="2556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7" name="Line 22"/>
                    <p:cNvSpPr>
                      <a:spLocks noChangeShapeType="1"/>
                    </p:cNvSpPr>
                    <p:nvPr/>
                  </p:nvSpPr>
                  <p:spPr bwMode="auto">
                    <a:xfrm flipV="1">
                      <a:off x="4455" y="2705"/>
                      <a:ext cx="1" cy="258"/>
                    </a:xfrm>
                    <a:prstGeom prst="line">
                      <a:avLst/>
                    </a:prstGeom>
                    <a:noFill/>
                    <a:ln w="2556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grpSp>
              <p:grpSp>
                <p:nvGrpSpPr>
                  <p:cNvPr id="22" name="Group 23"/>
                  <p:cNvGrpSpPr>
                    <a:grpSpLocks/>
                  </p:cNvGrpSpPr>
                  <p:nvPr/>
                </p:nvGrpSpPr>
                <p:grpSpPr bwMode="auto">
                  <a:xfrm>
                    <a:off x="1555" y="2720"/>
                    <a:ext cx="599" cy="234"/>
                    <a:chOff x="1555" y="2720"/>
                    <a:chExt cx="599" cy="234"/>
                  </a:xfrm>
                </p:grpSpPr>
                <p:sp>
                  <p:nvSpPr>
                    <p:cNvPr id="24" name="Line 24"/>
                    <p:cNvSpPr>
                      <a:spLocks noChangeShapeType="1"/>
                    </p:cNvSpPr>
                    <p:nvPr/>
                  </p:nvSpPr>
                  <p:spPr bwMode="auto">
                    <a:xfrm>
                      <a:off x="1555" y="2720"/>
                      <a:ext cx="1" cy="227"/>
                    </a:xfrm>
                    <a:prstGeom prst="line">
                      <a:avLst/>
                    </a:prstGeom>
                    <a:noFill/>
                    <a:ln w="25560">
                      <a:solidFill>
                        <a:srgbClr val="000000"/>
                      </a:solidFill>
                      <a:round/>
                      <a:headEnd type="triangle" w="lg" len="lg"/>
                      <a:tailEnd/>
                    </a:ln>
                    <a:extLst>
                      <a:ext uri="{909E8E84-426E-40DD-AFC4-6F175D3DCCD1}">
                        <a14:hiddenFill xmlns:a14="http://schemas.microsoft.com/office/drawing/2010/main">
                          <a:noFill/>
                        </a14:hiddenFill>
                      </a:ext>
                    </a:extLst>
                  </p:spPr>
                  <p:txBody>
                    <a:bodyPr/>
                    <a:lstStyle/>
                    <a:p>
                      <a:endParaRPr lang="es-AR"/>
                    </a:p>
                  </p:txBody>
                </p:sp>
                <p:sp>
                  <p:nvSpPr>
                    <p:cNvPr id="25" name="Line 25"/>
                    <p:cNvSpPr>
                      <a:spLocks noChangeShapeType="1"/>
                    </p:cNvSpPr>
                    <p:nvPr/>
                  </p:nvSpPr>
                  <p:spPr bwMode="auto">
                    <a:xfrm>
                      <a:off x="1560" y="2955"/>
                      <a:ext cx="595" cy="1"/>
                    </a:xfrm>
                    <a:prstGeom prst="line">
                      <a:avLst/>
                    </a:prstGeom>
                    <a:noFill/>
                    <a:ln w="2556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grpSp>
              <p:sp>
                <p:nvSpPr>
                  <p:cNvPr id="23" name="Text Box 26"/>
                  <p:cNvSpPr txBox="1">
                    <a:spLocks noChangeArrowheads="1"/>
                  </p:cNvSpPr>
                  <p:nvPr/>
                </p:nvSpPr>
                <p:spPr bwMode="auto">
                  <a:xfrm>
                    <a:off x="1728" y="2068"/>
                    <a:ext cx="2494" cy="242"/>
                  </a:xfrm>
                  <a:prstGeom prst="rect">
                    <a:avLst/>
                  </a:prstGeom>
                  <a:noFill/>
                  <a:ln w="9525">
                    <a:noFill/>
                    <a:miter lim="800000"/>
                    <a:headEnd/>
                    <a:tailEnd/>
                  </a:ln>
                </p:spPr>
                <p:txBody>
                  <a:bodyPr lIns="90360" tIns="44280" rIns="90360" bIns="44280">
                    <a:spAutoFit/>
                  </a:bodyPr>
                  <a:lstStyle/>
                  <a:p>
                    <a:pPr algn="ctr" eaLnBrk="0" hangingPunct="0">
                      <a:lnSpc>
                        <a:spcPct val="97000"/>
                      </a:lnSpc>
                      <a:spcBef>
                        <a:spcPts val="1238"/>
                      </a:spcBef>
                      <a:buClr>
                        <a:srgbClr val="FFFFFF"/>
                      </a:buClr>
                      <a:buSzPct val="83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000" b="1">
                        <a:solidFill>
                          <a:srgbClr val="FFFFFF"/>
                        </a:solidFill>
                        <a:effectLst>
                          <a:outerShdw blurRad="38100" dist="38100" dir="2700000" algn="tl">
                            <a:srgbClr val="C0C0C0"/>
                          </a:outerShdw>
                        </a:effectLst>
                      </a:rPr>
                      <a:t>SISTEMA DE INFORMACIÓN</a:t>
                    </a:r>
                  </a:p>
                </p:txBody>
              </p:sp>
            </p:grpSp>
            <p:sp>
              <p:nvSpPr>
                <p:cNvPr id="10" name="Text Box 27"/>
                <p:cNvSpPr txBox="1">
                  <a:spLocks noChangeArrowheads="1"/>
                </p:cNvSpPr>
                <p:nvPr/>
              </p:nvSpPr>
              <p:spPr bwMode="auto">
                <a:xfrm>
                  <a:off x="2160" y="993"/>
                  <a:ext cx="1774" cy="317"/>
                </a:xfrm>
                <a:prstGeom prst="rect">
                  <a:avLst/>
                </a:prstGeom>
                <a:noFill/>
                <a:ln w="9525">
                  <a:noFill/>
                  <a:miter lim="800000"/>
                  <a:headEnd/>
                  <a:tailEnd/>
                </a:ln>
              </p:spPr>
              <p:txBody>
                <a:bodyPr lIns="90360" tIns="44280" rIns="90360" bIns="44280">
                  <a:spAutoFit/>
                </a:bodyPr>
                <a:lstStyle/>
                <a:p>
                  <a:pPr algn="ctr" eaLnBrk="0" hangingPunct="0">
                    <a:lnSpc>
                      <a:spcPct val="97000"/>
                    </a:lnSpc>
                    <a:spcBef>
                      <a:spcPts val="1738"/>
                    </a:spcBef>
                    <a:buClr>
                      <a:srgbClr val="3333CC"/>
                    </a:buClr>
                    <a:buSzPct val="116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800" b="1">
                      <a:solidFill>
                        <a:srgbClr val="3333CC"/>
                      </a:solidFill>
                      <a:effectLst>
                        <a:outerShdw blurRad="38100" dist="38100" dir="2700000" algn="tl">
                          <a:srgbClr val="C0C0C0"/>
                        </a:outerShdw>
                      </a:effectLst>
                    </a:rPr>
                    <a:t>AMBIENTE</a:t>
                  </a:r>
                </a:p>
              </p:txBody>
            </p:sp>
            <p:sp>
              <p:nvSpPr>
                <p:cNvPr id="11" name="Text Box 28"/>
                <p:cNvSpPr txBox="1">
                  <a:spLocks noChangeArrowheads="1"/>
                </p:cNvSpPr>
                <p:nvPr/>
              </p:nvSpPr>
              <p:spPr bwMode="auto">
                <a:xfrm>
                  <a:off x="1152" y="1423"/>
                  <a:ext cx="3982" cy="242"/>
                </a:xfrm>
                <a:prstGeom prst="rect">
                  <a:avLst/>
                </a:prstGeom>
                <a:noFill/>
                <a:ln w="9525">
                  <a:noFill/>
                  <a:miter lim="800000"/>
                  <a:headEnd/>
                  <a:tailEnd/>
                </a:ln>
              </p:spPr>
              <p:txBody>
                <a:bodyPr lIns="90360" tIns="44280" rIns="90360" bIns="44280">
                  <a:spAutoFit/>
                </a:bodyPr>
                <a:lstStyle/>
                <a:p>
                  <a:pPr eaLnBrk="0" hangingPunct="0">
                    <a:lnSpc>
                      <a:spcPct val="97000"/>
                    </a:lnSpc>
                    <a:spcBef>
                      <a:spcPts val="1238"/>
                    </a:spcBef>
                    <a:buClr>
                      <a:srgbClr val="CCCCFF"/>
                    </a:buClr>
                    <a:buSzPct val="83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000" b="1">
                      <a:effectLst>
                        <a:outerShdw blurRad="38100" dist="38100" dir="2700000" algn="tl">
                          <a:srgbClr val="C0C0C0"/>
                        </a:outerShdw>
                      </a:effectLst>
                    </a:rPr>
                    <a:t>Clientes                                                  Proveedores                                                                        </a:t>
                  </a:r>
                </a:p>
              </p:txBody>
            </p:sp>
            <p:sp>
              <p:nvSpPr>
                <p:cNvPr id="12" name="Text Box 29"/>
                <p:cNvSpPr txBox="1">
                  <a:spLocks noChangeArrowheads="1"/>
                </p:cNvSpPr>
                <p:nvPr/>
              </p:nvSpPr>
              <p:spPr bwMode="auto">
                <a:xfrm>
                  <a:off x="528" y="3443"/>
                  <a:ext cx="4942" cy="242"/>
                </a:xfrm>
                <a:prstGeom prst="rect">
                  <a:avLst/>
                </a:prstGeom>
                <a:noFill/>
                <a:ln w="9525">
                  <a:noFill/>
                  <a:miter lim="800000"/>
                  <a:headEnd/>
                  <a:tailEnd/>
                </a:ln>
              </p:spPr>
              <p:txBody>
                <a:bodyPr lIns="90360" tIns="44280" rIns="90360" bIns="44280">
                  <a:spAutoFit/>
                </a:bodyPr>
                <a:lstStyle/>
                <a:p>
                  <a:pPr eaLnBrk="0" hangingPunct="0">
                    <a:lnSpc>
                      <a:spcPct val="97000"/>
                    </a:lnSpc>
                    <a:spcBef>
                      <a:spcPts val="1238"/>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000" b="1">
                      <a:effectLst>
                        <a:outerShdw blurRad="38100" dist="38100" dir="2700000" algn="tl">
                          <a:srgbClr val="C0C0C0"/>
                        </a:outerShdw>
                      </a:effectLst>
                    </a:rPr>
                    <a:t> Entidades                       Accionistas                       Competidores</a:t>
                  </a:r>
                  <a:endParaRPr lang="en-GB" sz="2000" b="1">
                    <a:solidFill>
                      <a:srgbClr val="CCCCFF"/>
                    </a:solidFill>
                    <a:effectLst>
                      <a:outerShdw blurRad="38100" dist="38100" dir="2700000" algn="tl">
                        <a:srgbClr val="C0C0C0"/>
                      </a:outerShdw>
                    </a:effectLst>
                  </a:endParaRPr>
                </a:p>
              </p:txBody>
            </p:sp>
            <p:sp>
              <p:nvSpPr>
                <p:cNvPr id="13" name="Text Box 30"/>
                <p:cNvSpPr txBox="1">
                  <a:spLocks noChangeArrowheads="1"/>
                </p:cNvSpPr>
                <p:nvPr/>
              </p:nvSpPr>
              <p:spPr bwMode="auto">
                <a:xfrm>
                  <a:off x="576" y="3615"/>
                  <a:ext cx="1198" cy="242"/>
                </a:xfrm>
                <a:prstGeom prst="rect">
                  <a:avLst/>
                </a:prstGeom>
                <a:noFill/>
                <a:ln w="9525">
                  <a:noFill/>
                  <a:miter lim="800000"/>
                  <a:headEnd/>
                  <a:tailEnd/>
                </a:ln>
              </p:spPr>
              <p:txBody>
                <a:bodyPr lIns="90360" tIns="44280" rIns="90360" bIns="44280">
                  <a:spAutoFit/>
                </a:bodyPr>
                <a:lstStyle/>
                <a:p>
                  <a:pPr eaLnBrk="0" hangingPunct="0">
                    <a:lnSpc>
                      <a:spcPct val="97000"/>
                    </a:lnSpc>
                    <a:spcBef>
                      <a:spcPts val="1238"/>
                    </a:spcBef>
                    <a:buClr>
                      <a:srgbClr val="CCCCFF"/>
                    </a:buClr>
                    <a:buSzPct val="83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000" b="1">
                      <a:effectLst>
                        <a:outerShdw blurRad="38100" dist="38100" dir="2700000" algn="tl">
                          <a:srgbClr val="C0C0C0"/>
                        </a:outerShdw>
                      </a:effectLst>
                    </a:rPr>
                    <a:t>Reguladoras</a:t>
                  </a:r>
                  <a:endParaRPr lang="en-GB" sz="2000" b="1">
                    <a:solidFill>
                      <a:srgbClr val="CCCCFF"/>
                    </a:solidFill>
                    <a:effectLst>
                      <a:outerShdw blurRad="38100" dist="38100" dir="2700000" algn="tl">
                        <a:srgbClr val="C0C0C0"/>
                      </a:outerShdw>
                    </a:effectLst>
                  </a:endParaRPr>
                </a:p>
              </p:txBody>
            </p:sp>
          </p:grpSp>
          <p:sp>
            <p:nvSpPr>
              <p:cNvPr id="8" name="Text Box 31"/>
              <p:cNvSpPr txBox="1">
                <a:spLocks noChangeArrowheads="1"/>
              </p:cNvSpPr>
              <p:nvPr/>
            </p:nvSpPr>
            <p:spPr bwMode="auto">
              <a:xfrm>
                <a:off x="2004" y="1851"/>
                <a:ext cx="1774" cy="242"/>
              </a:xfrm>
              <a:prstGeom prst="rect">
                <a:avLst/>
              </a:prstGeom>
              <a:noFill/>
              <a:ln w="9525">
                <a:noFill/>
                <a:miter lim="800000"/>
                <a:headEnd/>
                <a:tailEnd/>
              </a:ln>
            </p:spPr>
            <p:txBody>
              <a:bodyPr lIns="90360" tIns="44280" rIns="90360" bIns="44280">
                <a:spAutoFit/>
              </a:bodyPr>
              <a:lstStyle/>
              <a:p>
                <a:pPr algn="ctr" eaLnBrk="0" hangingPunct="0">
                  <a:lnSpc>
                    <a:spcPct val="97000"/>
                  </a:lnSpc>
                  <a:spcBef>
                    <a:spcPts val="1238"/>
                  </a:spcBef>
                  <a:buClr>
                    <a:srgbClr val="CCCCFF"/>
                  </a:buClr>
                  <a:buSzPct val="83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000" b="1">
                    <a:solidFill>
                      <a:srgbClr val="CCCCFF"/>
                    </a:solidFill>
                    <a:effectLst>
                      <a:outerShdw blurRad="38100" dist="38100" dir="2700000" algn="tl">
                        <a:srgbClr val="C0C0C0"/>
                      </a:outerShdw>
                    </a:effectLst>
                  </a:rPr>
                  <a:t>ORGANIZACIÓN</a:t>
                </a:r>
              </a:p>
            </p:txBody>
          </p:sp>
        </p:grpSp>
      </p:grpSp>
      <p:sp>
        <p:nvSpPr>
          <p:cNvPr id="34" name="33 CuadroTexto"/>
          <p:cNvSpPr txBox="1"/>
          <p:nvPr/>
        </p:nvSpPr>
        <p:spPr>
          <a:xfrm>
            <a:off x="5722876" y="504490"/>
            <a:ext cx="4594463" cy="646331"/>
          </a:xfrm>
          <a:prstGeom prst="rect">
            <a:avLst/>
          </a:prstGeom>
          <a:noFill/>
        </p:spPr>
        <p:txBody>
          <a:bodyPr wrap="none" rtlCol="0">
            <a:spAutoFit/>
          </a:bodyPr>
          <a:lstStyle/>
          <a:p>
            <a:r>
              <a:rPr lang="es-AR" sz="3600" dirty="0" smtClean="0">
                <a:solidFill>
                  <a:schemeClr val="bg1">
                    <a:lumMod val="95000"/>
                  </a:schemeClr>
                </a:solidFill>
              </a:rPr>
              <a:t>Sistema de Información</a:t>
            </a:r>
            <a:endParaRPr lang="es-AR" sz="3600" dirty="0">
              <a:solidFill>
                <a:schemeClr val="bg1">
                  <a:lumMod val="95000"/>
                </a:schemeClr>
              </a:solidFill>
            </a:endParaRPr>
          </a:p>
        </p:txBody>
      </p:sp>
      <p:sp>
        <p:nvSpPr>
          <p:cNvPr id="35" name="Text Box 34"/>
          <p:cNvSpPr txBox="1">
            <a:spLocks noChangeArrowheads="1"/>
          </p:cNvSpPr>
          <p:nvPr/>
        </p:nvSpPr>
        <p:spPr bwMode="auto">
          <a:xfrm>
            <a:off x="89598" y="3064411"/>
            <a:ext cx="3544354" cy="1527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9pPr>
          </a:lstStyle>
          <a:p>
            <a:pPr algn="ctr">
              <a:lnSpc>
                <a:spcPct val="97000"/>
              </a:lnSpc>
              <a:buClr>
                <a:srgbClr val="000000"/>
              </a:buClr>
            </a:pPr>
            <a:r>
              <a:rPr lang="en-GB" sz="4800" b="1" dirty="0" err="1" smtClean="0">
                <a:solidFill>
                  <a:srgbClr val="FF0000"/>
                </a:solidFill>
                <a:latin typeface="Arial Narrow" pitchFamily="34" charset="0"/>
              </a:rPr>
              <a:t>Visión</a:t>
            </a:r>
            <a:r>
              <a:rPr lang="en-GB" sz="4800" b="1" dirty="0" smtClean="0">
                <a:solidFill>
                  <a:srgbClr val="FF0000"/>
                </a:solidFill>
                <a:latin typeface="Arial Narrow" pitchFamily="34" charset="0"/>
              </a:rPr>
              <a:t> </a:t>
            </a:r>
            <a:r>
              <a:rPr lang="en-GB" sz="4800" b="1" dirty="0" err="1">
                <a:solidFill>
                  <a:srgbClr val="FF0000"/>
                </a:solidFill>
                <a:latin typeface="Arial Narrow" pitchFamily="34" charset="0"/>
              </a:rPr>
              <a:t>Tecnológica</a:t>
            </a:r>
            <a:r>
              <a:rPr lang="en-GB" sz="4000" b="1" dirty="0"/>
              <a:t> </a:t>
            </a:r>
          </a:p>
        </p:txBody>
      </p:sp>
    </p:spTree>
    <p:extLst>
      <p:ext uri="{BB962C8B-B14F-4D97-AF65-F5344CB8AC3E}">
        <p14:creationId xmlns:p14="http://schemas.microsoft.com/office/powerpoint/2010/main" val="1408429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3 CuadroTexto"/>
          <p:cNvSpPr txBox="1"/>
          <p:nvPr/>
        </p:nvSpPr>
        <p:spPr>
          <a:xfrm>
            <a:off x="5722876" y="504490"/>
            <a:ext cx="4594463" cy="646331"/>
          </a:xfrm>
          <a:prstGeom prst="rect">
            <a:avLst/>
          </a:prstGeom>
          <a:noFill/>
        </p:spPr>
        <p:txBody>
          <a:bodyPr wrap="none" rtlCol="0">
            <a:spAutoFit/>
          </a:bodyPr>
          <a:lstStyle/>
          <a:p>
            <a:r>
              <a:rPr lang="es-AR" sz="3600" dirty="0" smtClean="0">
                <a:solidFill>
                  <a:schemeClr val="bg1">
                    <a:lumMod val="95000"/>
                  </a:schemeClr>
                </a:solidFill>
              </a:rPr>
              <a:t>Sistema de Información</a:t>
            </a:r>
            <a:endParaRPr lang="es-AR" sz="3600" dirty="0">
              <a:solidFill>
                <a:schemeClr val="bg1">
                  <a:lumMod val="95000"/>
                </a:schemeClr>
              </a:solidFill>
            </a:endParaRPr>
          </a:p>
        </p:txBody>
      </p:sp>
      <p:sp>
        <p:nvSpPr>
          <p:cNvPr id="35" name="Text Box 34"/>
          <p:cNvSpPr txBox="1">
            <a:spLocks noChangeArrowheads="1"/>
          </p:cNvSpPr>
          <p:nvPr/>
        </p:nvSpPr>
        <p:spPr bwMode="auto">
          <a:xfrm>
            <a:off x="89598" y="2706171"/>
            <a:ext cx="3544354" cy="2243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defRPr>
            </a:lvl9pPr>
          </a:lstStyle>
          <a:p>
            <a:pPr algn="ctr">
              <a:lnSpc>
                <a:spcPct val="97000"/>
              </a:lnSpc>
              <a:buClr>
                <a:srgbClr val="000000"/>
              </a:buClr>
            </a:pPr>
            <a:r>
              <a:rPr lang="en-GB" sz="4800" b="1" dirty="0" err="1" smtClean="0">
                <a:solidFill>
                  <a:srgbClr val="FF0000"/>
                </a:solidFill>
                <a:latin typeface="Arial Narrow" pitchFamily="34" charset="0"/>
              </a:rPr>
              <a:t>Perspectiva</a:t>
            </a:r>
            <a:r>
              <a:rPr lang="en-GB" sz="4800" b="1" dirty="0" smtClean="0">
                <a:solidFill>
                  <a:srgbClr val="FF0000"/>
                </a:solidFill>
                <a:latin typeface="Arial Narrow" pitchFamily="34" charset="0"/>
              </a:rPr>
              <a:t> </a:t>
            </a:r>
            <a:r>
              <a:rPr lang="en-GB" sz="4800" b="1" dirty="0">
                <a:solidFill>
                  <a:srgbClr val="FF0000"/>
                </a:solidFill>
                <a:latin typeface="Arial Narrow" pitchFamily="34" charset="0"/>
              </a:rPr>
              <a:t>de los </a:t>
            </a:r>
            <a:r>
              <a:rPr lang="en-GB" sz="4800" b="1" dirty="0" err="1">
                <a:solidFill>
                  <a:srgbClr val="FF0000"/>
                </a:solidFill>
                <a:latin typeface="Arial Narrow" pitchFamily="34" charset="0"/>
              </a:rPr>
              <a:t>negocios</a:t>
            </a:r>
            <a:endParaRPr lang="en-GB" sz="4000" b="1" dirty="0"/>
          </a:p>
        </p:txBody>
      </p:sp>
      <p:grpSp>
        <p:nvGrpSpPr>
          <p:cNvPr id="2" name="1 Grupo"/>
          <p:cNvGrpSpPr/>
          <p:nvPr/>
        </p:nvGrpSpPr>
        <p:grpSpPr>
          <a:xfrm>
            <a:off x="5294683" y="1371600"/>
            <a:ext cx="4938713" cy="4843463"/>
            <a:chOff x="5294683" y="1371600"/>
            <a:chExt cx="4938713" cy="4843463"/>
          </a:xfrm>
        </p:grpSpPr>
        <p:sp>
          <p:nvSpPr>
            <p:cNvPr id="42" name="Line 5"/>
            <p:cNvSpPr>
              <a:spLocks noChangeShapeType="1"/>
            </p:cNvSpPr>
            <p:nvPr/>
          </p:nvSpPr>
          <p:spPr bwMode="auto">
            <a:xfrm>
              <a:off x="7801346" y="1404938"/>
              <a:ext cx="1587" cy="2444750"/>
            </a:xfrm>
            <a:prstGeom prst="line">
              <a:avLst/>
            </a:prstGeom>
            <a:noFill/>
            <a:ln w="5724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grpSp>
          <p:nvGrpSpPr>
            <p:cNvPr id="43" name="Group 6"/>
            <p:cNvGrpSpPr>
              <a:grpSpLocks/>
            </p:cNvGrpSpPr>
            <p:nvPr/>
          </p:nvGrpSpPr>
          <p:grpSpPr bwMode="auto">
            <a:xfrm>
              <a:off x="5294683" y="1371600"/>
              <a:ext cx="4938713" cy="4843463"/>
              <a:chOff x="1188" y="775"/>
              <a:chExt cx="3111" cy="3051"/>
            </a:xfrm>
          </p:grpSpPr>
          <p:sp>
            <p:nvSpPr>
              <p:cNvPr id="44" name="Oval 7"/>
              <p:cNvSpPr>
                <a:spLocks noChangeArrowheads="1"/>
              </p:cNvSpPr>
              <p:nvPr/>
            </p:nvSpPr>
            <p:spPr bwMode="auto">
              <a:xfrm>
                <a:off x="1188" y="775"/>
                <a:ext cx="3112" cy="3052"/>
              </a:xfrm>
              <a:prstGeom prst="ellipse">
                <a:avLst/>
              </a:prstGeom>
              <a:solidFill>
                <a:srgbClr val="99CCFF"/>
              </a:solidFill>
              <a:ln w="57240">
                <a:solidFill>
                  <a:srgbClr val="000000"/>
                </a:solidFill>
                <a:round/>
                <a:headEnd/>
                <a:tailEnd/>
              </a:ln>
            </p:spPr>
            <p:txBody>
              <a:bodyPr wrap="none" anchor="ctr"/>
              <a:lstStyle/>
              <a:p>
                <a:endParaRPr lang="es-ES"/>
              </a:p>
            </p:txBody>
          </p:sp>
          <p:sp>
            <p:nvSpPr>
              <p:cNvPr id="45" name="Line 8"/>
              <p:cNvSpPr>
                <a:spLocks noChangeShapeType="1"/>
              </p:cNvSpPr>
              <p:nvPr/>
            </p:nvSpPr>
            <p:spPr bwMode="auto">
              <a:xfrm>
                <a:off x="2758" y="775"/>
                <a:ext cx="1" cy="1512"/>
              </a:xfrm>
              <a:prstGeom prst="line">
                <a:avLst/>
              </a:prstGeom>
              <a:noFill/>
              <a:ln w="5076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46" name="Line 9"/>
              <p:cNvSpPr>
                <a:spLocks noChangeShapeType="1"/>
              </p:cNvSpPr>
              <p:nvPr/>
            </p:nvSpPr>
            <p:spPr bwMode="auto">
              <a:xfrm flipH="1">
                <a:off x="1514" y="2315"/>
                <a:ext cx="1245" cy="941"/>
              </a:xfrm>
              <a:prstGeom prst="line">
                <a:avLst/>
              </a:prstGeom>
              <a:noFill/>
              <a:ln w="5076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47" name="Line 10"/>
              <p:cNvSpPr>
                <a:spLocks noChangeShapeType="1"/>
              </p:cNvSpPr>
              <p:nvPr/>
            </p:nvSpPr>
            <p:spPr bwMode="auto">
              <a:xfrm>
                <a:off x="2758" y="2315"/>
                <a:ext cx="1193" cy="955"/>
              </a:xfrm>
              <a:prstGeom prst="line">
                <a:avLst/>
              </a:prstGeom>
              <a:noFill/>
              <a:ln w="5076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grpSp>
        <p:sp>
          <p:nvSpPr>
            <p:cNvPr id="48" name="Text Box 11"/>
            <p:cNvSpPr txBox="1">
              <a:spLocks noChangeArrowheads="1"/>
            </p:cNvSpPr>
            <p:nvPr/>
          </p:nvSpPr>
          <p:spPr bwMode="auto">
            <a:xfrm>
              <a:off x="6031435" y="2243477"/>
              <a:ext cx="1537984" cy="328273"/>
            </a:xfrm>
            <a:prstGeom prst="rect">
              <a:avLst/>
            </a:prstGeom>
            <a:solidFill>
              <a:srgbClr val="FFFFCC"/>
            </a:solidFill>
            <a:ln w="9525">
              <a:noFill/>
              <a:miter lim="800000"/>
              <a:headEnd/>
              <a:tailEnd/>
            </a:ln>
          </p:spPr>
          <p:txBody>
            <a:bodyPr wrap="none" lIns="90360" tIns="44280" rIns="90360" bIns="44280">
              <a:spAutoFit/>
            </a:bodyPr>
            <a:lstStyle/>
            <a:p>
              <a:pPr algn="ctr" eaLnBrk="0" hangingPunct="0">
                <a:lnSpc>
                  <a:spcPct val="97000"/>
                </a:lnSpc>
                <a:spcBef>
                  <a:spcPts val="988"/>
                </a:spcBef>
                <a:buClr>
                  <a:srgbClr val="FFFFFF"/>
                </a:buClr>
                <a:buSzPct val="66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b="1">
                  <a:effectLst>
                    <a:outerShdw blurRad="38100" dist="38100" dir="2700000" algn="tl">
                      <a:srgbClr val="FFFFFF"/>
                    </a:outerShdw>
                  </a:effectLst>
                </a:rPr>
                <a:t>ORGANIZACION</a:t>
              </a:r>
            </a:p>
          </p:txBody>
        </p:sp>
        <p:sp>
          <p:nvSpPr>
            <p:cNvPr id="49" name="Text Box 12"/>
            <p:cNvSpPr txBox="1">
              <a:spLocks noChangeArrowheads="1"/>
            </p:cNvSpPr>
            <p:nvPr/>
          </p:nvSpPr>
          <p:spPr bwMode="auto">
            <a:xfrm>
              <a:off x="8529050" y="2571750"/>
              <a:ext cx="1296380" cy="328273"/>
            </a:xfrm>
            <a:prstGeom prst="rect">
              <a:avLst/>
            </a:prstGeom>
            <a:solidFill>
              <a:srgbClr val="FFFFCC"/>
            </a:solidFill>
            <a:ln w="9525">
              <a:noFill/>
              <a:miter lim="800000"/>
              <a:headEnd/>
              <a:tailEnd/>
            </a:ln>
          </p:spPr>
          <p:txBody>
            <a:bodyPr wrap="none" lIns="90360" tIns="44280" rIns="90360" bIns="44280">
              <a:spAutoFit/>
            </a:bodyPr>
            <a:lstStyle/>
            <a:p>
              <a:pPr algn="ctr" eaLnBrk="0" hangingPunct="0">
                <a:lnSpc>
                  <a:spcPct val="97000"/>
                </a:lnSpc>
                <a:spcBef>
                  <a:spcPts val="988"/>
                </a:spcBef>
                <a:buClr>
                  <a:srgbClr val="FFFFFF"/>
                </a:buClr>
                <a:buSzPct val="66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b="1" dirty="0">
                  <a:effectLst>
                    <a:outerShdw blurRad="38100" dist="38100" dir="2700000" algn="tl">
                      <a:srgbClr val="FFFFFF"/>
                    </a:outerShdw>
                  </a:effectLst>
                </a:rPr>
                <a:t>TECNOLOGÍA</a:t>
              </a:r>
            </a:p>
          </p:txBody>
        </p:sp>
        <p:sp>
          <p:nvSpPr>
            <p:cNvPr id="50" name="Text Box 13"/>
            <p:cNvSpPr txBox="1">
              <a:spLocks noChangeArrowheads="1"/>
            </p:cNvSpPr>
            <p:nvPr/>
          </p:nvSpPr>
          <p:spPr bwMode="auto">
            <a:xfrm>
              <a:off x="7074559" y="5332413"/>
              <a:ext cx="1732974" cy="328273"/>
            </a:xfrm>
            <a:prstGeom prst="rect">
              <a:avLst/>
            </a:prstGeom>
            <a:solidFill>
              <a:srgbClr val="FFFFCC"/>
            </a:solidFill>
            <a:ln w="9525">
              <a:noFill/>
              <a:miter lim="800000"/>
              <a:headEnd/>
              <a:tailEnd/>
            </a:ln>
          </p:spPr>
          <p:txBody>
            <a:bodyPr wrap="none" lIns="90360" tIns="44280" rIns="90360" bIns="44280">
              <a:spAutoFit/>
            </a:bodyPr>
            <a:lstStyle/>
            <a:p>
              <a:pPr algn="ctr" eaLnBrk="0" hangingPunct="0">
                <a:lnSpc>
                  <a:spcPct val="97000"/>
                </a:lnSpc>
                <a:spcBef>
                  <a:spcPts val="988"/>
                </a:spcBef>
                <a:buClr>
                  <a:srgbClr val="FFFFFF"/>
                </a:buClr>
                <a:buSzPct val="66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b="1">
                  <a:effectLst>
                    <a:outerShdw blurRad="38100" dist="38100" dir="2700000" algn="tl">
                      <a:srgbClr val="FFFFFF"/>
                    </a:outerShdw>
                  </a:effectLst>
                </a:rPr>
                <a:t>ADMINISTRACIÓN</a:t>
              </a:r>
            </a:p>
          </p:txBody>
        </p:sp>
        <p:sp>
          <p:nvSpPr>
            <p:cNvPr id="51" name="Oval 14"/>
            <p:cNvSpPr>
              <a:spLocks noChangeArrowheads="1"/>
            </p:cNvSpPr>
            <p:nvPr/>
          </p:nvSpPr>
          <p:spPr bwMode="auto">
            <a:xfrm>
              <a:off x="7733083" y="3781425"/>
              <a:ext cx="139700" cy="136525"/>
            </a:xfrm>
            <a:prstGeom prst="ellipse">
              <a:avLst/>
            </a:prstGeom>
            <a:solidFill>
              <a:srgbClr val="FFFFCC"/>
            </a:solidFill>
            <a:ln w="12600">
              <a:solidFill>
                <a:srgbClr val="000000"/>
              </a:solidFill>
              <a:round/>
              <a:headEnd/>
              <a:tailEnd/>
            </a:ln>
          </p:spPr>
          <p:txBody>
            <a:bodyPr wrap="none" anchor="ctr"/>
            <a:lstStyle/>
            <a:p>
              <a:endParaRPr lang="es-ES"/>
            </a:p>
          </p:txBody>
        </p:sp>
        <p:grpSp>
          <p:nvGrpSpPr>
            <p:cNvPr id="52" name="Group 15"/>
            <p:cNvGrpSpPr>
              <a:grpSpLocks/>
            </p:cNvGrpSpPr>
            <p:nvPr/>
          </p:nvGrpSpPr>
          <p:grpSpPr bwMode="auto">
            <a:xfrm>
              <a:off x="6693271" y="2695575"/>
              <a:ext cx="2205037" cy="2162175"/>
              <a:chOff x="2060" y="1588"/>
              <a:chExt cx="1389" cy="1362"/>
            </a:xfrm>
          </p:grpSpPr>
          <p:sp>
            <p:nvSpPr>
              <p:cNvPr id="53" name="Oval 16"/>
              <p:cNvSpPr>
                <a:spLocks noChangeArrowheads="1"/>
              </p:cNvSpPr>
              <p:nvPr/>
            </p:nvSpPr>
            <p:spPr bwMode="auto">
              <a:xfrm>
                <a:off x="2060" y="1588"/>
                <a:ext cx="1389" cy="1362"/>
              </a:xfrm>
              <a:prstGeom prst="ellipse">
                <a:avLst/>
              </a:prstGeom>
              <a:solidFill>
                <a:srgbClr val="FFFFCC"/>
              </a:solidFill>
              <a:ln w="12600">
                <a:solidFill>
                  <a:srgbClr val="000000"/>
                </a:solidFill>
                <a:round/>
                <a:headEnd/>
                <a:tailEnd/>
              </a:ln>
            </p:spPr>
            <p:txBody>
              <a:bodyPr wrap="none" anchor="ctr"/>
              <a:lstStyle/>
              <a:p>
                <a:endParaRPr lang="es-ES"/>
              </a:p>
            </p:txBody>
          </p:sp>
          <p:sp>
            <p:nvSpPr>
              <p:cNvPr id="54" name="Text Box 17"/>
              <p:cNvSpPr txBox="1">
                <a:spLocks noChangeArrowheads="1"/>
              </p:cNvSpPr>
              <p:nvPr/>
            </p:nvSpPr>
            <p:spPr bwMode="auto">
              <a:xfrm>
                <a:off x="2213" y="2064"/>
                <a:ext cx="1134" cy="354"/>
              </a:xfrm>
              <a:prstGeom prst="rect">
                <a:avLst/>
              </a:prstGeom>
              <a:solidFill>
                <a:srgbClr val="FFFFCC"/>
              </a:solidFill>
              <a:ln w="9525">
                <a:noFill/>
                <a:miter lim="800000"/>
                <a:headEnd/>
                <a:tailEnd/>
              </a:ln>
            </p:spPr>
            <p:txBody>
              <a:bodyPr lIns="90360" tIns="44280" rIns="90360" bIns="44280">
                <a:spAutoFit/>
              </a:bodyPr>
              <a:lstStyle/>
              <a:p>
                <a:pPr algn="ctr" eaLnBrk="0" hangingPunct="0">
                  <a:lnSpc>
                    <a:spcPct val="97000"/>
                  </a:lnSpc>
                  <a:spcBef>
                    <a:spcPts val="1113"/>
                  </a:spcBef>
                  <a:buClr>
                    <a:srgbClr val="FFFFFF"/>
                  </a:buClr>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b="1">
                    <a:effectLst>
                      <a:outerShdw blurRad="38100" dist="38100" dir="2700000" algn="tl">
                        <a:srgbClr val="FFFFFF"/>
                      </a:outerShdw>
                    </a:effectLst>
                  </a:rPr>
                  <a:t>SISTEMAS DE INFORMACIÓN</a:t>
                </a:r>
              </a:p>
            </p:txBody>
          </p:sp>
        </p:grpSp>
      </p:grpSp>
      <p:sp>
        <p:nvSpPr>
          <p:cNvPr id="55" name="Text Box 18"/>
          <p:cNvSpPr txBox="1">
            <a:spLocks noChangeArrowheads="1"/>
          </p:cNvSpPr>
          <p:nvPr/>
        </p:nvSpPr>
        <p:spPr bwMode="auto">
          <a:xfrm>
            <a:off x="10161958" y="1576388"/>
            <a:ext cx="1784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i="1"/>
              <a:t>Fuente: Laudon</a:t>
            </a:r>
          </a:p>
        </p:txBody>
      </p:sp>
    </p:spTree>
    <p:extLst>
      <p:ext uri="{BB962C8B-B14F-4D97-AF65-F5344CB8AC3E}">
        <p14:creationId xmlns:p14="http://schemas.microsoft.com/office/powerpoint/2010/main" val="34792607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2860</TotalTime>
  <Words>2284</Words>
  <Application>Microsoft Office PowerPoint</Application>
  <PresentationFormat>Personalizado</PresentationFormat>
  <Paragraphs>243</Paragraphs>
  <Slides>32</Slides>
  <Notes>0</Notes>
  <HiddenSlides>0</HiddenSlides>
  <MMClips>0</MMClips>
  <ScaleCrop>false</ScaleCrop>
  <HeadingPairs>
    <vt:vector size="4" baseType="variant">
      <vt:variant>
        <vt:lpstr>Tema</vt:lpstr>
      </vt:variant>
      <vt:variant>
        <vt:i4>1</vt:i4>
      </vt:variant>
      <vt:variant>
        <vt:lpstr>Títulos de diapositiva</vt:lpstr>
      </vt:variant>
      <vt:variant>
        <vt:i4>32</vt:i4>
      </vt:variant>
    </vt:vector>
  </HeadingPairs>
  <TitlesOfParts>
    <vt:vector size="33"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dc:creator>
  <cp:lastModifiedBy>cdiaz</cp:lastModifiedBy>
  <cp:revision>33</cp:revision>
  <dcterms:created xsi:type="dcterms:W3CDTF">2021-04-15T23:17:44Z</dcterms:created>
  <dcterms:modified xsi:type="dcterms:W3CDTF">2021-06-02T20:55:56Z</dcterms:modified>
</cp:coreProperties>
</file>