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58" r:id="rId4"/>
    <p:sldId id="266" r:id="rId5"/>
    <p:sldId id="267" r:id="rId6"/>
    <p:sldId id="273" r:id="rId7"/>
    <p:sldId id="274" r:id="rId8"/>
    <p:sldId id="272" r:id="rId9"/>
    <p:sldId id="271" r:id="rId10"/>
    <p:sldId id="260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000" autoAdjust="0"/>
  </p:normalViewPr>
  <p:slideViewPr>
    <p:cSldViewPr snapToGrid="0">
      <p:cViewPr varScale="1">
        <p:scale>
          <a:sx n="56" d="100"/>
          <a:sy n="56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BC803-5F25-4248-ACB6-BC470B895797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4349F-6F78-43C8-9FE8-892CFDA5F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7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b420cf9f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b420cf9f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Los datos son un </a:t>
            </a:r>
            <a:r>
              <a:rPr lang="es-ES" b="1" dirty="0" smtClean="0"/>
              <a:t>proyección</a:t>
            </a:r>
            <a:r>
              <a:rPr lang="es-ES" dirty="0" smtClean="0"/>
              <a:t> que nos muestra sólo ciertos aspectos del fenómeno que estamos estudiando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52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046CC-FE0E-4704-9F22-61B02608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56E97-C9F9-4ACF-BCB9-7E703CD06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74D14-D795-4AE4-A6A0-056424D7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B77B8-7082-4979-B799-649C2AF1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1AC45-711A-41B4-9419-F3E0006E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014C9D-8302-4097-990D-09FDB438B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82"/>
            <a:ext cx="12192001" cy="125625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628E5B5-3E2B-4ED1-8E3F-A257E6153104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813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DA626-C624-4C08-B907-2476993B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3D80DF-926D-4C4F-9219-03DE4EEA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471CF-960E-4DD0-8378-1CD1B5E4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17F98-5269-4E53-91EA-CBFBED99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275DF-C154-4E77-88BB-8809EFB0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97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360878-CA12-435F-9D15-A43FF9ACA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1F3D2A-6EAD-4B90-A5BC-5A353F103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88E91-45C4-461F-A504-35535869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0A3945-FCED-4DBA-88FA-FFFD0949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B205B-6A37-4EA2-B238-B90744AB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337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EC6BB-02E2-44B5-A9EE-C1E57EF6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BCE86-C48F-4344-938A-F6249AE8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B3E66-450B-4D9E-94F4-B925C7D2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BE301-1C6D-4DF7-8F76-10EA0B4A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1D311-982E-4CC8-9581-D4EB1074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7423F7EE-0D0A-4DCF-B64A-AB937B6DF099}"/>
              </a:ext>
            </a:extLst>
          </p:cNvPr>
          <p:cNvSpPr/>
          <p:nvPr userDrawn="1"/>
        </p:nvSpPr>
        <p:spPr>
          <a:xfrm>
            <a:off x="0" y="2825087"/>
            <a:ext cx="3773606" cy="403291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16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8F90F-ED7B-4D9F-84F4-5D019477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20BB43-0F80-4673-BCB0-4078399E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0BAD7-98ED-4ED2-B538-061183A2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338D1-AF84-4039-B1EF-89D45107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00783-37DF-4FB7-B066-C5AA1418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23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9CBDA-FAE8-4040-ADA1-746BF719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D6CC4-1F38-40DF-8327-C5E24A17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A7CA6-ED7A-4943-B03A-8E0370599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4D53FE-9630-4622-9DB2-AD64CEE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17E56C-462E-4058-A366-602C0E8F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5BD49C-DEE4-4007-884B-C494CC75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6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FB124-2E28-449E-8BEA-EAC24E96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EC5DF-7DBB-4545-A1F3-A57DAD2C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CA191-7F36-4CA3-826C-36D7C47A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312807-9EC9-48A2-922B-DFBA95D1F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A675B4-3A41-4DF7-82D2-522868815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06F9A2-B6F5-4F7D-A5F5-B31A760C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5AAAD4-86AB-470C-915B-82DC58DC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CA1122-889B-45C6-B860-AFF56AB9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55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8724B-5557-4FC2-972F-8177F51B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12FC92-3952-4A64-9E77-5029B78C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2AE29E-358E-44F8-8FA6-5F58C474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EDD362-C3E4-414F-8769-D33C404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5C8D5C-3D84-4610-B3CC-62CF869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978599-AE0B-4B17-81B1-19DC607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DFBDC2-AB17-4762-AAEF-AED818A3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4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F212B-F92C-4455-B80C-EAEF11F0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8AF93-3107-434F-8013-A84E3428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15767-A1F5-40F2-9852-E1D60ADE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57D63A-0A72-4585-9067-061CAF63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7F7BA-D4BF-48A9-86D0-45C449BB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D86064-C926-4A42-A3A5-6BA6193D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473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79C4D-0051-4115-BC6D-3C4B0683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BA4D4-1FF1-461F-962B-092E05D0E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E008AC-4D02-4A19-9467-E04936FC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4021CA-80A8-499E-9D06-977131B4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69EBEC-827D-4EF1-B39B-EFD4F769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7A2A50-1CB4-4D07-AD5D-49BEADE8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8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1B561F-6547-4C19-80A2-D07BBE47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1FA84-09F5-4F7A-BFD0-1DF49D51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4C94A-155A-4593-900C-3B3ED267E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D39B-560F-403B-BB00-95F97D157BA5}" type="datetimeFigureOut">
              <a:rPr lang="es-AR" smtClean="0"/>
              <a:t>11/6/2021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976ED-A44D-4BCF-AA26-53A0543EF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04936-A506-4141-9252-B430C6B76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3A6E-7B44-419C-98E9-9FABFCA59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15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essemostipak/hotel-booking-demand" TargetMode="External"/><Relationship Id="rId2" Type="http://schemas.openxmlformats.org/officeDocument/2006/relationships/hyperlink" Target="https://github.com/DiploDatos/AnalisisyCurac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tylerx" TargetMode="External"/><Relationship Id="rId4" Type="http://schemas.openxmlformats.org/officeDocument/2006/relationships/hyperlink" Target="https://www.kaggle.com/tylerx/melbourne-airbnb-open-data?select=cleansed_listings_dec18.cs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artificial-intelligence" TargetMode="External"/><Relationship Id="rId2" Type="http://schemas.openxmlformats.org/officeDocument/2006/relationships/hyperlink" Target="https://www.data-archive.ac.uk/managing-data/data-preservation-and-tru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ture.com/articles/461160a" TargetMode="External"/><Relationship Id="rId4" Type="http://schemas.openxmlformats.org/officeDocument/2006/relationships/hyperlink" Target="https://spectrum.ieee.org/view-from-the-valley/artificial-intelligence/machine-learning/ai-engineers-machine-learning-data-science-job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kp2mfxQSzw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6132E30-B64C-4BD7-A3BD-820FF52398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04"/>
          <a:stretch/>
        </p:blipFill>
        <p:spPr>
          <a:xfrm>
            <a:off x="0" y="796887"/>
            <a:ext cx="12192000" cy="498713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076968" y="5513695"/>
            <a:ext cx="6578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Gestión de los datos orientada a las Ciencias </a:t>
            </a:r>
            <a:r>
              <a:rPr lang="es-ES" sz="2800" b="1" dirty="0" smtClean="0"/>
              <a:t>Económicas</a:t>
            </a:r>
          </a:p>
        </p:txBody>
      </p:sp>
    </p:spTree>
    <p:extLst>
      <p:ext uri="{BB962C8B-B14F-4D97-AF65-F5344CB8AC3E}">
        <p14:creationId xmlns:p14="http://schemas.microsoft.com/office/powerpoint/2010/main" val="33266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Más ejemplos.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s-ES" b="1" dirty="0"/>
              <a:t>Recursos</a:t>
            </a:r>
          </a:p>
          <a:p>
            <a:pPr fontAlgn="base"/>
            <a:r>
              <a:rPr lang="es-ES" dirty="0"/>
              <a:t>Pueden encontrar el material para trabajar en el repositorio </a:t>
            </a:r>
            <a:r>
              <a:rPr lang="es-ES" dirty="0">
                <a:hlinkClick r:id="rId2"/>
              </a:rPr>
              <a:t>https</a:t>
            </a:r>
            <a:r>
              <a:rPr lang="es-ES" dirty="0" smtClean="0">
                <a:hlinkClick r:id="rId2"/>
              </a:rPr>
              <a:t>://</a:t>
            </a:r>
            <a:r>
              <a:rPr lang="es-ES" dirty="0" smtClean="0"/>
              <a:t>colab… </a:t>
            </a:r>
          </a:p>
          <a:p>
            <a:pPr marL="0" indent="0" fontAlgn="base">
              <a:buNone/>
            </a:pPr>
            <a:r>
              <a:rPr lang="es-ES" dirty="0" smtClean="0"/>
              <a:t>Durante </a:t>
            </a:r>
            <a:r>
              <a:rPr lang="es-ES" dirty="0"/>
              <a:t>esta materia estaremos utilizando algunas de las tablas de:</a:t>
            </a:r>
          </a:p>
          <a:p>
            <a:pPr fontAlgn="base"/>
            <a:r>
              <a:rPr lang="es-ES" dirty="0"/>
              <a:t>El</a:t>
            </a:r>
            <a:r>
              <a:rPr lang="es-ES" dirty="0">
                <a:hlinkClick r:id="rId3"/>
              </a:rPr>
              <a:t> conjunto de datos</a:t>
            </a:r>
            <a:r>
              <a:rPr lang="es-ES" dirty="0"/>
              <a:t> pre-procesado sobre </a:t>
            </a:r>
            <a:r>
              <a:rPr lang="pt-BR" b="1" dirty="0"/>
              <a:t>Demanda de reserva de </a:t>
            </a:r>
            <a:r>
              <a:rPr lang="pt-BR" b="1" dirty="0" smtClean="0"/>
              <a:t>hotel</a:t>
            </a:r>
            <a:r>
              <a:rPr lang="es-ES" dirty="0" smtClean="0"/>
              <a:t>, </a:t>
            </a:r>
            <a:r>
              <a:rPr lang="es-ES" dirty="0"/>
              <a:t>disponible en la plataforma </a:t>
            </a:r>
            <a:r>
              <a:rPr lang="es-ES" dirty="0" err="1"/>
              <a:t>Kaggle</a:t>
            </a:r>
            <a:r>
              <a:rPr lang="es-ES" dirty="0"/>
              <a:t>.</a:t>
            </a:r>
          </a:p>
          <a:p>
            <a:pPr fontAlgn="base"/>
            <a:r>
              <a:rPr lang="es-ES" dirty="0"/>
              <a:t>Un </a:t>
            </a:r>
            <a:r>
              <a:rPr lang="es-ES" dirty="0">
                <a:hlinkClick r:id="rId4"/>
              </a:rPr>
              <a:t>conjunto de datos</a:t>
            </a:r>
            <a:r>
              <a:rPr lang="es-ES" dirty="0"/>
              <a:t> de </a:t>
            </a:r>
            <a:r>
              <a:rPr lang="es-ES" i="1" dirty="0" err="1"/>
              <a:t>scrapings</a:t>
            </a:r>
            <a:r>
              <a:rPr lang="es-ES" dirty="0"/>
              <a:t> del sitio </a:t>
            </a:r>
            <a:r>
              <a:rPr lang="es-ES" dirty="0" err="1"/>
              <a:t>AirBnb</a:t>
            </a:r>
            <a:r>
              <a:rPr lang="es-ES" dirty="0"/>
              <a:t> para la ciudad de Melbourne, Australia, 2018, </a:t>
            </a:r>
            <a:r>
              <a:rPr lang="es-ES" dirty="0" err="1"/>
              <a:t>disponibilizado</a:t>
            </a:r>
            <a:r>
              <a:rPr lang="es-ES" dirty="0"/>
              <a:t> por </a:t>
            </a:r>
            <a:r>
              <a:rPr lang="es-ES" dirty="0">
                <a:hlinkClick r:id="rId5"/>
              </a:rPr>
              <a:t>Tyler </a:t>
            </a:r>
            <a:r>
              <a:rPr lang="es-ES" dirty="0" err="1">
                <a:hlinkClick r:id="rId5"/>
              </a:rPr>
              <a:t>Xie</a:t>
            </a:r>
            <a:r>
              <a:rPr lang="es-ES" dirty="0"/>
              <a:t>, a través de la plataforma </a:t>
            </a:r>
            <a:r>
              <a:rPr lang="es-ES" dirty="0" err="1"/>
              <a:t>Kaggle</a:t>
            </a:r>
            <a:r>
              <a:rPr lang="es-ES" dirty="0"/>
              <a:t>.</a:t>
            </a:r>
          </a:p>
          <a:p>
            <a:pPr fontAlgn="base"/>
            <a:r>
              <a:rPr lang="es-ES" dirty="0"/>
              <a:t>Una copia de las tablas necesarias está disponible </a:t>
            </a:r>
            <a:r>
              <a:rPr lang="es-ES" dirty="0" smtClean="0"/>
              <a:t>en el aula virtual y también  podrán acceder </a:t>
            </a:r>
            <a:r>
              <a:rPr lang="es-ES" dirty="0"/>
              <a:t>desde las notebooks.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82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práctico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2355272" y="1468838"/>
            <a:ext cx="91162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2000" b="1" dirty="0">
                <a:solidFill>
                  <a:srgbClr val="1F2124"/>
                </a:solidFill>
                <a:latin typeface="inherit"/>
              </a:rPr>
              <a:t>Criterios de evaluación</a:t>
            </a:r>
            <a:endParaRPr lang="es-ES" sz="2000" b="1" dirty="0">
              <a:solidFill>
                <a:srgbClr val="1F2124"/>
              </a:solidFill>
              <a:latin typeface="Montserrat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2E3037"/>
                </a:solidFill>
                <a:latin typeface="Titillium Web"/>
              </a:rPr>
              <a:t>Se trabajarán en grupos de </a:t>
            </a: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6 personas.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Pueden </a:t>
            </a:r>
            <a:r>
              <a:rPr lang="es-ES" sz="2000" dirty="0">
                <a:solidFill>
                  <a:srgbClr val="2E3037"/>
                </a:solidFill>
                <a:latin typeface="Titillium Web"/>
              </a:rPr>
              <a:t>ser los mismos grupos que la materia anterior, o pueden cambiarse si desean.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2E3037"/>
                </a:solidFill>
                <a:latin typeface="Titillium Web"/>
              </a:rPr>
              <a:t>El trabajo práctico entregable tiene dos partes. La primera puedan completarla </a:t>
            </a: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antes </a:t>
            </a:r>
            <a:r>
              <a:rPr lang="es-ES" sz="2000" dirty="0">
                <a:solidFill>
                  <a:srgbClr val="2E3037"/>
                </a:solidFill>
                <a:latin typeface="Titillium Web"/>
              </a:rPr>
              <a:t>de las </a:t>
            </a: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clase del próxima Jueves.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Los </a:t>
            </a:r>
            <a:r>
              <a:rPr lang="es-ES" sz="2000" dirty="0">
                <a:solidFill>
                  <a:srgbClr val="2E3037"/>
                </a:solidFill>
                <a:latin typeface="Titillium Web"/>
              </a:rPr>
              <a:t>trabajos deben ser entregados en </a:t>
            </a: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notebooks, </a:t>
            </a:r>
            <a:r>
              <a:rPr lang="es-ES" sz="2000" dirty="0">
                <a:solidFill>
                  <a:srgbClr val="2E3037"/>
                </a:solidFill>
                <a:latin typeface="Titillium Web"/>
              </a:rPr>
              <a:t>que puede ser público o privado. </a:t>
            </a:r>
            <a:endParaRPr lang="es-ES" sz="2000" dirty="0" smtClean="0">
              <a:solidFill>
                <a:srgbClr val="2E3037"/>
              </a:solidFill>
              <a:latin typeface="Titillium Web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La </a:t>
            </a:r>
            <a:r>
              <a:rPr lang="es-ES" sz="2000" dirty="0">
                <a:solidFill>
                  <a:srgbClr val="2E3037"/>
                </a:solidFill>
                <a:latin typeface="Titillium Web"/>
              </a:rPr>
              <a:t>notebook debe ser legible, y tener las respuestas en lenguaje </a:t>
            </a: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natural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No </a:t>
            </a:r>
            <a:r>
              <a:rPr lang="es-ES" sz="2000" dirty="0">
                <a:solidFill>
                  <a:srgbClr val="2E3037"/>
                </a:solidFill>
                <a:latin typeface="Titillium Web"/>
              </a:rPr>
              <a:t>es suficiente con calcular los valores y dejarlos </a:t>
            </a: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sólo el código. </a:t>
            </a:r>
            <a:r>
              <a:rPr lang="es-ES" sz="2000" dirty="0">
                <a:solidFill>
                  <a:srgbClr val="2E3037"/>
                </a:solidFill>
                <a:latin typeface="Titillium Web"/>
              </a:rPr>
              <a:t>Las interpretaciones de los resultados son lo más importante.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2E3037"/>
                </a:solidFill>
                <a:latin typeface="Titillium Web"/>
              </a:rPr>
              <a:t>Deben copiar el link y </a:t>
            </a:r>
            <a:r>
              <a:rPr lang="es-ES" sz="2000" dirty="0" smtClean="0">
                <a:solidFill>
                  <a:srgbClr val="2E3037"/>
                </a:solidFill>
                <a:latin typeface="Titillium Web"/>
              </a:rPr>
              <a:t>enviarlo al docente, </a:t>
            </a:r>
            <a:r>
              <a:rPr lang="es-ES" sz="2000" dirty="0">
                <a:solidFill>
                  <a:srgbClr val="2E3037"/>
                </a:solidFill>
                <a:latin typeface="Titillium Web"/>
              </a:rPr>
              <a:t>para que podamos corregirlos.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2E3037"/>
                </a:solidFill>
                <a:latin typeface="Titillium Web"/>
              </a:rPr>
              <a:t>El repositorio debe ser </a:t>
            </a:r>
            <a:r>
              <a:rPr lang="es-ES" sz="2000" dirty="0" err="1">
                <a:solidFill>
                  <a:srgbClr val="2E3037"/>
                </a:solidFill>
                <a:latin typeface="Titillium Web"/>
              </a:rPr>
              <a:t>autocontenido</a:t>
            </a:r>
            <a:r>
              <a:rPr lang="es-ES" sz="2000" dirty="0">
                <a:solidFill>
                  <a:srgbClr val="2E3037"/>
                </a:solidFill>
                <a:latin typeface="Titillium Web"/>
              </a:rPr>
              <a:t>, con indicaciones de librerías a instalar y links para descargar los datos utilizados.</a:t>
            </a:r>
            <a:endParaRPr lang="es-ES" sz="2000" b="0" i="0" dirty="0">
              <a:solidFill>
                <a:srgbClr val="2E3037"/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6669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Bibliografía </a:t>
            </a:r>
            <a:r>
              <a:rPr lang="es-AR" b="1" dirty="0" smtClean="0"/>
              <a:t>Complementaria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2268" y="1621587"/>
            <a:ext cx="10515600" cy="4351338"/>
          </a:xfrm>
        </p:spPr>
        <p:txBody>
          <a:bodyPr/>
          <a:lstStyle/>
          <a:p>
            <a:pPr fontAlgn="base"/>
            <a:r>
              <a:rPr lang="es-AR" dirty="0" smtClean="0"/>
              <a:t>Capítulos </a:t>
            </a:r>
            <a:r>
              <a:rPr lang="es-AR" dirty="0"/>
              <a:t>2 y 3 de </a:t>
            </a:r>
            <a:r>
              <a:rPr lang="es-AR" dirty="0" err="1"/>
              <a:t>VanderPlas</a:t>
            </a:r>
            <a:r>
              <a:rPr lang="es-AR" dirty="0"/>
              <a:t>, J. (2016). </a:t>
            </a:r>
            <a:r>
              <a:rPr lang="es-AR" i="1" dirty="0"/>
              <a:t>Python Data </a:t>
            </a:r>
            <a:r>
              <a:rPr lang="es-AR" i="1" dirty="0" err="1"/>
              <a:t>Science</a:t>
            </a:r>
            <a:r>
              <a:rPr lang="es-AR" i="1" dirty="0"/>
              <a:t> </a:t>
            </a:r>
            <a:r>
              <a:rPr lang="es-AR" i="1" dirty="0" err="1"/>
              <a:t>Handbook</a:t>
            </a:r>
            <a:r>
              <a:rPr lang="es-AR" i="1" dirty="0"/>
              <a:t>: </a:t>
            </a:r>
            <a:r>
              <a:rPr lang="es-AR" i="1" dirty="0" err="1"/>
              <a:t>Essential</a:t>
            </a:r>
            <a:r>
              <a:rPr lang="es-AR" i="1" dirty="0"/>
              <a:t> Tools </a:t>
            </a:r>
            <a:r>
              <a:rPr lang="es-AR" i="1" dirty="0" err="1"/>
              <a:t>for</a:t>
            </a:r>
            <a:r>
              <a:rPr lang="es-AR" i="1" dirty="0"/>
              <a:t> </a:t>
            </a:r>
            <a:r>
              <a:rPr lang="es-AR" i="1" dirty="0" err="1"/>
              <a:t>Working</a:t>
            </a:r>
            <a:r>
              <a:rPr lang="es-AR" i="1" dirty="0"/>
              <a:t> </a:t>
            </a:r>
            <a:r>
              <a:rPr lang="es-AR" i="1" dirty="0" err="1"/>
              <a:t>with</a:t>
            </a:r>
            <a:r>
              <a:rPr lang="es-AR" i="1" dirty="0"/>
              <a:t> Data</a:t>
            </a:r>
            <a:r>
              <a:rPr lang="es-AR" dirty="0"/>
              <a:t> (1st ed.). </a:t>
            </a:r>
            <a:r>
              <a:rPr lang="es-AR" dirty="0" err="1"/>
              <a:t>O’Reilly</a:t>
            </a:r>
            <a:r>
              <a:rPr lang="es-AR" dirty="0"/>
              <a:t> Media. </a:t>
            </a:r>
            <a:r>
              <a:rPr lang="es-AR" dirty="0" smtClean="0"/>
              <a:t>Acceso gratuito</a:t>
            </a:r>
            <a:r>
              <a:rPr lang="es-AR" dirty="0"/>
              <a:t>: </a:t>
            </a:r>
            <a:r>
              <a:rPr lang="es-AR" dirty="0">
                <a:hlinkClick r:id="rId2"/>
              </a:rPr>
              <a:t>https://jakevdp.github.io/PythonDataScienceHandbook/</a:t>
            </a:r>
            <a:endParaRPr lang="es-AR" dirty="0"/>
          </a:p>
          <a:p>
            <a:pPr fontAlgn="base"/>
            <a:r>
              <a:rPr lang="es-AR" dirty="0"/>
              <a:t>Capítulo 2 de </a:t>
            </a:r>
            <a:r>
              <a:rPr lang="es-AR" dirty="0" err="1"/>
              <a:t>Géron</a:t>
            </a:r>
            <a:r>
              <a:rPr lang="es-AR" dirty="0"/>
              <a:t>, A. (2019). </a:t>
            </a:r>
            <a:r>
              <a:rPr lang="es-AR" i="1" dirty="0" err="1"/>
              <a:t>Hands-On</a:t>
            </a:r>
            <a:r>
              <a:rPr lang="es-AR" i="1" dirty="0"/>
              <a:t> Machine </a:t>
            </a:r>
            <a:r>
              <a:rPr lang="es-AR" i="1" dirty="0" err="1"/>
              <a:t>Learning</a:t>
            </a:r>
            <a:r>
              <a:rPr lang="es-AR" i="1" dirty="0"/>
              <a:t> </a:t>
            </a:r>
            <a:r>
              <a:rPr lang="es-AR" i="1" dirty="0" err="1"/>
              <a:t>with</a:t>
            </a:r>
            <a:r>
              <a:rPr lang="es-AR" i="1" dirty="0"/>
              <a:t> </a:t>
            </a:r>
            <a:r>
              <a:rPr lang="es-AR" i="1" dirty="0" err="1"/>
              <a:t>Scikit-Learn</a:t>
            </a:r>
            <a:r>
              <a:rPr lang="es-AR" i="1" dirty="0"/>
              <a:t>, </a:t>
            </a:r>
            <a:r>
              <a:rPr lang="es-AR" i="1" dirty="0" err="1"/>
              <a:t>Keras</a:t>
            </a:r>
            <a:r>
              <a:rPr lang="es-AR" i="1" dirty="0"/>
              <a:t>, and </a:t>
            </a:r>
            <a:r>
              <a:rPr lang="es-AR" i="1" dirty="0" err="1"/>
              <a:t>TensorFlow</a:t>
            </a:r>
            <a:r>
              <a:rPr lang="es-AR" i="1" dirty="0"/>
              <a:t>: </a:t>
            </a:r>
            <a:r>
              <a:rPr lang="es-AR" i="1" dirty="0" err="1"/>
              <a:t>Concepts</a:t>
            </a:r>
            <a:r>
              <a:rPr lang="es-AR" i="1" dirty="0"/>
              <a:t>, Tools, and </a:t>
            </a:r>
            <a:r>
              <a:rPr lang="es-AR" i="1" dirty="0" err="1"/>
              <a:t>Techniques</a:t>
            </a:r>
            <a:r>
              <a:rPr lang="es-AR" i="1" dirty="0"/>
              <a:t> to </a:t>
            </a:r>
            <a:r>
              <a:rPr lang="es-AR" i="1" dirty="0" err="1"/>
              <a:t>Build</a:t>
            </a:r>
            <a:r>
              <a:rPr lang="es-AR" i="1" dirty="0"/>
              <a:t> </a:t>
            </a:r>
            <a:r>
              <a:rPr lang="es-AR" i="1" dirty="0" err="1"/>
              <a:t>Intelligent</a:t>
            </a:r>
            <a:r>
              <a:rPr lang="es-AR" i="1" dirty="0"/>
              <a:t> </a:t>
            </a:r>
            <a:r>
              <a:rPr lang="es-AR" i="1" dirty="0" err="1"/>
              <a:t>Systems</a:t>
            </a:r>
            <a:r>
              <a:rPr lang="es-AR" dirty="0"/>
              <a:t> (2nd ed.). </a:t>
            </a:r>
            <a:r>
              <a:rPr lang="es-AR" dirty="0" err="1"/>
              <a:t>O’Reilly</a:t>
            </a:r>
            <a:r>
              <a:rPr lang="es-AR" dirty="0"/>
              <a:t> Media.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460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Sitios de interés… para comentar.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1981" y="1479261"/>
            <a:ext cx="8873836" cy="4351338"/>
          </a:xfrm>
        </p:spPr>
        <p:txBody>
          <a:bodyPr/>
          <a:lstStyle/>
          <a:p>
            <a:r>
              <a:rPr lang="es-AR" dirty="0" smtClean="0"/>
              <a:t>UKA Data Archive: </a:t>
            </a:r>
            <a:r>
              <a:rPr lang="es-AR" dirty="0" err="1" smtClean="0"/>
              <a:t>University</a:t>
            </a:r>
            <a:r>
              <a:rPr lang="es-AR" dirty="0" smtClean="0"/>
              <a:t> 	of Essex </a:t>
            </a:r>
            <a:r>
              <a:rPr lang="es-AR" dirty="0" smtClean="0">
                <a:hlinkClick r:id="rId2"/>
              </a:rPr>
              <a:t>https</a:t>
            </a:r>
            <a:r>
              <a:rPr lang="es-AR" dirty="0">
                <a:hlinkClick r:id="rId2"/>
              </a:rPr>
              <a:t>://www.data-archive.ac.uk/managing-data/data-preservation-and-trust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r>
              <a:rPr lang="es-AR" dirty="0" smtClean="0"/>
              <a:t> </a:t>
            </a:r>
            <a:r>
              <a:rPr lang="es-AR" dirty="0" err="1" smtClean="0"/>
              <a:t>IEEESpectrum</a:t>
            </a:r>
            <a:r>
              <a:rPr lang="es-AR" dirty="0" smtClean="0"/>
              <a:t>: Inteligencia Artificial </a:t>
            </a:r>
            <a:r>
              <a:rPr lang="es-AR" dirty="0" smtClean="0">
                <a:hlinkClick r:id="rId3"/>
              </a:rPr>
              <a:t>https</a:t>
            </a:r>
            <a:r>
              <a:rPr lang="es-AR" dirty="0">
                <a:hlinkClick r:id="rId3"/>
              </a:rPr>
              <a:t>://</a:t>
            </a:r>
            <a:r>
              <a:rPr lang="es-AR" dirty="0" smtClean="0">
                <a:hlinkClick r:id="rId3"/>
              </a:rPr>
              <a:t>spectrum.ieee.org/artificial-intelligence</a:t>
            </a:r>
            <a:endParaRPr lang="es-AR" dirty="0" smtClean="0"/>
          </a:p>
          <a:p>
            <a:r>
              <a:rPr lang="es-ES" dirty="0">
                <a:hlinkClick r:id="rId4"/>
              </a:rPr>
              <a:t>La IA de </a:t>
            </a:r>
            <a:r>
              <a:rPr lang="es-ES" dirty="0" err="1">
                <a:hlinkClick r:id="rId4"/>
              </a:rPr>
              <a:t>DotData</a:t>
            </a:r>
            <a:r>
              <a:rPr lang="es-ES" dirty="0">
                <a:hlinkClick r:id="rId4"/>
              </a:rPr>
              <a:t> construye modelos de aprendizaje automático por sí </a:t>
            </a:r>
            <a:r>
              <a:rPr lang="es-ES" dirty="0" smtClean="0">
                <a:hlinkClick r:id="rId4"/>
              </a:rPr>
              <a:t>misma</a:t>
            </a:r>
            <a:endParaRPr lang="es-ES" dirty="0" smtClean="0"/>
          </a:p>
          <a:p>
            <a:r>
              <a:rPr lang="es-AR" dirty="0"/>
              <a:t>Data </a:t>
            </a:r>
            <a:r>
              <a:rPr lang="es-AR" dirty="0" err="1"/>
              <a:t>sharing</a:t>
            </a:r>
            <a:r>
              <a:rPr lang="es-AR" dirty="0"/>
              <a:t>: </a:t>
            </a:r>
            <a:r>
              <a:rPr lang="es-AR" dirty="0" err="1"/>
              <a:t>Empty</a:t>
            </a:r>
            <a:r>
              <a:rPr lang="es-AR" dirty="0"/>
              <a:t> </a:t>
            </a:r>
            <a:r>
              <a:rPr lang="es-AR" dirty="0" smtClean="0"/>
              <a:t>archives </a:t>
            </a:r>
            <a:r>
              <a:rPr lang="es-ES" dirty="0" smtClean="0">
                <a:hlinkClick r:id="rId5"/>
              </a:rPr>
              <a:t>https</a:t>
            </a:r>
            <a:r>
              <a:rPr lang="es-ES" dirty="0">
                <a:hlinkClick r:id="rId5"/>
              </a:rPr>
              <a:t>://</a:t>
            </a:r>
            <a:r>
              <a:rPr lang="es-ES" dirty="0" smtClean="0">
                <a:hlinkClick r:id="rId5"/>
              </a:rPr>
              <a:t>www.nature.com/articles/461160a</a:t>
            </a:r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935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2770497" y="1904691"/>
            <a:ext cx="8993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/>
              <a:t>Gestión de los datos orientada a las Ciencias </a:t>
            </a:r>
            <a:r>
              <a:rPr lang="es-ES" sz="5400" b="1" dirty="0" smtClean="0"/>
              <a:t>Económicas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219434" y="40065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AR" sz="2400" dirty="0" smtClean="0"/>
              <a:t>Un ejemplo desde </a:t>
            </a:r>
            <a:r>
              <a:rPr lang="es-AR" sz="2400" dirty="0"/>
              <a:t>el mundo </a:t>
            </a:r>
            <a:r>
              <a:rPr lang="es-AR" sz="2400" dirty="0" smtClean="0"/>
              <a:t>Excel</a:t>
            </a:r>
          </a:p>
          <a:p>
            <a:pPr algn="ctr"/>
            <a:r>
              <a:rPr lang="es-AR" sz="2400" dirty="0" smtClean="0"/>
              <a:t>para pasar</a:t>
            </a:r>
            <a:endParaRPr lang="es-AR" sz="2400" dirty="0"/>
          </a:p>
          <a:p>
            <a:pPr algn="ctr"/>
            <a:r>
              <a:rPr lang="es-AR" sz="2400" dirty="0" smtClean="0"/>
              <a:t>al mundo de Python</a:t>
            </a:r>
          </a:p>
        </p:txBody>
      </p:sp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18567" t="14133" r="8951" b="36800"/>
          <a:stretch/>
        </p:blipFill>
        <p:spPr>
          <a:xfrm>
            <a:off x="1745616" y="-95534"/>
            <a:ext cx="9430603" cy="358936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125797" y="3595177"/>
            <a:ext cx="7051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Esta es una </a:t>
            </a:r>
            <a:r>
              <a:rPr lang="es-ES" dirty="0"/>
              <a:t>de las bases de datos </a:t>
            </a:r>
            <a:r>
              <a:rPr lang="es-ES" dirty="0" smtClean="0"/>
              <a:t>más conocidas</a:t>
            </a:r>
            <a:r>
              <a:rPr lang="es-ES" dirty="0"/>
              <a:t>: "</a:t>
            </a:r>
            <a:r>
              <a:rPr lang="es-ES" dirty="0" err="1"/>
              <a:t>Titanic</a:t>
            </a:r>
            <a:r>
              <a:rPr lang="es-ES" dirty="0"/>
              <a:t>".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¿Por qué se utiliza tanto? Porque siempre resulta interesante dado que cualquiera puede </a:t>
            </a:r>
            <a:r>
              <a:rPr lang="es-ES" b="1" dirty="0" smtClean="0"/>
              <a:t>comprender fácilmente "</a:t>
            </a:r>
            <a:r>
              <a:rPr lang="es-ES" b="1" dirty="0"/>
              <a:t>el </a:t>
            </a:r>
            <a:r>
              <a:rPr lang="es-ES" b="1" dirty="0" smtClean="0"/>
              <a:t>problema“.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 ejemplo puede ser </a:t>
            </a:r>
            <a:r>
              <a:rPr lang="es-ES" b="1" dirty="0" smtClean="0">
                <a:solidFill>
                  <a:srgbClr val="FF0000"/>
                </a:solidFill>
              </a:rPr>
              <a:t>predecir</a:t>
            </a:r>
            <a:r>
              <a:rPr lang="es-ES" dirty="0" smtClean="0"/>
              <a:t> </a:t>
            </a:r>
            <a:r>
              <a:rPr lang="es-ES" dirty="0"/>
              <a:t>si </a:t>
            </a:r>
            <a:r>
              <a:rPr lang="es-ES" dirty="0" smtClean="0"/>
              <a:t>una persona </a:t>
            </a:r>
            <a:r>
              <a:rPr lang="es-ES" b="1" dirty="0">
                <a:solidFill>
                  <a:srgbClr val="FF0000"/>
                </a:solidFill>
              </a:rPr>
              <a:t>sobrevivió o </a:t>
            </a:r>
            <a:r>
              <a:rPr lang="es-ES" b="1" dirty="0" smtClean="0">
                <a:solidFill>
                  <a:srgbClr val="FF0000"/>
                </a:solidFill>
              </a:rPr>
              <a:t>no</a:t>
            </a:r>
            <a:r>
              <a:rPr lang="es-ES" dirty="0" smtClean="0"/>
              <a:t>, considerando la </a:t>
            </a:r>
            <a:r>
              <a:rPr lang="es-ES" dirty="0"/>
              <a:t>información </a:t>
            </a:r>
            <a:r>
              <a:rPr lang="es-ES" dirty="0" smtClean="0"/>
              <a:t>del pasajero.</a:t>
            </a:r>
          </a:p>
          <a:p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186" y="3766782"/>
            <a:ext cx="2409808" cy="24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Abrí tu programa favorito…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3862"/>
          </a:xfrm>
        </p:spPr>
        <p:txBody>
          <a:bodyPr/>
          <a:lstStyle/>
          <a:p>
            <a:r>
              <a:rPr lang="es-ES" sz="2000" dirty="0" smtClean="0"/>
              <a:t>Importa </a:t>
            </a:r>
            <a:r>
              <a:rPr lang="es-ES" sz="2000" dirty="0"/>
              <a:t>el archivo </a:t>
            </a:r>
            <a:r>
              <a:rPr lang="es-ES" sz="2000" i="1" dirty="0"/>
              <a:t>train.csv</a:t>
            </a:r>
            <a:r>
              <a:rPr lang="es-ES" sz="2000" dirty="0"/>
              <a:t> de la base de datos "</a:t>
            </a:r>
            <a:r>
              <a:rPr lang="es-ES" sz="2000" dirty="0" err="1"/>
              <a:t>Titanic</a:t>
            </a:r>
            <a:r>
              <a:rPr lang="es-ES" sz="2000" dirty="0"/>
              <a:t>": </a:t>
            </a:r>
            <a:r>
              <a:rPr lang="es-ES" sz="2000" dirty="0">
                <a:hlinkClick r:id="rId2"/>
              </a:rPr>
              <a:t>https://</a:t>
            </a:r>
            <a:r>
              <a:rPr lang="es-ES" sz="2000" dirty="0" smtClean="0">
                <a:hlinkClick r:id="rId2"/>
              </a:rPr>
              <a:t>www.kaggle.com/c/titanic/data</a:t>
            </a:r>
            <a:endParaRPr lang="es-ES" sz="2000" dirty="0" smtClean="0"/>
          </a:p>
          <a:p>
            <a:r>
              <a:rPr lang="es-ES" sz="2000" dirty="0" smtClean="0"/>
              <a:t>Crear dos columnas nuevas que </a:t>
            </a:r>
            <a:r>
              <a:rPr lang="es-ES" sz="2000" dirty="0"/>
              <a:t>se llamen: Creemos dos nuevas columnas que se </a:t>
            </a:r>
            <a:r>
              <a:rPr lang="es-ES" sz="2000" dirty="0" smtClean="0"/>
              <a:t>llamen: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"</a:t>
            </a:r>
            <a:r>
              <a:rPr lang="es-ES" sz="2000" dirty="0" err="1"/>
              <a:t>Family</a:t>
            </a:r>
            <a:r>
              <a:rPr lang="es-ES" sz="2000" dirty="0"/>
              <a:t> </a:t>
            </a:r>
            <a:r>
              <a:rPr lang="es-ES" sz="2000" dirty="0" err="1"/>
              <a:t>Size</a:t>
            </a:r>
            <a:r>
              <a:rPr lang="es-ES" sz="2000" dirty="0"/>
              <a:t>" →  </a:t>
            </a:r>
            <a:r>
              <a:rPr lang="es-ES" sz="2000" dirty="0" smtClean="0"/>
              <a:t>contiene la </a:t>
            </a:r>
            <a:r>
              <a:rPr lang="es-ES" sz="2000" dirty="0"/>
              <a:t>indica la cantidad de miembros totales en la familia 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"</a:t>
            </a:r>
            <a:r>
              <a:rPr lang="es-ES" sz="2000" dirty="0" err="1" smtClean="0"/>
              <a:t>Maybe</a:t>
            </a:r>
            <a:r>
              <a:rPr lang="es-ES" sz="2000" dirty="0" smtClean="0"/>
              <a:t> </a:t>
            </a:r>
            <a:r>
              <a:rPr lang="es-ES" sz="2000" dirty="0" err="1"/>
              <a:t>Alive</a:t>
            </a:r>
            <a:r>
              <a:rPr lang="es-ES" sz="2000" dirty="0"/>
              <a:t>" → que dice "yes" si la persona vivió al accidente, "no" si no. </a:t>
            </a:r>
            <a:endParaRPr lang="es-ES" sz="2000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759424" y="3874424"/>
            <a:ext cx="959437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A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crear estas columnas tuvimos que utilizar 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</a:t>
            </a:r>
            <a:r>
              <a:rPr lang="es-A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Excel. Excel tiene cientos de funciones </a:t>
            </a:r>
            <a:r>
              <a:rPr lang="es-A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las </a:t>
            </a:r>
            <a:r>
              <a:rPr lang="es-A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cuales se puede buscar cómo funcionan en la 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ayuda</a:t>
            </a:r>
            <a:r>
              <a:rPr lang="es-A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73437" y="6382968"/>
            <a:ext cx="10094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/>
              <a:t>Ejemplo adaptado </a:t>
            </a:r>
            <a:r>
              <a:rPr lang="es-AR" sz="1400" dirty="0" smtClean="0"/>
              <a:t>por el Dr. Pablo Brusco tomado de </a:t>
            </a:r>
            <a:r>
              <a:rPr lang="es-AR" sz="1400" b="1" dirty="0"/>
              <a:t>"</a:t>
            </a:r>
            <a:r>
              <a:rPr lang="es-AR" sz="1400" b="1" dirty="0">
                <a:hlinkClick r:id="rId3"/>
              </a:rPr>
              <a:t>Introduction to R </a:t>
            </a:r>
            <a:r>
              <a:rPr lang="es-AR" sz="1400" b="1" dirty="0" err="1">
                <a:hlinkClick r:id="rId3"/>
              </a:rPr>
              <a:t>Programming</a:t>
            </a:r>
            <a:r>
              <a:rPr lang="es-AR" sz="1400" b="1" dirty="0">
                <a:hlinkClick r:id="rId3"/>
              </a:rPr>
              <a:t> </a:t>
            </a:r>
            <a:r>
              <a:rPr lang="es-AR" sz="1400" b="1" dirty="0" err="1" smtClean="0">
                <a:hlinkClick r:id="rId3"/>
              </a:rPr>
              <a:t>for</a:t>
            </a:r>
            <a:r>
              <a:rPr lang="es-AR" sz="1400" b="1" dirty="0" smtClean="0">
                <a:hlinkClick r:id="rId3"/>
              </a:rPr>
              <a:t> Excel </a:t>
            </a:r>
            <a:r>
              <a:rPr lang="es-AR" sz="1400" b="1" dirty="0" err="1">
                <a:hlinkClick r:id="rId3"/>
              </a:rPr>
              <a:t>Users</a:t>
            </a:r>
            <a:r>
              <a:rPr lang="es-AR" sz="1400" b="1" dirty="0" smtClean="0"/>
              <a:t>"</a:t>
            </a:r>
            <a:r>
              <a:rPr lang="es-AR" sz="1400" dirty="0" smtClean="0"/>
              <a:t> </a:t>
            </a:r>
            <a:endParaRPr lang="es-AR" sz="1400" dirty="0"/>
          </a:p>
        </p:txBody>
      </p:sp>
      <p:pic>
        <p:nvPicPr>
          <p:cNvPr id="2050" name="Picture 2" descr="Logo de Microsoft Excel: la historia y el significado de logotipo, la marca  y el simbolo. | png, vector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474560" y="403737"/>
            <a:ext cx="879240" cy="4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Google Sheets logo (2014-2020).svg - Wikimedia Comm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70162" y="874612"/>
            <a:ext cx="430735" cy="58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 hay ninguna descripción de la foto disponible.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127" y="909568"/>
            <a:ext cx="1086568" cy="6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BM SPSS Statistics - Software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162" y="403737"/>
            <a:ext cx="556168" cy="56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Y si hacemos lo mismo en Python…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2984740" y="1443841"/>
            <a:ext cx="90232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/>
              <a:t>En Excel ¿Cómo se hace en </a:t>
            </a:r>
            <a:r>
              <a:rPr lang="es-AR" sz="2400" dirty="0" err="1"/>
              <a:t>excel</a:t>
            </a:r>
            <a:r>
              <a:rPr lang="es-AR" sz="2400" dirty="0"/>
              <a:t> para crear un histograma del tamaño de familia? ¿Cómo se hace para que haya (en el </a:t>
            </a:r>
            <a:r>
              <a:rPr lang="es-AR" sz="2400" dirty="0" smtClean="0"/>
              <a:t>mismo </a:t>
            </a:r>
            <a:r>
              <a:rPr lang="es-AR" sz="2400" dirty="0" err="1" smtClean="0"/>
              <a:t>gráﬁco</a:t>
            </a:r>
            <a:r>
              <a:rPr lang="es-AR" sz="2400" dirty="0"/>
              <a:t>) barras para los "yes" </a:t>
            </a:r>
            <a:r>
              <a:rPr lang="es-AR" sz="2400" dirty="0" err="1"/>
              <a:t>Maybe</a:t>
            </a:r>
            <a:r>
              <a:rPr lang="es-AR" sz="2400" dirty="0"/>
              <a:t> </a:t>
            </a:r>
            <a:r>
              <a:rPr lang="es-AR" sz="2400" dirty="0" err="1"/>
              <a:t>Alive</a:t>
            </a:r>
            <a:r>
              <a:rPr lang="es-AR" sz="2400" dirty="0"/>
              <a:t> y barras de distinto color para los "no" </a:t>
            </a:r>
            <a:r>
              <a:rPr lang="es-AR" sz="2400" dirty="0" err="1"/>
              <a:t>Maybe</a:t>
            </a:r>
            <a:r>
              <a:rPr lang="es-AR" sz="2400" dirty="0"/>
              <a:t> </a:t>
            </a:r>
            <a:r>
              <a:rPr lang="es-AR" sz="2400" dirty="0" err="1"/>
              <a:t>Alive</a:t>
            </a:r>
            <a:r>
              <a:rPr lang="es-AR" sz="2400" dirty="0"/>
              <a:t>? ¿Cómo puedo poner número </a:t>
            </a:r>
            <a:r>
              <a:rPr lang="es-AR" sz="2400" dirty="0" smtClean="0"/>
              <a:t>sin decimales </a:t>
            </a:r>
            <a:r>
              <a:rPr lang="es-AR" sz="2400" dirty="0"/>
              <a:t>en los ejes? ¿Puedo generar un </a:t>
            </a:r>
            <a:r>
              <a:rPr lang="es-AR" sz="2400" dirty="0" err="1"/>
              <a:t>gráﬁco</a:t>
            </a:r>
            <a:r>
              <a:rPr lang="es-AR" sz="2400" dirty="0"/>
              <a:t> por cada cabina</a:t>
            </a:r>
            <a:r>
              <a:rPr lang="es-AR" sz="2400" dirty="0" smtClean="0"/>
              <a:t>?</a:t>
            </a:r>
          </a:p>
          <a:p>
            <a:endParaRPr lang="es-AR" sz="2400" dirty="0"/>
          </a:p>
          <a:p>
            <a:endParaRPr lang="es-AR" sz="2400" dirty="0"/>
          </a:p>
          <a:p>
            <a:r>
              <a:rPr lang="es-AR" sz="2400" dirty="0"/>
              <a:t>Muchas de estas operaciones pueden resolverse, pero se empieza a complicar (mientras más </a:t>
            </a:r>
            <a:r>
              <a:rPr lang="es-AR" sz="2400" dirty="0" err="1"/>
              <a:t>especíﬁco</a:t>
            </a:r>
            <a:r>
              <a:rPr lang="es-AR" sz="2400" dirty="0"/>
              <a:t>, menos probable </a:t>
            </a:r>
            <a:r>
              <a:rPr lang="es-AR" sz="2400" dirty="0" smtClean="0"/>
              <a:t>que pueda </a:t>
            </a:r>
            <a:r>
              <a:rPr lang="es-AR" sz="2400" dirty="0"/>
              <a:t>hacerse en Excel)</a:t>
            </a:r>
          </a:p>
          <a:p>
            <a:r>
              <a:rPr lang="es-AR" sz="2400" dirty="0"/>
              <a:t>En </a:t>
            </a:r>
            <a:r>
              <a:rPr lang="es-AR" sz="2400" dirty="0" smtClean="0"/>
              <a:t>Python </a:t>
            </a:r>
            <a:r>
              <a:rPr lang="es-AR" sz="2400" dirty="0"/>
              <a:t>(como en muchos otros lenguajes) estas son operaciones básicas y con muchísimos ejemplos en internet. Y si no existe</a:t>
            </a:r>
            <a:r>
              <a:rPr lang="es-AR" sz="2400" dirty="0" smtClean="0"/>
              <a:t>, siempre </a:t>
            </a:r>
            <a:r>
              <a:rPr lang="es-AR" sz="2400" dirty="0"/>
              <a:t>es posible crear nuevas funciones. </a:t>
            </a:r>
          </a:p>
        </p:txBody>
      </p:sp>
    </p:spTree>
    <p:extLst>
      <p:ext uri="{BB962C8B-B14F-4D97-AF65-F5344CB8AC3E}">
        <p14:creationId xmlns:p14="http://schemas.microsoft.com/office/powerpoint/2010/main" val="66684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hasta </a:t>
            </a:r>
            <a:r>
              <a:rPr lang="es-ES" dirty="0" smtClean="0"/>
              <a:t>ahora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05177" y="1397480"/>
            <a:ext cx="8748623" cy="47794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200" dirty="0" smtClean="0"/>
              <a:t>● PYTHON </a:t>
            </a:r>
            <a:r>
              <a:rPr lang="es-ES" sz="2200" dirty="0"/>
              <a:t>es un lenguaje de programación diseñado para el "fácil" procesamiento de datos.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/>
              <a:t>● Requiere práctica y entender una </a:t>
            </a:r>
            <a:r>
              <a:rPr lang="es-ES" sz="2200" dirty="0" err="1" smtClean="0"/>
              <a:t>sintáxis</a:t>
            </a:r>
            <a:r>
              <a:rPr lang="es-ES" sz="2200" dirty="0" smtClean="0"/>
              <a:t> </a:t>
            </a:r>
            <a:r>
              <a:rPr lang="es-ES" sz="2200" dirty="0"/>
              <a:t>que con el tiempo les irá resultando más y más natural.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/>
              <a:t>● Una vez que uno sabe qué quiere hacer, es cuestión de saber buscar (</a:t>
            </a:r>
            <a:r>
              <a:rPr lang="es-ES" sz="2200" dirty="0" err="1"/>
              <a:t>googlear</a:t>
            </a:r>
            <a:r>
              <a:rPr lang="es-ES" sz="2200" dirty="0"/>
              <a:t>) con los </a:t>
            </a:r>
            <a:r>
              <a:rPr lang="es-ES" sz="2200" dirty="0" smtClean="0"/>
              <a:t>términos correctos </a:t>
            </a:r>
            <a:r>
              <a:rPr lang="es-ES" sz="2200" dirty="0"/>
              <a:t>y entender las nociones básicas de la programación.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/>
              <a:t>● El lenguaje (y su comunidad) provee decenas de miles de funciones pre-implementadas que </a:t>
            </a:r>
            <a:r>
              <a:rPr lang="es-ES" sz="2200" dirty="0" smtClean="0"/>
              <a:t>sirven para </a:t>
            </a:r>
            <a:r>
              <a:rPr lang="es-ES" sz="2200" dirty="0"/>
              <a:t>resolver todo tipo de problemas.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/>
              <a:t>● Estas funciones están agrupadas en paquetes. Que deben instalarse e importarse dentro del </a:t>
            </a:r>
            <a:r>
              <a:rPr lang="es-ES" sz="2200" dirty="0" smtClean="0"/>
              <a:t>programa para </a:t>
            </a:r>
            <a:r>
              <a:rPr lang="es-ES" sz="2200" dirty="0"/>
              <a:t>poder ser utilizados. 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54457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65" y="489460"/>
            <a:ext cx="9601829" cy="60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9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2244436" y="1904691"/>
            <a:ext cx="951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/>
              <a:t>Exploración y curación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118964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16733" y="160384"/>
            <a:ext cx="2620800" cy="108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7"/>
          <p:cNvSpPr/>
          <p:nvPr/>
        </p:nvSpPr>
        <p:spPr>
          <a:xfrm>
            <a:off x="394667" y="3162067"/>
            <a:ext cx="8031600" cy="166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7"/>
          <p:cNvSpPr/>
          <p:nvPr/>
        </p:nvSpPr>
        <p:spPr>
          <a:xfrm>
            <a:off x="394667" y="1336067"/>
            <a:ext cx="8031600" cy="166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" name="Google Shape;85;p17"/>
          <p:cNvSpPr txBox="1"/>
          <p:nvPr/>
        </p:nvSpPr>
        <p:spPr>
          <a:xfrm>
            <a:off x="3441900" y="1592933"/>
            <a:ext cx="4754800" cy="1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59990" indent="-406390">
              <a:lnSpc>
                <a:spcPct val="115000"/>
              </a:lnSpc>
              <a:buSzPts val="12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¿Qué variables están disponibles?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359990" indent="-406390">
              <a:lnSpc>
                <a:spcPct val="115000"/>
              </a:lnSpc>
              <a:spcBef>
                <a:spcPts val="667"/>
              </a:spcBef>
              <a:buSzPts val="12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¿Qué distribución tienen?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359990" indent="-40639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SzPts val="12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¿Cómo se relacionan las distintas variables?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96533" y="1647533"/>
            <a:ext cx="2061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" sz="2133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Análisis y exploración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79933" y="3451467"/>
            <a:ext cx="2294400" cy="1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" sz="21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Definición de la tarea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79925" y="56784"/>
            <a:ext cx="2294400" cy="1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" sz="21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Situación problemática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7"/>
          <p:cNvCxnSpPr>
            <a:stCxn id="87" idx="1"/>
            <a:endCxn id="86" idx="1"/>
          </p:cNvCxnSpPr>
          <p:nvPr/>
        </p:nvCxnSpPr>
        <p:spPr>
          <a:xfrm rot="10800000" flipH="1">
            <a:off x="579933" y="2117467"/>
            <a:ext cx="116800" cy="1874800"/>
          </a:xfrm>
          <a:prstGeom prst="bentConnector3">
            <a:avLst>
              <a:gd name="adj1" fmla="val -27183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" name="Google Shape;90;p17"/>
          <p:cNvCxnSpPr>
            <a:stCxn id="87" idx="0"/>
            <a:endCxn id="86" idx="2"/>
          </p:cNvCxnSpPr>
          <p:nvPr/>
        </p:nvCxnSpPr>
        <p:spPr>
          <a:xfrm rot="-5400000">
            <a:off x="1295333" y="3018867"/>
            <a:ext cx="864400" cy="8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1" name="Google Shape;91;p17"/>
          <p:cNvSpPr/>
          <p:nvPr/>
        </p:nvSpPr>
        <p:spPr>
          <a:xfrm>
            <a:off x="3441900" y="160384"/>
            <a:ext cx="2620800" cy="108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92;p17"/>
          <p:cNvSpPr txBox="1"/>
          <p:nvPr/>
        </p:nvSpPr>
        <p:spPr>
          <a:xfrm>
            <a:off x="3605100" y="231384"/>
            <a:ext cx="22944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" sz="21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Recolección de datos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441900" y="3132467"/>
            <a:ext cx="4984400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59990" indent="-406390">
              <a:lnSpc>
                <a:spcPct val="115000"/>
              </a:lnSpc>
              <a:buSzPts val="12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¿Qué vamos a intentar predecir?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359990" indent="-406390">
              <a:lnSpc>
                <a:spcPct val="115000"/>
              </a:lnSpc>
              <a:spcBef>
                <a:spcPts val="667"/>
              </a:spcBef>
              <a:buSzPts val="12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¿Qué variables son relevantes?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359990" indent="-40639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SzPts val="12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¿Cómo podemos transformarlas?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7"/>
          <p:cNvCxnSpPr>
            <a:stCxn id="88" idx="3"/>
            <a:endCxn id="92" idx="1"/>
          </p:cNvCxnSpPr>
          <p:nvPr/>
        </p:nvCxnSpPr>
        <p:spPr>
          <a:xfrm>
            <a:off x="2874325" y="701184"/>
            <a:ext cx="73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394667" y="4998933"/>
            <a:ext cx="8031600" cy="166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96;p17"/>
          <p:cNvSpPr txBox="1"/>
          <p:nvPr/>
        </p:nvSpPr>
        <p:spPr>
          <a:xfrm>
            <a:off x="3441900" y="4969333"/>
            <a:ext cx="4394400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59990" indent="-406390">
              <a:lnSpc>
                <a:spcPct val="115000"/>
              </a:lnSpc>
              <a:buSzPts val="12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¿Qué modelos representan mejor el fenómeno?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359990" indent="-406390">
              <a:lnSpc>
                <a:spcPct val="115000"/>
              </a:lnSpc>
              <a:spcBef>
                <a:spcPts val="667"/>
              </a:spcBef>
              <a:buSzPts val="12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¿Cómo vamos a entrenar?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359990" indent="-40639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SzPts val="1200"/>
              <a:buFont typeface="Open Sans"/>
              <a:buChar char="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¿Cómo vamos a medir el éxito?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79925" y="5157733"/>
            <a:ext cx="2294400" cy="1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" sz="21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Diseño de experimentos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9116533" y="5288317"/>
            <a:ext cx="2620800" cy="108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99;p17"/>
          <p:cNvSpPr txBox="1"/>
          <p:nvPr/>
        </p:nvSpPr>
        <p:spPr>
          <a:xfrm>
            <a:off x="9279725" y="5184717"/>
            <a:ext cx="2294400" cy="1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" sz="2133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Solución de datos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0" name="Google Shape;100;p17"/>
          <p:cNvCxnSpPr>
            <a:stCxn id="97" idx="0"/>
            <a:endCxn id="87" idx="2"/>
          </p:cNvCxnSpPr>
          <p:nvPr/>
        </p:nvCxnSpPr>
        <p:spPr>
          <a:xfrm rot="-5400000">
            <a:off x="1415125" y="4844933"/>
            <a:ext cx="624800" cy="8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1" name="Google Shape;101;p17"/>
          <p:cNvCxnSpPr>
            <a:stCxn id="87" idx="1"/>
            <a:endCxn id="97" idx="1"/>
          </p:cNvCxnSpPr>
          <p:nvPr/>
        </p:nvCxnSpPr>
        <p:spPr>
          <a:xfrm>
            <a:off x="579933" y="3992267"/>
            <a:ext cx="800" cy="1810000"/>
          </a:xfrm>
          <a:prstGeom prst="bentConnector3">
            <a:avLst>
              <a:gd name="adj1" fmla="val -3968854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2" name="Google Shape;102;p17"/>
          <p:cNvCxnSpPr>
            <a:stCxn id="99" idx="1"/>
            <a:endCxn id="96" idx="3"/>
          </p:cNvCxnSpPr>
          <p:nvPr/>
        </p:nvCxnSpPr>
        <p:spPr>
          <a:xfrm flipH="1">
            <a:off x="7836125" y="5829117"/>
            <a:ext cx="1443600" cy="8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3" name="Google Shape;103;p17"/>
          <p:cNvCxnSpPr>
            <a:stCxn id="92" idx="2"/>
            <a:endCxn id="86" idx="0"/>
          </p:cNvCxnSpPr>
          <p:nvPr/>
        </p:nvCxnSpPr>
        <p:spPr>
          <a:xfrm rot="5400000">
            <a:off x="3001500" y="-103416"/>
            <a:ext cx="476400" cy="3025200"/>
          </a:xfrm>
          <a:prstGeom prst="bentConnector3">
            <a:avLst>
              <a:gd name="adj1" fmla="val 5001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4" name="Google Shape;104;p17"/>
          <p:cNvSpPr txBox="1"/>
          <p:nvPr/>
        </p:nvSpPr>
        <p:spPr>
          <a:xfrm>
            <a:off x="8685733" y="3196733"/>
            <a:ext cx="3365600" cy="1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" sz="21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Curación de datos:</a:t>
            </a:r>
            <a:endParaRPr sz="2133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15000"/>
              </a:lnSpc>
            </a:pPr>
            <a:r>
              <a:rPr lang="es" sz="21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Seleccionar y transformar los datos para prepararlos para la experimentación</a:t>
            </a:r>
            <a:endParaRPr sz="2133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7"/>
          <p:cNvCxnSpPr>
            <a:stCxn id="106" idx="3"/>
            <a:endCxn id="104" idx="1"/>
          </p:cNvCxnSpPr>
          <p:nvPr/>
        </p:nvCxnSpPr>
        <p:spPr>
          <a:xfrm rot="10800000" flipH="1">
            <a:off x="7580300" y="3841100"/>
            <a:ext cx="1105600" cy="312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06" name="Google Shape;106;p17"/>
          <p:cNvSpPr/>
          <p:nvPr/>
        </p:nvSpPr>
        <p:spPr>
          <a:xfrm>
            <a:off x="3318700" y="3773300"/>
            <a:ext cx="4261600" cy="759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3818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702</Words>
  <Application>Microsoft Office PowerPoint</Application>
  <PresentationFormat>Panorámica</PresentationFormat>
  <Paragraphs>73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Montserrat</vt:lpstr>
      <vt:lpstr>Open Sans</vt:lpstr>
      <vt:lpstr>Titillium Web</vt:lpstr>
      <vt:lpstr>Tema de Office</vt:lpstr>
      <vt:lpstr>Presentación de PowerPoint</vt:lpstr>
      <vt:lpstr>Presentación de PowerPoint</vt:lpstr>
      <vt:lpstr>Presentación de PowerPoint</vt:lpstr>
      <vt:lpstr>Abrí tu programa favorito…</vt:lpstr>
      <vt:lpstr>Y si hacemos lo mismo en Python…</vt:lpstr>
      <vt:lpstr>Resumen hasta ahora</vt:lpstr>
      <vt:lpstr>Presentación de PowerPoint</vt:lpstr>
      <vt:lpstr>Presentación de PowerPoint</vt:lpstr>
      <vt:lpstr>Presentación de PowerPoint</vt:lpstr>
      <vt:lpstr>Más ejemplos.</vt:lpstr>
      <vt:lpstr>Trabajo práctico</vt:lpstr>
      <vt:lpstr>Bibliografía Complementaria</vt:lpstr>
      <vt:lpstr>Sitios de interés… para comentar.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Inés</cp:lastModifiedBy>
  <cp:revision>20</cp:revision>
  <dcterms:created xsi:type="dcterms:W3CDTF">2021-04-15T23:17:44Z</dcterms:created>
  <dcterms:modified xsi:type="dcterms:W3CDTF">2021-06-11T19:47:01Z</dcterms:modified>
</cp:coreProperties>
</file>