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Roboto"/>
      <p:regular r:id="rId56"/>
      <p:bold r:id="rId57"/>
      <p:italic r:id="rId58"/>
      <p:boldItalic r:id="rId59"/>
    </p:embeddedFont>
    <p:embeddedFont>
      <p:font typeface="Arial Narrow"/>
      <p:regular r:id="rId60"/>
      <p:bold r:id="rId61"/>
      <p:italic r:id="rId62"/>
      <p:boldItalic r:id="rId63"/>
    </p:embeddedFont>
    <p:embeddedFont>
      <p:font typeface="Montserrat"/>
      <p:regular r:id="rId64"/>
      <p:bold r:id="rId65"/>
      <p:italic r:id="rId66"/>
      <p:boldItalic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72" roundtripDataSignature="AMtx7mgNcMQ1I6jmES30iAvtbokBGD47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ialNarrow-italic.fntdata"/><Relationship Id="rId61" Type="http://schemas.openxmlformats.org/officeDocument/2006/relationships/font" Target="fonts/ArialNarrow-bold.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ArialNarrow-boldItalic.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OpenSans-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ArialNarrow-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6c307855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6c307855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b6c307855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6c3078559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6c307855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b6c3078559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6c3078559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6c3078559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b6c3078559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6c3078559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6c3078559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b6c3078559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6c3078559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6c3078559_1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b6c3078559_1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6c3078559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6c3078559_1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b6c3078559_1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6c3078559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6c3078559_1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b6c3078559_1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6c3078559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6c3078559_1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b6c3078559_1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6c3078559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6c3078559_1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b6c3078559_1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6c3078559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6c3078559_1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b6c3078559_1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6c3078559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6c3078559_1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b6c3078559_1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6c3078559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b6c3078559_1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b6c3078559_1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6c3078559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6c3078559_1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b6c3078559_1_1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6c3078559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6c3078559_1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b6c3078559_1_1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6c3078559_1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6c3078559_1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b6c3078559_1_1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6c3078559_1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6c3078559_1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b6c3078559_1_1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6c3078559_1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b6c3078559_1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b6c3078559_1_1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6c3078559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b6c3078559_1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b6c3078559_1_1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25" name="Google Shape;25;p35"/>
          <p:cNvSpPr/>
          <p:nvPr/>
        </p:nvSpPr>
        <p:spPr>
          <a:xfrm>
            <a:off x="0" y="2825087"/>
            <a:ext cx="3773606" cy="4032913"/>
          </a:xfrm>
          <a:prstGeom prst="rtTriangle">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6" name="Shape 26"/>
        <p:cNvGrpSpPr/>
        <p:nvPr/>
      </p:nvGrpSpPr>
      <p:grpSpPr>
        <a:xfrm>
          <a:off x="0" y="0"/>
          <a:ext cx="0" cy="0"/>
          <a:chOff x="0" y="0"/>
          <a:chExt cx="0" cy="0"/>
        </a:xfrm>
      </p:grpSpPr>
      <p:sp>
        <p:nvSpPr>
          <p:cNvPr id="27" name="Google Shape;27;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32" name="Google Shape;32;p36"/>
          <p:cNvPicPr preferRelativeResize="0"/>
          <p:nvPr/>
        </p:nvPicPr>
        <p:blipFill rotWithShape="1">
          <a:blip r:embed="rId2">
            <a:alphaModFix/>
          </a:blip>
          <a:srcRect b="0" l="0" r="0" t="0"/>
          <a:stretch/>
        </p:blipFill>
        <p:spPr>
          <a:xfrm>
            <a:off x="-1" y="12982"/>
            <a:ext cx="12192001" cy="1256259"/>
          </a:xfrm>
          <a:prstGeom prst="rect">
            <a:avLst/>
          </a:prstGeom>
          <a:noFill/>
          <a:ln>
            <a:noFill/>
          </a:ln>
        </p:spPr>
      </p:pic>
      <p:sp>
        <p:nvSpPr>
          <p:cNvPr id="33" name="Google Shape;33;p36"/>
          <p:cNvSpPr/>
          <p:nvPr/>
        </p:nvSpPr>
        <p:spPr>
          <a:xfrm>
            <a:off x="0" y="6812281"/>
            <a:ext cx="12192000" cy="45719"/>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4" name="Shape 34"/>
        <p:cNvGrpSpPr/>
        <p:nvPr/>
      </p:nvGrpSpPr>
      <p:grpSpPr>
        <a:xfrm>
          <a:off x="0" y="0"/>
          <a:ext cx="0" cy="0"/>
          <a:chOff x="0" y="0"/>
          <a:chExt cx="0" cy="0"/>
        </a:xfrm>
      </p:grpSpPr>
      <p:sp>
        <p:nvSpPr>
          <p:cNvPr id="35" name="Google Shape;35;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0" name="Shape 40"/>
        <p:cNvGrpSpPr/>
        <p:nvPr/>
      </p:nvGrpSpPr>
      <p:grpSpPr>
        <a:xfrm>
          <a:off x="0" y="0"/>
          <a:ext cx="0" cy="0"/>
          <a:chOff x="0" y="0"/>
          <a:chExt cx="0" cy="0"/>
        </a:xfrm>
      </p:grpSpPr>
      <p:sp>
        <p:nvSpPr>
          <p:cNvPr id="41" name="Google Shape;4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6" name="Shape 56"/>
        <p:cNvGrpSpPr/>
        <p:nvPr/>
      </p:nvGrpSpPr>
      <p:grpSpPr>
        <a:xfrm>
          <a:off x="0" y="0"/>
          <a:ext cx="0" cy="0"/>
          <a:chOff x="0" y="0"/>
          <a:chExt cx="0" cy="0"/>
        </a:xfrm>
      </p:grpSpPr>
      <p:sp>
        <p:nvSpPr>
          <p:cNvPr id="57" name="Google Shape;5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b="21903" l="0" r="0" t="0"/>
          <a:stretch/>
        </p:blipFill>
        <p:spPr>
          <a:xfrm>
            <a:off x="0" y="796887"/>
            <a:ext cx="12192000" cy="49871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pic>
        <p:nvPicPr>
          <p:cNvPr id="207" name="Google Shape;207;p10"/>
          <p:cNvPicPr preferRelativeResize="0"/>
          <p:nvPr/>
        </p:nvPicPr>
        <p:blipFill rotWithShape="1">
          <a:blip r:embed="rId3">
            <a:alphaModFix/>
          </a:blip>
          <a:srcRect b="0" l="0" r="0" t="0"/>
          <a:stretch/>
        </p:blipFill>
        <p:spPr>
          <a:xfrm>
            <a:off x="4797316" y="2510658"/>
            <a:ext cx="6896160" cy="3227990"/>
          </a:xfrm>
          <a:prstGeom prst="rect">
            <a:avLst/>
          </a:prstGeom>
          <a:noFill/>
          <a:ln>
            <a:noFill/>
          </a:ln>
        </p:spPr>
      </p:pic>
      <p:sp>
        <p:nvSpPr>
          <p:cNvPr id="208" name="Google Shape;208;p10"/>
          <p:cNvSpPr txBox="1"/>
          <p:nvPr/>
        </p:nvSpPr>
        <p:spPr>
          <a:xfrm>
            <a:off x="432122" y="2727162"/>
            <a:ext cx="5290754" cy="11430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SI para los distintos niveles de decisión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14" name="Google Shape;214;p11"/>
          <p:cNvSpPr txBox="1"/>
          <p:nvPr/>
        </p:nvSpPr>
        <p:spPr>
          <a:xfrm>
            <a:off x="2695904" y="1474514"/>
            <a:ext cx="9088820" cy="5224463"/>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a:t>
            </a:r>
            <a:r>
              <a:rPr lang="es-AR" sz="20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son uno de los </a:t>
            </a:r>
            <a:r>
              <a:rPr b="1" lang="es-AR" sz="2800">
                <a:solidFill>
                  <a:srgbClr val="FF0000"/>
                </a:solidFill>
                <a:latin typeface="Calibri"/>
                <a:ea typeface="Calibri"/>
                <a:cs typeface="Calibri"/>
                <a:sym typeface="Calibri"/>
              </a:rPr>
              <a:t>activos estratégicos</a:t>
            </a:r>
            <a:r>
              <a:rPr b="1" lang="es-AR" sz="2000">
                <a:solidFill>
                  <a:schemeClr val="dk1"/>
                </a:solidFill>
                <a:latin typeface="Calibri"/>
                <a:ea typeface="Calibri"/>
                <a:cs typeface="Calibri"/>
                <a:sym typeface="Calibri"/>
              </a:rPr>
              <a:t> </a:t>
            </a:r>
            <a:r>
              <a:rPr lang="es-AR" sz="2000">
                <a:solidFill>
                  <a:schemeClr val="dk1"/>
                </a:solidFill>
                <a:latin typeface="Calibri"/>
                <a:ea typeface="Calibri"/>
                <a:cs typeface="Calibri"/>
                <a:sym typeface="Calibri"/>
              </a:rPr>
              <a:t>más importantes de las organizaciones. Son elementos discretos sin valor por sí solos, porque </a:t>
            </a:r>
            <a:r>
              <a:rPr b="1" lang="es-AR" sz="2800">
                <a:solidFill>
                  <a:srgbClr val="FF0000"/>
                </a:solidFill>
                <a:latin typeface="Calibri"/>
                <a:ea typeface="Calibri"/>
                <a:cs typeface="Calibri"/>
                <a:sym typeface="Calibri"/>
              </a:rPr>
              <a:t>su valor reside en una gestión adecuada para convertirse en información</a:t>
            </a:r>
            <a:r>
              <a:rPr lang="es-AR" sz="2000">
                <a:solidFill>
                  <a:schemeClr val="dk1"/>
                </a:solidFill>
                <a:latin typeface="Calibri"/>
                <a:ea typeface="Calibri"/>
                <a:cs typeface="Calibri"/>
                <a:sym typeface="Calibri"/>
              </a:rPr>
              <a:t> y, luego, en conocimiento. Esto significa que es necesario desarrollar una capacidad para extraer valor de la información y, por eso, hace falta tener modelos que permitan evaluar la realidad de los diferentes tipos de datos.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datos se caracterizan por:</a:t>
            </a:r>
            <a:endParaRPr/>
          </a:p>
          <a:p>
            <a:pPr indent="-342900" lvl="0" marL="342900" marR="0" rtl="0" algn="just">
              <a:lnSpc>
                <a:spcPct val="90000"/>
              </a:lnSpc>
              <a:spcBef>
                <a:spcPts val="1000"/>
              </a:spcBef>
              <a:spcAft>
                <a:spcPts val="0"/>
              </a:spcAft>
              <a:buClr>
                <a:schemeClr val="dk1"/>
              </a:buClr>
              <a:buSzPts val="2000"/>
              <a:buFont typeface="Arial"/>
              <a:buChar char="•"/>
            </a:pPr>
            <a:r>
              <a:rPr lang="es-AR" sz="2000">
                <a:solidFill>
                  <a:schemeClr val="dk1"/>
                </a:solidFill>
                <a:latin typeface="Calibri"/>
                <a:ea typeface="Calibri"/>
                <a:cs typeface="Calibri"/>
                <a:sym typeface="Calibri"/>
              </a:rPr>
              <a:t>su formato (estructura de datos), </a:t>
            </a:r>
            <a:endParaRPr/>
          </a:p>
          <a:p>
            <a:pPr indent="-342900" lvl="0" marL="342900" marR="0" rtl="0" algn="just">
              <a:lnSpc>
                <a:spcPct val="90000"/>
              </a:lnSpc>
              <a:spcBef>
                <a:spcPts val="1000"/>
              </a:spcBef>
              <a:spcAft>
                <a:spcPts val="0"/>
              </a:spcAft>
              <a:buClr>
                <a:schemeClr val="dk1"/>
              </a:buClr>
              <a:buSzPts val="2000"/>
              <a:buFont typeface="Arial"/>
              <a:buChar char="•"/>
            </a:pPr>
            <a:r>
              <a:rPr lang="es-AR" sz="2000">
                <a:solidFill>
                  <a:schemeClr val="dk1"/>
                </a:solidFill>
                <a:latin typeface="Calibri"/>
                <a:ea typeface="Calibri"/>
                <a:cs typeface="Calibri"/>
                <a:sym typeface="Calibri"/>
              </a:rPr>
              <a:t>su contenido (tipos de datos), y </a:t>
            </a:r>
            <a:endParaRPr/>
          </a:p>
          <a:p>
            <a:pPr indent="-342900" lvl="0" marL="342900" marR="0" rtl="0" algn="just">
              <a:lnSpc>
                <a:spcPct val="90000"/>
              </a:lnSpc>
              <a:spcBef>
                <a:spcPts val="1000"/>
              </a:spcBef>
              <a:spcAft>
                <a:spcPts val="0"/>
              </a:spcAft>
              <a:buClr>
                <a:schemeClr val="dk1"/>
              </a:buClr>
              <a:buSzPts val="2000"/>
              <a:buFont typeface="Arial"/>
              <a:buChar char="•"/>
            </a:pPr>
            <a:r>
              <a:rPr lang="es-AR" sz="2000">
                <a:solidFill>
                  <a:schemeClr val="dk1"/>
                </a:solidFill>
                <a:latin typeface="Calibri"/>
                <a:ea typeface="Calibri"/>
                <a:cs typeface="Calibri"/>
                <a:sym typeface="Calibri"/>
              </a:rPr>
              <a:t>su procedencia de origen (de dónde vienen).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20" name="Google Shape;220;p12"/>
          <p:cNvSpPr txBox="1"/>
          <p:nvPr/>
        </p:nvSpPr>
        <p:spPr>
          <a:xfrm>
            <a:off x="2695904" y="1474514"/>
            <a:ext cx="9088820" cy="5224463"/>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1" lang="es-AR" sz="2800">
                <a:solidFill>
                  <a:schemeClr val="dk1"/>
                </a:solidFill>
                <a:latin typeface="Calibri"/>
                <a:ea typeface="Calibri"/>
                <a:cs typeface="Calibri"/>
                <a:sym typeface="Calibri"/>
              </a:rPr>
              <a:t>Formato (estructura de datos)</a:t>
            </a:r>
            <a:endParaRPr/>
          </a:p>
          <a:p>
            <a:pPr indent="-165100" lvl="0" marL="342900" marR="0" rtl="0" algn="just">
              <a:lnSpc>
                <a:spcPct val="90000"/>
              </a:lnSpc>
              <a:spcBef>
                <a:spcPts val="1000"/>
              </a:spcBef>
              <a:spcAft>
                <a:spcPts val="0"/>
              </a:spcAft>
              <a:buClr>
                <a:schemeClr val="dk1"/>
              </a:buClr>
              <a:buSzPts val="2800"/>
              <a:buFont typeface="Arial"/>
              <a:buNone/>
            </a:pPr>
            <a:r>
              <a:t/>
            </a:r>
            <a:endParaRPr b="1" sz="28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formato donde se almacenan los datos es de dos tipos: </a:t>
            </a:r>
            <a:endParaRPr/>
          </a:p>
          <a:p>
            <a:pPr indent="-342900" lvl="0" marL="342900" marR="0" rtl="0" algn="just">
              <a:lnSpc>
                <a:spcPct val="90000"/>
              </a:lnSpc>
              <a:spcBef>
                <a:spcPts val="1000"/>
              </a:spcBef>
              <a:spcAft>
                <a:spcPts val="0"/>
              </a:spcAft>
              <a:buClr>
                <a:schemeClr val="dk1"/>
              </a:buClr>
              <a:buSzPts val="2000"/>
              <a:buFont typeface="Arial"/>
              <a:buChar char="•"/>
            </a:pPr>
            <a:r>
              <a:rPr lang="es-AR" sz="2000">
                <a:solidFill>
                  <a:schemeClr val="dk1"/>
                </a:solidFill>
                <a:latin typeface="Calibri"/>
                <a:ea typeface="Calibri"/>
                <a:cs typeface="Calibri"/>
                <a:sym typeface="Calibri"/>
              </a:rPr>
              <a:t>El </a:t>
            </a:r>
            <a:r>
              <a:rPr b="1" lang="es-AR" sz="2800">
                <a:solidFill>
                  <a:srgbClr val="FF0000"/>
                </a:solidFill>
                <a:latin typeface="Calibri"/>
                <a:ea typeface="Calibri"/>
                <a:cs typeface="Calibri"/>
                <a:sym typeface="Calibri"/>
              </a:rPr>
              <a:t>formato estructurado </a:t>
            </a:r>
            <a:r>
              <a:rPr lang="es-AR" sz="2000">
                <a:solidFill>
                  <a:schemeClr val="dk1"/>
                </a:solidFill>
                <a:latin typeface="Calibri"/>
                <a:ea typeface="Calibri"/>
                <a:cs typeface="Calibri"/>
                <a:sym typeface="Calibri"/>
              </a:rPr>
              <a:t>determina la longitud del campo y clase de caracteres; es el formato tradicional de los archivos y base de datos (direcciones, nombre, edad, ciudad). </a:t>
            </a:r>
            <a:endParaRPr/>
          </a:p>
          <a:p>
            <a:pPr indent="-342900" lvl="0" marL="342900" marR="0" rtl="0" algn="just">
              <a:lnSpc>
                <a:spcPct val="90000"/>
              </a:lnSpc>
              <a:spcBef>
                <a:spcPts val="1000"/>
              </a:spcBef>
              <a:spcAft>
                <a:spcPts val="0"/>
              </a:spcAft>
              <a:buClr>
                <a:schemeClr val="dk1"/>
              </a:buClr>
              <a:buSzPts val="2000"/>
              <a:buFont typeface="Arial"/>
              <a:buChar char="•"/>
            </a:pPr>
            <a:r>
              <a:rPr lang="es-AR" sz="2000">
                <a:solidFill>
                  <a:schemeClr val="dk1"/>
                </a:solidFill>
                <a:latin typeface="Calibri"/>
                <a:ea typeface="Calibri"/>
                <a:cs typeface="Calibri"/>
                <a:sym typeface="Calibri"/>
              </a:rPr>
              <a:t>El </a:t>
            </a:r>
            <a:r>
              <a:rPr b="1" lang="es-AR" sz="2800">
                <a:solidFill>
                  <a:srgbClr val="FF0000"/>
                </a:solidFill>
                <a:latin typeface="Calibri"/>
                <a:ea typeface="Calibri"/>
                <a:cs typeface="Calibri"/>
                <a:sym typeface="Calibri"/>
              </a:rPr>
              <a:t>formato no estructurado </a:t>
            </a:r>
            <a:r>
              <a:rPr lang="es-AR" sz="2000">
                <a:solidFill>
                  <a:schemeClr val="dk1"/>
                </a:solidFill>
                <a:latin typeface="Calibri"/>
                <a:ea typeface="Calibri"/>
                <a:cs typeface="Calibri"/>
                <a:sym typeface="Calibri"/>
              </a:rPr>
              <a:t>no contiene campos definidos ni en tipo ni en tamaño (mensajes de correo electrónico, audio, video, fotografía).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26" name="Google Shape;226;p13"/>
          <p:cNvSpPr txBox="1"/>
          <p:nvPr/>
        </p:nvSpPr>
        <p:spPr>
          <a:xfrm>
            <a:off x="3602517" y="1462156"/>
            <a:ext cx="8229600" cy="5224463"/>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¿Qué se entiende por </a:t>
            </a:r>
            <a:r>
              <a:rPr b="1" lang="es-AR" sz="2800">
                <a:solidFill>
                  <a:srgbClr val="FF0000"/>
                </a:solidFill>
                <a:latin typeface="Calibri"/>
                <a:ea typeface="Calibri"/>
                <a:cs typeface="Calibri"/>
                <a:sym typeface="Calibri"/>
              </a:rPr>
              <a:t>datos de calidad</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Son los datos precisos, completos consistentes, accesibles, relevantes, concisos y oportunos.</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datos de pobre calidad pueden producir toma de decisiones pobres (ineficientes), servicios de baja calidad al cliente, diseño de productos inadecuados., entre otras acciones.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 gestión de los datos es un proceso complejo que requiere:</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Comprensión de los datos (perfiles).</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Calidad de los datos y su mejora continua.</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Integración de los datos, combinando datos similares procedentes de fuentes diferentes.</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Aumento de los datos con la mejora continua de su valor.</a:t>
            </a:r>
            <a:endParaRPr/>
          </a:p>
        </p:txBody>
      </p:sp>
      <p:sp>
        <p:nvSpPr>
          <p:cNvPr id="227" name="Google Shape;227;p13"/>
          <p:cNvSpPr txBox="1"/>
          <p:nvPr/>
        </p:nvSpPr>
        <p:spPr>
          <a:xfrm>
            <a:off x="299545" y="3387233"/>
            <a:ext cx="2751083" cy="75882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Gestión de los datos</a:t>
            </a:r>
            <a:endParaRPr sz="3600">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33" name="Google Shape;233;p14"/>
          <p:cNvSpPr txBox="1"/>
          <p:nvPr/>
        </p:nvSpPr>
        <p:spPr>
          <a:xfrm>
            <a:off x="299545" y="3387233"/>
            <a:ext cx="2751083" cy="75882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Gestión de los datos</a:t>
            </a:r>
            <a:endParaRPr sz="3600">
              <a:solidFill>
                <a:srgbClr val="FF0000"/>
              </a:solidFill>
              <a:latin typeface="Calibri"/>
              <a:ea typeface="Calibri"/>
              <a:cs typeface="Calibri"/>
              <a:sym typeface="Calibri"/>
            </a:endParaRPr>
          </a:p>
        </p:txBody>
      </p:sp>
      <p:sp>
        <p:nvSpPr>
          <p:cNvPr id="234" name="Google Shape;234;p14"/>
          <p:cNvSpPr txBox="1"/>
          <p:nvPr/>
        </p:nvSpPr>
        <p:spPr>
          <a:xfrm>
            <a:off x="3697113" y="1525002"/>
            <a:ext cx="8229600" cy="5224463"/>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 gestión de los datos es un enfoque estructurado para la captura, almacenamiento, procesamiento, integración, distribución, aseguramiento y archivado de los datos de un modo eficiente a lo largo de su ciclo de vida. </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ciclo de vida de los datos se identifica con los modos en que viajan a través de una organización, desde su captura o creación hasta su uso operativo en soluciones (aplicaciones) controladas por los datos, como son aplicaciones de ERP, CRM, SCM, o de comercio y negocios electrónicos.</a:t>
            </a:r>
            <a:endParaRPr sz="2000">
              <a:solidFill>
                <a:schemeClr val="dk1"/>
              </a:solidFill>
              <a:latin typeface="Calibri"/>
              <a:ea typeface="Calibri"/>
              <a:cs typeface="Calibri"/>
              <a:sym typeface="Calibri"/>
            </a:endParaRPr>
          </a:p>
        </p:txBody>
      </p:sp>
      <p:pic>
        <p:nvPicPr>
          <p:cNvPr descr="D:\Descargas\Sin título.jpg" id="235" name="Google Shape;235;p14"/>
          <p:cNvPicPr preferRelativeResize="0"/>
          <p:nvPr/>
        </p:nvPicPr>
        <p:blipFill rotWithShape="1">
          <a:blip r:embed="rId3">
            <a:alphaModFix/>
          </a:blip>
          <a:srcRect b="0" l="0" r="0" t="0"/>
          <a:stretch/>
        </p:blipFill>
        <p:spPr>
          <a:xfrm>
            <a:off x="4073001" y="2797162"/>
            <a:ext cx="7480879" cy="12846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41" name="Google Shape;241;p15"/>
          <p:cNvSpPr txBox="1"/>
          <p:nvPr/>
        </p:nvSpPr>
        <p:spPr>
          <a:xfrm>
            <a:off x="78825" y="2837792"/>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Dificultades de la Gestión de los datos</a:t>
            </a:r>
            <a:endParaRPr sz="3600">
              <a:solidFill>
                <a:srgbClr val="FF0000"/>
              </a:solidFill>
              <a:latin typeface="Calibri"/>
              <a:ea typeface="Calibri"/>
              <a:cs typeface="Calibri"/>
              <a:sym typeface="Calibri"/>
            </a:endParaRPr>
          </a:p>
        </p:txBody>
      </p:sp>
      <p:sp>
        <p:nvSpPr>
          <p:cNvPr id="242" name="Google Shape;242;p15"/>
          <p:cNvSpPr txBox="1"/>
          <p:nvPr/>
        </p:nvSpPr>
        <p:spPr>
          <a:xfrm>
            <a:off x="2971800" y="1238257"/>
            <a:ext cx="9002110" cy="580390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90000"/>
              </a:lnSpc>
              <a:spcBef>
                <a:spcPts val="0"/>
              </a:spcBef>
              <a:spcAft>
                <a:spcPts val="0"/>
              </a:spcAft>
              <a:buClr>
                <a:schemeClr val="dk1"/>
              </a:buClr>
              <a:buSzPts val="2000"/>
              <a:buFont typeface="Calibri"/>
              <a:buAutoNum type="arabicPeriod"/>
            </a:pPr>
            <a:r>
              <a:rPr lang="es-AR" sz="2000">
                <a:solidFill>
                  <a:schemeClr val="dk1"/>
                </a:solidFill>
                <a:latin typeface="Calibri"/>
                <a:ea typeface="Calibri"/>
                <a:cs typeface="Calibri"/>
                <a:sym typeface="Calibri"/>
              </a:rPr>
              <a:t>La </a:t>
            </a:r>
            <a:r>
              <a:rPr b="1" lang="es-AR" sz="2800">
                <a:solidFill>
                  <a:srgbClr val="FF0000"/>
                </a:solidFill>
                <a:latin typeface="Calibri"/>
                <a:ea typeface="Calibri"/>
                <a:cs typeface="Calibri"/>
                <a:sym typeface="Calibri"/>
              </a:rPr>
              <a:t>cantidad</a:t>
            </a:r>
            <a:r>
              <a:rPr lang="es-AR" sz="2000">
                <a:solidFill>
                  <a:schemeClr val="dk1"/>
                </a:solidFill>
                <a:latin typeface="Calibri"/>
                <a:ea typeface="Calibri"/>
                <a:cs typeface="Calibri"/>
                <a:sym typeface="Calibri"/>
              </a:rPr>
              <a:t> de datos </a:t>
            </a:r>
            <a:r>
              <a:rPr b="1" lang="es-AR" sz="2800">
                <a:solidFill>
                  <a:srgbClr val="FF0000"/>
                </a:solidFill>
                <a:latin typeface="Calibri"/>
                <a:ea typeface="Calibri"/>
                <a:cs typeface="Calibri"/>
                <a:sym typeface="Calibri"/>
              </a:rPr>
              <a:t>aumenta exponencialmente </a:t>
            </a:r>
            <a:r>
              <a:rPr lang="es-AR" sz="2000">
                <a:solidFill>
                  <a:schemeClr val="dk1"/>
                </a:solidFill>
                <a:latin typeface="Calibri"/>
                <a:ea typeface="Calibri"/>
                <a:cs typeface="Calibri"/>
                <a:sym typeface="Calibri"/>
              </a:rPr>
              <a:t>con el tiempo:</a:t>
            </a:r>
            <a:endParaRPr/>
          </a:p>
          <a:p>
            <a:pPr indent="-450850" lvl="0" marL="450850" marR="0" rtl="0" algn="just">
              <a:lnSpc>
                <a:spcPct val="90000"/>
              </a:lnSpc>
              <a:spcBef>
                <a:spcPts val="600"/>
              </a:spcBef>
              <a:spcAft>
                <a:spcPts val="0"/>
              </a:spcAft>
              <a:buClr>
                <a:schemeClr val="dk1"/>
              </a:buClr>
              <a:buSzPts val="2000"/>
              <a:buFont typeface="Arial"/>
              <a:buNone/>
            </a:pPr>
            <a:r>
              <a:rPr lang="es-AR" sz="2000">
                <a:solidFill>
                  <a:schemeClr val="dk1"/>
                </a:solidFill>
                <a:latin typeface="Calibri"/>
                <a:ea typeface="Calibri"/>
                <a:cs typeface="Calibri"/>
                <a:sym typeface="Calibri"/>
              </a:rPr>
              <a:t>	Muchos datos históricos se deben mantener durante largos períodos de tiempo, y nuevos datos se añaden con rapidez. El Big Data.</a:t>
            </a:r>
            <a:endParaRPr/>
          </a:p>
          <a:p>
            <a:pPr indent="-457200" lvl="0" marL="457200" marR="0" rtl="0" algn="just">
              <a:lnSpc>
                <a:spcPct val="90000"/>
              </a:lnSpc>
              <a:spcBef>
                <a:spcPts val="600"/>
              </a:spcBef>
              <a:spcAft>
                <a:spcPts val="0"/>
              </a:spcAft>
              <a:buClr>
                <a:schemeClr val="dk1"/>
              </a:buClr>
              <a:buSzPts val="2000"/>
              <a:buFont typeface="Calibri"/>
              <a:buAutoNum type="arabicPeriod" startAt="2"/>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a:t>
            </a:r>
            <a:r>
              <a:rPr lang="es-AR" sz="2000">
                <a:solidFill>
                  <a:schemeClr val="dk1"/>
                </a:solidFill>
                <a:latin typeface="Calibri"/>
                <a:ea typeface="Calibri"/>
                <a:cs typeface="Calibri"/>
                <a:sym typeface="Calibri"/>
              </a:rPr>
              <a:t> están </a:t>
            </a:r>
            <a:r>
              <a:rPr b="1" lang="es-AR" sz="2800">
                <a:solidFill>
                  <a:srgbClr val="FF0000"/>
                </a:solidFill>
                <a:latin typeface="Calibri"/>
                <a:ea typeface="Calibri"/>
                <a:cs typeface="Calibri"/>
                <a:sym typeface="Calibri"/>
              </a:rPr>
              <a:t>dispersos</a:t>
            </a:r>
            <a:r>
              <a:rPr lang="es-AR" sz="2000">
                <a:solidFill>
                  <a:schemeClr val="dk1"/>
                </a:solidFill>
                <a:latin typeface="Calibri"/>
                <a:ea typeface="Calibri"/>
                <a:cs typeface="Calibri"/>
                <a:sym typeface="Calibri"/>
              </a:rPr>
              <a:t> a través de las organizaciones y de las innumerables bases de datos de la Web y son recolectados por muchas personas, utilizando diferentes métodos y dispositivos. </a:t>
            </a:r>
            <a:endParaRPr/>
          </a:p>
          <a:p>
            <a:pPr indent="0" lvl="0" marL="450850" marR="0" rtl="0" algn="just">
              <a:lnSpc>
                <a:spcPct val="90000"/>
              </a:lnSpc>
              <a:spcBef>
                <a:spcPts val="600"/>
              </a:spcBef>
              <a:spcAft>
                <a:spcPts val="0"/>
              </a:spcAft>
              <a:buClr>
                <a:schemeClr val="dk1"/>
              </a:buClr>
              <a:buSzPts val="2000"/>
              <a:buFont typeface="Arial"/>
              <a:buNone/>
            </a:pPr>
            <a:r>
              <a:rPr lang="es-AR" sz="2000">
                <a:solidFill>
                  <a:schemeClr val="dk1"/>
                </a:solidFill>
                <a:latin typeface="Calibri"/>
                <a:ea typeface="Calibri"/>
                <a:cs typeface="Calibri"/>
                <a:sym typeface="Calibri"/>
              </a:rPr>
              <a:t>Frecuentemente, los datos se almacenan en numerosos servidores y lugares, y en distintos sistemas de información, bases de datos, infraestructura de datos, se construyen con diferentes lenguajes de programación y en lenguajes humanos ordinarios. </a:t>
            </a:r>
            <a:endParaRPr/>
          </a:p>
          <a:p>
            <a:pPr indent="-457200" lvl="0" marL="457200" marR="0" rtl="0" algn="just">
              <a:lnSpc>
                <a:spcPct val="90000"/>
              </a:lnSpc>
              <a:spcBef>
                <a:spcPts val="600"/>
              </a:spcBef>
              <a:spcAft>
                <a:spcPts val="0"/>
              </a:spcAft>
              <a:buClr>
                <a:schemeClr val="dk1"/>
              </a:buClr>
              <a:buSzPts val="2000"/>
              <a:buFont typeface="Calibri"/>
              <a:buAutoNum type="arabicPeriod" startAt="3"/>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a:t>
            </a:r>
            <a:r>
              <a:rPr lang="es-AR" sz="2000">
                <a:solidFill>
                  <a:schemeClr val="dk1"/>
                </a:solidFill>
                <a:latin typeface="Calibri"/>
                <a:ea typeface="Calibri"/>
                <a:cs typeface="Calibri"/>
                <a:sym typeface="Calibri"/>
              </a:rPr>
              <a:t> se obtienen de </a:t>
            </a:r>
            <a:r>
              <a:rPr b="1" lang="es-AR" sz="2800">
                <a:solidFill>
                  <a:srgbClr val="FF0000"/>
                </a:solidFill>
                <a:latin typeface="Calibri"/>
                <a:ea typeface="Calibri"/>
                <a:cs typeface="Calibri"/>
                <a:sym typeface="Calibri"/>
              </a:rPr>
              <a:t>múltiples y diferentes fuentes</a:t>
            </a:r>
            <a:r>
              <a:rPr lang="es-AR" sz="2000">
                <a:solidFill>
                  <a:schemeClr val="dk1"/>
                </a:solidFill>
                <a:latin typeface="Calibri"/>
                <a:ea typeface="Calibri"/>
                <a:cs typeface="Calibri"/>
                <a:sym typeface="Calibri"/>
              </a:rPr>
              <a:t>:</a:t>
            </a:r>
            <a:endParaRPr/>
          </a:p>
          <a:p>
            <a:pPr indent="45085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Fuentes internas</a:t>
            </a:r>
            <a:r>
              <a:rPr lang="es-AR" sz="2000">
                <a:solidFill>
                  <a:schemeClr val="dk1"/>
                </a:solidFill>
                <a:latin typeface="Calibri"/>
                <a:ea typeface="Calibri"/>
                <a:cs typeface="Calibri"/>
                <a:sym typeface="Calibri"/>
              </a:rPr>
              <a:t>: bases de datos corporativas, docs institucionales, etc.</a:t>
            </a:r>
            <a:endParaRPr/>
          </a:p>
          <a:p>
            <a:pPr indent="45085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Fuentes externas</a:t>
            </a:r>
            <a:r>
              <a:rPr lang="es-AR" sz="2000">
                <a:solidFill>
                  <a:schemeClr val="dk1"/>
                </a:solidFill>
                <a:latin typeface="Calibri"/>
                <a:ea typeface="Calibri"/>
                <a:cs typeface="Calibri"/>
                <a:sym typeface="Calibri"/>
              </a:rPr>
              <a:t>: informes de consultoras, sitios web, auditorías, etc.</a:t>
            </a:r>
            <a:endParaRPr/>
          </a:p>
          <a:p>
            <a:pPr indent="45085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Fuentes personales</a:t>
            </a:r>
            <a:r>
              <a:rPr lang="es-AR" sz="2000">
                <a:solidFill>
                  <a:schemeClr val="dk1"/>
                </a:solidFill>
                <a:latin typeface="Calibri"/>
                <a:ea typeface="Calibri"/>
                <a:cs typeface="Calibri"/>
                <a:sym typeface="Calibri"/>
              </a:rPr>
              <a:t>: Experiencias, destreza, CV</a:t>
            </a:r>
            <a:endParaRPr/>
          </a:p>
          <a:p>
            <a:pPr indent="0" lvl="0" marL="45085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Fuentes automáticas</a:t>
            </a:r>
            <a:r>
              <a:rPr lang="es-AR" sz="2000">
                <a:solidFill>
                  <a:schemeClr val="dk1"/>
                </a:solidFill>
                <a:latin typeface="Calibri"/>
                <a:ea typeface="Calibri"/>
                <a:cs typeface="Calibri"/>
                <a:sym typeface="Calibri"/>
              </a:rPr>
              <a:t>: los datos se descargan mediante clics de los usuarios, generando una huella</a:t>
            </a:r>
            <a:endParaRPr/>
          </a:p>
          <a:p>
            <a:pPr indent="-330200" lvl="0" marL="45720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48" name="Google Shape;248;p16"/>
          <p:cNvSpPr txBox="1"/>
          <p:nvPr/>
        </p:nvSpPr>
        <p:spPr>
          <a:xfrm>
            <a:off x="78825" y="2837792"/>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Dificultades de la Gestión de los datos</a:t>
            </a:r>
            <a:endParaRPr sz="3600">
              <a:solidFill>
                <a:srgbClr val="FF0000"/>
              </a:solidFill>
              <a:latin typeface="Calibri"/>
              <a:ea typeface="Calibri"/>
              <a:cs typeface="Calibri"/>
              <a:sym typeface="Calibri"/>
            </a:endParaRPr>
          </a:p>
        </p:txBody>
      </p:sp>
      <p:sp>
        <p:nvSpPr>
          <p:cNvPr id="249" name="Google Shape;249;p16"/>
          <p:cNvSpPr txBox="1"/>
          <p:nvPr/>
        </p:nvSpPr>
        <p:spPr>
          <a:xfrm>
            <a:off x="3507921" y="1443215"/>
            <a:ext cx="8229600" cy="580390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90000"/>
              </a:lnSpc>
              <a:spcBef>
                <a:spcPts val="0"/>
              </a:spcBef>
              <a:spcAft>
                <a:spcPts val="0"/>
              </a:spcAft>
              <a:buClr>
                <a:schemeClr val="dk1"/>
              </a:buClr>
              <a:buSzPts val="2000"/>
              <a:buFont typeface="Calibri"/>
              <a:buAutoNum type="arabicPeriod" startAt="4"/>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a:t>
            </a:r>
            <a:r>
              <a:rPr lang="es-AR" sz="2000">
                <a:solidFill>
                  <a:schemeClr val="dk1"/>
                </a:solidFill>
                <a:latin typeface="Calibri"/>
                <a:ea typeface="Calibri"/>
                <a:cs typeface="Calibri"/>
                <a:sym typeface="Calibri"/>
              </a:rPr>
              <a:t> se </a:t>
            </a:r>
            <a:r>
              <a:rPr b="1" lang="es-AR" sz="2800">
                <a:solidFill>
                  <a:srgbClr val="FF0000"/>
                </a:solidFill>
                <a:latin typeface="Calibri"/>
                <a:ea typeface="Calibri"/>
                <a:cs typeface="Calibri"/>
                <a:sym typeface="Calibri"/>
              </a:rPr>
              <a:t>degradan</a:t>
            </a:r>
            <a:r>
              <a:rPr lang="es-AR" sz="2000">
                <a:solidFill>
                  <a:schemeClr val="dk1"/>
                </a:solidFill>
                <a:latin typeface="Calibri"/>
                <a:ea typeface="Calibri"/>
                <a:cs typeface="Calibri"/>
                <a:sym typeface="Calibri"/>
              </a:rPr>
              <a:t> con el tiempo.</a:t>
            </a:r>
            <a:endParaRPr/>
          </a:p>
          <a:p>
            <a:pPr indent="0" lvl="0" marL="45085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clientes cambian de dirección de correo electrónico, los contenidos de las páginas web se actualizan, las empresas inician nuevas líneas de negocios, desarrollan nuevos productos, se reducen o expanden a otras ciudades o países </a:t>
            </a:r>
            <a:endParaRPr/>
          </a:p>
          <a:p>
            <a:pPr indent="-457200" lvl="0" marL="457200" marR="0" rtl="0" algn="just">
              <a:lnSpc>
                <a:spcPct val="90000"/>
              </a:lnSpc>
              <a:spcBef>
                <a:spcPts val="600"/>
              </a:spcBef>
              <a:spcAft>
                <a:spcPts val="0"/>
              </a:spcAft>
              <a:buClr>
                <a:schemeClr val="dk1"/>
              </a:buClr>
              <a:buSzPts val="2000"/>
              <a:buFont typeface="Calibri"/>
              <a:buAutoNum type="arabicPeriod" startAt="5"/>
            </a:pPr>
            <a:r>
              <a:rPr lang="es-AR" sz="2000">
                <a:solidFill>
                  <a:schemeClr val="dk1"/>
                </a:solidFill>
                <a:latin typeface="Calibri"/>
                <a:ea typeface="Calibri"/>
                <a:cs typeface="Calibri"/>
                <a:sym typeface="Calibri"/>
              </a:rPr>
              <a:t>La </a:t>
            </a:r>
            <a:r>
              <a:rPr b="1" lang="es-AR" sz="2800">
                <a:solidFill>
                  <a:srgbClr val="FF0000"/>
                </a:solidFill>
                <a:latin typeface="Calibri"/>
                <a:ea typeface="Calibri"/>
                <a:cs typeface="Calibri"/>
                <a:sym typeface="Calibri"/>
              </a:rPr>
              <a:t>seguridad, la calidad y la integridad </a:t>
            </a:r>
            <a:r>
              <a:rPr lang="es-AR" sz="2000">
                <a:solidFill>
                  <a:schemeClr val="dk1"/>
                </a:solidFill>
                <a:latin typeface="Calibri"/>
                <a:ea typeface="Calibri"/>
                <a:cs typeface="Calibri"/>
                <a:sym typeface="Calibri"/>
              </a:rPr>
              <a:t>de los datos son críticos y pueden ser </a:t>
            </a:r>
            <a:r>
              <a:rPr b="1" lang="es-AR" sz="2800">
                <a:solidFill>
                  <a:srgbClr val="FF0000"/>
                </a:solidFill>
                <a:latin typeface="Calibri"/>
                <a:ea typeface="Calibri"/>
                <a:cs typeface="Calibri"/>
                <a:sym typeface="Calibri"/>
              </a:rPr>
              <a:t>fácilmente atacados</a:t>
            </a:r>
            <a:r>
              <a:rPr lang="es-AR" sz="2000">
                <a:solidFill>
                  <a:schemeClr val="dk1"/>
                </a:solidFill>
                <a:latin typeface="Calibri"/>
                <a:ea typeface="Calibri"/>
                <a:cs typeface="Calibri"/>
                <a:sym typeface="Calibri"/>
              </a:rPr>
              <a:t>.</a:t>
            </a:r>
            <a:endParaRPr/>
          </a:p>
          <a:p>
            <a:pPr indent="0" lvl="0" marL="45085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Se deben respetar las normas legales respecto a la protección de datos sensibles. En nuestro país la ley 25326 (Ley de Datos Personales)</a:t>
            </a:r>
            <a:endParaRPr/>
          </a:p>
          <a:p>
            <a:pPr indent="-457200" lvl="0" marL="457200" marR="0" rtl="0" algn="just">
              <a:lnSpc>
                <a:spcPct val="90000"/>
              </a:lnSpc>
              <a:spcBef>
                <a:spcPts val="600"/>
              </a:spcBef>
              <a:spcAft>
                <a:spcPts val="0"/>
              </a:spcAft>
              <a:buClr>
                <a:schemeClr val="dk1"/>
              </a:buClr>
              <a:buSzPts val="2000"/>
              <a:buFont typeface="Calibri"/>
              <a:buAutoNum type="arabicPeriod" startAt="6"/>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a:t>
            </a:r>
            <a:r>
              <a:rPr lang="es-AR" sz="2000">
                <a:solidFill>
                  <a:schemeClr val="dk1"/>
                </a:solidFill>
                <a:latin typeface="Calibri"/>
                <a:ea typeface="Calibri"/>
                <a:cs typeface="Calibri"/>
                <a:sym typeface="Calibri"/>
              </a:rPr>
              <a:t> en una organización </a:t>
            </a:r>
            <a:r>
              <a:rPr b="1" lang="es-AR" sz="2800">
                <a:solidFill>
                  <a:srgbClr val="FF0000"/>
                </a:solidFill>
                <a:latin typeface="Calibri"/>
                <a:ea typeface="Calibri"/>
                <a:cs typeface="Calibri"/>
                <a:sym typeface="Calibri"/>
              </a:rPr>
              <a:t>son redundantes</a:t>
            </a:r>
            <a:r>
              <a:rPr lang="es-AR" sz="2000">
                <a:solidFill>
                  <a:schemeClr val="dk1"/>
                </a:solidFill>
                <a:latin typeface="Calibri"/>
                <a:ea typeface="Calibri"/>
                <a:cs typeface="Calibri"/>
                <a:sym typeface="Calibri"/>
              </a:rPr>
              <a:t>, y con frecuencia están </a:t>
            </a:r>
            <a:r>
              <a:rPr b="1" lang="es-AR" sz="2800">
                <a:solidFill>
                  <a:srgbClr val="FF0000"/>
                </a:solidFill>
                <a:latin typeface="Calibri"/>
                <a:ea typeface="Calibri"/>
                <a:cs typeface="Calibri"/>
                <a:sym typeface="Calibri"/>
              </a:rPr>
              <a:t>desactualizados</a:t>
            </a:r>
            <a:r>
              <a:rPr lang="es-AR" sz="2000">
                <a:solidFill>
                  <a:schemeClr val="dk1"/>
                </a:solidFill>
                <a:latin typeface="Calibri"/>
                <a:ea typeface="Calibri"/>
                <a:cs typeface="Calibri"/>
                <a:sym typeface="Calibri"/>
              </a:rPr>
              <a:t>, creando un enorme problema de mantenimiento para los gerentes de datos.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55" name="Google Shape;255;p17"/>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Gobierno de los datos</a:t>
            </a:r>
            <a:endParaRPr sz="3600">
              <a:solidFill>
                <a:srgbClr val="FF0000"/>
              </a:solidFill>
              <a:latin typeface="Calibri"/>
              <a:ea typeface="Calibri"/>
              <a:cs typeface="Calibri"/>
              <a:sym typeface="Calibri"/>
            </a:endParaRPr>
          </a:p>
        </p:txBody>
      </p:sp>
      <p:sp>
        <p:nvSpPr>
          <p:cNvPr id="256" name="Google Shape;256;p17"/>
          <p:cNvSpPr txBox="1"/>
          <p:nvPr/>
        </p:nvSpPr>
        <p:spPr>
          <a:xfrm>
            <a:off x="3547336" y="1673948"/>
            <a:ext cx="8229600" cy="520541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a:t>
            </a:r>
            <a:r>
              <a:rPr b="1" lang="es-AR" sz="2800">
                <a:solidFill>
                  <a:srgbClr val="FF0000"/>
                </a:solidFill>
                <a:latin typeface="Calibri"/>
                <a:ea typeface="Calibri"/>
                <a:cs typeface="Calibri"/>
                <a:sym typeface="Calibri"/>
              </a:rPr>
              <a:t>gobierno de los datos </a:t>
            </a:r>
            <a:r>
              <a:rPr lang="es-AR" sz="2000">
                <a:solidFill>
                  <a:schemeClr val="dk1"/>
                </a:solidFill>
                <a:latin typeface="Calibri"/>
                <a:ea typeface="Calibri"/>
                <a:cs typeface="Calibri"/>
                <a:sym typeface="Calibri"/>
              </a:rPr>
              <a:t>es un enfoque para </a:t>
            </a:r>
            <a:r>
              <a:rPr b="1" lang="es-AR" sz="2800">
                <a:solidFill>
                  <a:srgbClr val="FF0000"/>
                </a:solidFill>
                <a:latin typeface="Calibri"/>
                <a:ea typeface="Calibri"/>
                <a:cs typeface="Calibri"/>
                <a:sym typeface="Calibri"/>
              </a:rPr>
              <a:t>gestionar la información </a:t>
            </a:r>
            <a:r>
              <a:rPr lang="es-AR" sz="2000">
                <a:solidFill>
                  <a:schemeClr val="dk1"/>
                </a:solidFill>
                <a:latin typeface="Calibri"/>
                <a:ea typeface="Calibri"/>
                <a:cs typeface="Calibri"/>
                <a:sym typeface="Calibri"/>
              </a:rPr>
              <a:t>a través de una organización completa.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Implica un </a:t>
            </a:r>
            <a:r>
              <a:rPr b="1" lang="es-AR" sz="2800">
                <a:solidFill>
                  <a:srgbClr val="FF0000"/>
                </a:solidFill>
                <a:latin typeface="Calibri"/>
                <a:ea typeface="Calibri"/>
                <a:cs typeface="Calibri"/>
                <a:sym typeface="Calibri"/>
              </a:rPr>
              <a:t>conjunto</a:t>
            </a:r>
            <a:r>
              <a:rPr lang="es-AR" sz="2000">
                <a:solidFill>
                  <a:schemeClr val="dk1"/>
                </a:solidFill>
                <a:latin typeface="Calibri"/>
                <a:ea typeface="Calibri"/>
                <a:cs typeface="Calibri"/>
                <a:sym typeface="Calibri"/>
              </a:rPr>
              <a:t> formal de </a:t>
            </a:r>
            <a:r>
              <a:rPr b="1" lang="es-AR" sz="2800">
                <a:solidFill>
                  <a:srgbClr val="FF0000"/>
                </a:solidFill>
                <a:latin typeface="Calibri"/>
                <a:ea typeface="Calibri"/>
                <a:cs typeface="Calibri"/>
                <a:sym typeface="Calibri"/>
              </a:rPr>
              <a:t>procesos de negocios y prácticas </a:t>
            </a:r>
            <a:r>
              <a:rPr lang="es-AR" sz="2000">
                <a:solidFill>
                  <a:schemeClr val="dk1"/>
                </a:solidFill>
                <a:latin typeface="Calibri"/>
                <a:ea typeface="Calibri"/>
                <a:cs typeface="Calibri"/>
                <a:sym typeface="Calibri"/>
              </a:rPr>
              <a:t>para asegurar que los datos puedan ser manejados de un modo bien definido. Es decir, la organización sigue reglas no ambiguas para creación, recolección, manipulación y protección de la información.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a:t>
            </a:r>
            <a:r>
              <a:rPr lang="es-AR" sz="2000" u="sng">
                <a:solidFill>
                  <a:schemeClr val="dk1"/>
                </a:solidFill>
                <a:latin typeface="Calibri"/>
                <a:ea typeface="Calibri"/>
                <a:cs typeface="Calibri"/>
                <a:sym typeface="Calibri"/>
              </a:rPr>
              <a:t>objetivo</a:t>
            </a:r>
            <a:r>
              <a:rPr lang="es-AR" sz="2000">
                <a:solidFill>
                  <a:schemeClr val="dk1"/>
                </a:solidFill>
                <a:latin typeface="Calibri"/>
                <a:ea typeface="Calibri"/>
                <a:cs typeface="Calibri"/>
                <a:sym typeface="Calibri"/>
              </a:rPr>
              <a:t> es poner la información disponible, transparente y útil para las personas autorizadas a su acceso a lo largo de todo el proceso.</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gobierno de datos es una de las mayores áreas de oportunidades de las organizaciones, y lo define como un conjunto de políticas, procedimientos y personas necesarios para establecer un marco de consistencias de los datos dentro de la organización.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62" name="Google Shape;262;p18"/>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Gobierno de los datos</a:t>
            </a:r>
            <a:endParaRPr sz="3600">
              <a:solidFill>
                <a:srgbClr val="FF0000"/>
              </a:solidFill>
              <a:latin typeface="Calibri"/>
              <a:ea typeface="Calibri"/>
              <a:cs typeface="Calibri"/>
              <a:sym typeface="Calibri"/>
            </a:endParaRPr>
          </a:p>
        </p:txBody>
      </p:sp>
      <p:sp>
        <p:nvSpPr>
          <p:cNvPr id="263" name="Google Shape;263;p18"/>
          <p:cNvSpPr txBox="1"/>
          <p:nvPr/>
        </p:nvSpPr>
        <p:spPr>
          <a:xfrm>
            <a:off x="3649815" y="1510660"/>
            <a:ext cx="8229600" cy="556577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datos deben tener los siguientes </a:t>
            </a:r>
            <a:r>
              <a:rPr b="1" lang="es-AR" sz="2800">
                <a:solidFill>
                  <a:srgbClr val="FF0000"/>
                </a:solidFill>
                <a:latin typeface="Calibri"/>
                <a:ea typeface="Calibri"/>
                <a:cs typeface="Calibri"/>
                <a:sym typeface="Calibri"/>
              </a:rPr>
              <a:t>atributos</a:t>
            </a:r>
            <a:r>
              <a:rPr lang="es-AR" sz="2000">
                <a:solidFill>
                  <a:schemeClr val="dk1"/>
                </a:solidFill>
                <a:latin typeface="Calibri"/>
                <a:ea typeface="Calibri"/>
                <a:cs typeface="Calibri"/>
                <a:sym typeface="Calibri"/>
              </a:rPr>
              <a:t> para garantizar un uso eficiente:</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ser </a:t>
            </a:r>
            <a:r>
              <a:rPr b="1" lang="es-AR" sz="2800">
                <a:solidFill>
                  <a:srgbClr val="FF0000"/>
                </a:solidFill>
                <a:latin typeface="Calibri"/>
                <a:ea typeface="Calibri"/>
                <a:cs typeface="Calibri"/>
                <a:sym typeface="Calibri"/>
              </a:rPr>
              <a:t>único</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ser </a:t>
            </a:r>
            <a:r>
              <a:rPr b="1" lang="es-AR" sz="2800">
                <a:solidFill>
                  <a:srgbClr val="FF0000"/>
                </a:solidFill>
                <a:latin typeface="Calibri"/>
                <a:ea typeface="Calibri"/>
                <a:cs typeface="Calibri"/>
                <a:sym typeface="Calibri"/>
              </a:rPr>
              <a:t>correcto y exacto</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ser </a:t>
            </a:r>
            <a:r>
              <a:rPr b="1" lang="es-AR" sz="2800">
                <a:solidFill>
                  <a:srgbClr val="FF0000"/>
                </a:solidFill>
                <a:latin typeface="Calibri"/>
                <a:ea typeface="Calibri"/>
                <a:cs typeface="Calibri"/>
                <a:sym typeface="Calibri"/>
              </a:rPr>
              <a:t>oportuno</a:t>
            </a:r>
            <a:r>
              <a:rPr lang="es-AR" sz="2000">
                <a:solidFill>
                  <a:schemeClr val="dk1"/>
                </a:solidFill>
                <a:latin typeface="Calibri"/>
                <a:ea typeface="Calibri"/>
                <a:cs typeface="Calibri"/>
                <a:sym typeface="Calibri"/>
              </a:rPr>
              <a:t> (estar a tiempo).</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ser </a:t>
            </a:r>
            <a:r>
              <a:rPr b="1" lang="es-AR" sz="2800">
                <a:solidFill>
                  <a:srgbClr val="FF0000"/>
                </a:solidFill>
                <a:latin typeface="Calibri"/>
                <a:ea typeface="Calibri"/>
                <a:cs typeface="Calibri"/>
                <a:sym typeface="Calibri"/>
              </a:rPr>
              <a:t>consistente</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ser </a:t>
            </a:r>
            <a:r>
              <a:rPr b="1" lang="es-AR" sz="2800">
                <a:solidFill>
                  <a:srgbClr val="FF0000"/>
                </a:solidFill>
                <a:latin typeface="Calibri"/>
                <a:ea typeface="Calibri"/>
                <a:cs typeface="Calibri"/>
                <a:sym typeface="Calibri"/>
              </a:rPr>
              <a:t>completo</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El dato debe estar </a:t>
            </a:r>
            <a:r>
              <a:rPr b="1" lang="es-AR" sz="2800">
                <a:solidFill>
                  <a:srgbClr val="FF0000"/>
                </a:solidFill>
                <a:latin typeface="Calibri"/>
                <a:ea typeface="Calibri"/>
                <a:cs typeface="Calibri"/>
                <a:sym typeface="Calibri"/>
              </a:rPr>
              <a:t>protegido</a:t>
            </a:r>
            <a:r>
              <a:rPr lang="es-AR" sz="2000">
                <a:solidFill>
                  <a:schemeClr val="dk1"/>
                </a:solidFill>
                <a:latin typeface="Calibri"/>
                <a:ea typeface="Calibri"/>
                <a:cs typeface="Calibri"/>
                <a:sym typeface="Calibri"/>
              </a:rPr>
              <a:t> (confidencialidad, acceso, respaldo, etc.).</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69" name="Google Shape;269;p19"/>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Gobierno de los datos</a:t>
            </a:r>
            <a:endParaRPr sz="3600">
              <a:solidFill>
                <a:srgbClr val="FF0000"/>
              </a:solidFill>
              <a:latin typeface="Calibri"/>
              <a:ea typeface="Calibri"/>
              <a:cs typeface="Calibri"/>
              <a:sym typeface="Calibri"/>
            </a:endParaRPr>
          </a:p>
        </p:txBody>
      </p:sp>
      <p:sp>
        <p:nvSpPr>
          <p:cNvPr id="270" name="Google Shape;270;p19"/>
          <p:cNvSpPr txBox="1"/>
          <p:nvPr/>
        </p:nvSpPr>
        <p:spPr>
          <a:xfrm>
            <a:off x="3649815" y="1510660"/>
            <a:ext cx="8229600" cy="556577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Es preciso diferenciar entre </a:t>
            </a:r>
            <a:r>
              <a:rPr b="1" lang="es-AR" sz="2400">
                <a:solidFill>
                  <a:srgbClr val="FF0000"/>
                </a:solidFill>
                <a:latin typeface="Calibri"/>
                <a:ea typeface="Calibri"/>
                <a:cs typeface="Calibri"/>
                <a:sym typeface="Calibri"/>
              </a:rPr>
              <a:t>datos transaccionales </a:t>
            </a:r>
            <a:r>
              <a:rPr lang="es-AR" sz="2000">
                <a:solidFill>
                  <a:schemeClr val="dk1"/>
                </a:solidFill>
                <a:latin typeface="Calibri"/>
                <a:ea typeface="Calibri"/>
                <a:cs typeface="Calibri"/>
                <a:sym typeface="Calibri"/>
              </a:rPr>
              <a:t>y </a:t>
            </a:r>
            <a:r>
              <a:rPr b="1" lang="es-AR" sz="2800">
                <a:solidFill>
                  <a:srgbClr val="FF0000"/>
                </a:solidFill>
                <a:latin typeface="Calibri"/>
                <a:ea typeface="Calibri"/>
                <a:cs typeface="Calibri"/>
                <a:sym typeface="Calibri"/>
              </a:rPr>
              <a:t>datos maestros</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 maestros </a:t>
            </a:r>
            <a:r>
              <a:rPr lang="es-AR" sz="2000">
                <a:solidFill>
                  <a:schemeClr val="dk1"/>
                </a:solidFill>
                <a:latin typeface="Calibri"/>
                <a:ea typeface="Calibri"/>
                <a:cs typeface="Calibri"/>
                <a:sym typeface="Calibri"/>
              </a:rPr>
              <a:t>son un conjunto de datos tales como cliente, vendedor, empleado, producto, posición geográfica que se extiende en todos los sistemas de información de la empresa.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datos transaccionales </a:t>
            </a:r>
            <a:r>
              <a:rPr lang="es-AR" sz="2000">
                <a:solidFill>
                  <a:schemeClr val="dk1"/>
                </a:solidFill>
                <a:latin typeface="Calibri"/>
                <a:ea typeface="Calibri"/>
                <a:cs typeface="Calibri"/>
                <a:sym typeface="Calibri"/>
              </a:rPr>
              <a:t>son los datos que se generan y capturan por los sistemas operacionales, describen las actividades o las transacciones de los negocios.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i="1" lang="es-AR" sz="2800">
                <a:solidFill>
                  <a:schemeClr val="dk1"/>
                </a:solidFill>
                <a:latin typeface="Calibri"/>
                <a:ea typeface="Calibri"/>
                <a:cs typeface="Calibri"/>
                <a:sym typeface="Calibri"/>
              </a:rPr>
              <a:t>Los datos maestros implican transacciones múltiples y se utilizan para categorizar, agregar y evaluar los datos transaccionales.</a:t>
            </a:r>
            <a:endParaRPr i="1"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4437993" y="3255819"/>
            <a:ext cx="750462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5400" u="none" cap="none" strike="noStrike">
                <a:solidFill>
                  <a:schemeClr val="dk1"/>
                </a:solidFill>
                <a:latin typeface="Calibri"/>
                <a:ea typeface="Calibri"/>
                <a:cs typeface="Calibri"/>
                <a:sym typeface="Calibri"/>
              </a:rPr>
              <a:t>Módulo 1 </a:t>
            </a:r>
            <a:endParaRPr b="1" sz="5400">
              <a:solidFill>
                <a:schemeClr val="dk1"/>
              </a:solidFill>
              <a:latin typeface="Calibri"/>
              <a:ea typeface="Calibri"/>
              <a:cs typeface="Calibri"/>
              <a:sym typeface="Calibri"/>
            </a:endParaRPr>
          </a:p>
          <a:p>
            <a:pPr indent="0" lvl="0" marL="0" marR="0" rtl="0" algn="ctr">
              <a:spcBef>
                <a:spcPts val="0"/>
              </a:spcBef>
              <a:spcAft>
                <a:spcPts val="0"/>
              </a:spcAft>
              <a:buNone/>
            </a:pPr>
            <a:r>
              <a:rPr b="1" lang="es-AR" sz="5400">
                <a:solidFill>
                  <a:schemeClr val="dk1"/>
                </a:solidFill>
                <a:latin typeface="Calibri"/>
                <a:ea typeface="Calibri"/>
                <a:cs typeface="Calibri"/>
                <a:sym typeface="Calibri"/>
              </a:rPr>
              <a:t>Gestión de los datos orientada a las Ciencias Económicas </a:t>
            </a:r>
            <a:endParaRPr b="1" i="1" sz="5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76" name="Google Shape;276;p20"/>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Calidad e integridad de los datos</a:t>
            </a:r>
            <a:endParaRPr sz="3600">
              <a:solidFill>
                <a:srgbClr val="FF0000"/>
              </a:solidFill>
              <a:latin typeface="Calibri"/>
              <a:ea typeface="Calibri"/>
              <a:cs typeface="Calibri"/>
              <a:sym typeface="Calibri"/>
            </a:endParaRPr>
          </a:p>
        </p:txBody>
      </p:sp>
      <p:sp>
        <p:nvSpPr>
          <p:cNvPr id="277" name="Google Shape;277;p20"/>
          <p:cNvSpPr txBox="1"/>
          <p:nvPr/>
        </p:nvSpPr>
        <p:spPr>
          <a:xfrm>
            <a:off x="3547336" y="1384042"/>
            <a:ext cx="8229600" cy="556577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Es una propiedad muy importante dado que determina la utilidad de los datos así como la calidad de las decisiones que se basan en ellos. Su recolección es un proceso complejo que puede crear problemas relativos a su calidad. Por consiguiente, con independencia de cómo se recolectan los datos, necesitan ser validados para que se pueda confiar en ellos.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Tiene las siguientes dimensiones: </a:t>
            </a:r>
            <a:endParaRPr/>
          </a:p>
          <a:p>
            <a:pPr indent="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Confiabilidad</a:t>
            </a:r>
            <a:r>
              <a:rPr lang="es-AR" sz="2000">
                <a:solidFill>
                  <a:schemeClr val="dk1"/>
                </a:solidFill>
                <a:latin typeface="Calibri"/>
                <a:ea typeface="Calibri"/>
                <a:cs typeface="Calibri"/>
                <a:sym typeface="Calibri"/>
              </a:rPr>
              <a:t>: Una de las características de la calidad de los datos es que no deben tener contradicciones en sus bases de datos. Esto significa que si se examinan dos valores de conjuntos de datos separados, coincidirán o se alinearán.</a:t>
            </a:r>
            <a:endParaRPr/>
          </a:p>
          <a:p>
            <a:pPr indent="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Precisión</a:t>
            </a:r>
            <a:r>
              <a:rPr lang="es-AR" sz="2000">
                <a:solidFill>
                  <a:schemeClr val="dk1"/>
                </a:solidFill>
                <a:latin typeface="Calibri"/>
                <a:ea typeface="Calibri"/>
                <a:cs typeface="Calibri"/>
                <a:sym typeface="Calibri"/>
              </a:rPr>
              <a:t>: Los datos están libres de errores y son exactos. La precisión es cuando un valor medido coincide con el valor real (verdadero)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83" name="Google Shape;283;p21"/>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Calidad e integridad de los datos</a:t>
            </a:r>
            <a:endParaRPr sz="3600">
              <a:solidFill>
                <a:srgbClr val="FF0000"/>
              </a:solidFill>
              <a:latin typeface="Calibri"/>
              <a:ea typeface="Calibri"/>
              <a:cs typeface="Calibri"/>
              <a:sym typeface="Calibri"/>
            </a:endParaRPr>
          </a:p>
        </p:txBody>
      </p:sp>
      <p:sp>
        <p:nvSpPr>
          <p:cNvPr id="284" name="Google Shape;284;p21"/>
          <p:cNvSpPr txBox="1"/>
          <p:nvPr/>
        </p:nvSpPr>
        <p:spPr>
          <a:xfrm>
            <a:off x="3570985" y="1525936"/>
            <a:ext cx="8229600" cy="556577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Integridad</a:t>
            </a:r>
            <a:r>
              <a:rPr lang="es-AR" sz="2000">
                <a:solidFill>
                  <a:schemeClr val="dk1"/>
                </a:solidFill>
                <a:latin typeface="Calibri"/>
                <a:ea typeface="Calibri"/>
                <a:cs typeface="Calibri"/>
                <a:sym typeface="Calibri"/>
              </a:rPr>
              <a:t>: Los registros de datos están «completos» y contienen suficiente información para poder sacar conclusiones. El seguimiento de esta métrica de calidad de datos implica encontrar cualquier campo que contenga valores faltantes o incompletos. Todas las entradas de datos deben estar completas para poder componer un conjunto de datos de alta calidad.</a:t>
            </a:r>
            <a:endParaRPr/>
          </a:p>
          <a:p>
            <a:pPr indent="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Auditabilidad</a:t>
            </a:r>
            <a:r>
              <a:rPr lang="es-AR" sz="2000">
                <a:solidFill>
                  <a:schemeClr val="dk1"/>
                </a:solidFill>
                <a:latin typeface="Calibri"/>
                <a:ea typeface="Calibri"/>
                <a:cs typeface="Calibri"/>
                <a:sym typeface="Calibri"/>
              </a:rPr>
              <a:t>: Los datos deben ser accesibles y los cambios ser rastreables. Rastrear significa determinar qué y cuándo se hicieron las ediciones y de igual manera quien las hizo.</a:t>
            </a:r>
            <a:endParaRPr/>
          </a:p>
          <a:p>
            <a:pPr indent="0" lvl="0" marL="0" marR="0" rtl="0" algn="just">
              <a:lnSpc>
                <a:spcPct val="90000"/>
              </a:lnSpc>
              <a:spcBef>
                <a:spcPts val="1000"/>
              </a:spcBef>
              <a:spcAft>
                <a:spcPts val="0"/>
              </a:spcAft>
              <a:buClr>
                <a:schemeClr val="dk1"/>
              </a:buClr>
              <a:buSzPts val="2000"/>
              <a:buFont typeface="Arial"/>
              <a:buNone/>
            </a:pPr>
            <a:r>
              <a:rPr lang="es-AR" sz="2000" u="sng">
                <a:solidFill>
                  <a:schemeClr val="dk1"/>
                </a:solidFill>
                <a:latin typeface="Calibri"/>
                <a:ea typeface="Calibri"/>
                <a:cs typeface="Calibri"/>
                <a:sym typeface="Calibri"/>
              </a:rPr>
              <a:t>Oportunidad</a:t>
            </a:r>
            <a:r>
              <a:rPr lang="es-AR" sz="2000">
                <a:solidFill>
                  <a:schemeClr val="dk1"/>
                </a:solidFill>
                <a:latin typeface="Calibri"/>
                <a:ea typeface="Calibri"/>
                <a:cs typeface="Calibri"/>
                <a:sym typeface="Calibri"/>
              </a:rPr>
              <a:t>: Los datos es que deben estar disponibles y ser precisos, en el momento que se los requiera. Es importante recopilar datos de manera oportuna para realizar un seguimiento eficaz de los cambios.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i="1" lang="es-AR" sz="2800">
                <a:solidFill>
                  <a:schemeClr val="dk1"/>
                </a:solidFill>
                <a:latin typeface="Calibri"/>
                <a:ea typeface="Calibri"/>
                <a:cs typeface="Calibri"/>
                <a:sym typeface="Calibri"/>
              </a:rPr>
              <a:t>Los daños producidos por </a:t>
            </a:r>
            <a:r>
              <a:rPr i="1" lang="es-AR" sz="2800" u="sng">
                <a:solidFill>
                  <a:schemeClr val="dk1"/>
                </a:solidFill>
                <a:latin typeface="Calibri"/>
                <a:ea typeface="Calibri"/>
                <a:cs typeface="Calibri"/>
                <a:sym typeface="Calibri"/>
              </a:rPr>
              <a:t>datos de pobre calidad</a:t>
            </a:r>
            <a:r>
              <a:rPr i="1" lang="es-AR" sz="2800">
                <a:solidFill>
                  <a:schemeClr val="dk1"/>
                </a:solidFill>
                <a:latin typeface="Calibri"/>
                <a:ea typeface="Calibri"/>
                <a:cs typeface="Calibri"/>
                <a:sym typeface="Calibri"/>
              </a:rPr>
              <a:t> ocasionan </a:t>
            </a:r>
            <a:r>
              <a:rPr i="1" lang="es-AR" sz="2800" u="sng">
                <a:solidFill>
                  <a:schemeClr val="dk1"/>
                </a:solidFill>
                <a:latin typeface="Calibri"/>
                <a:ea typeface="Calibri"/>
                <a:cs typeface="Calibri"/>
                <a:sym typeface="Calibri"/>
              </a:rPr>
              <a:t>grandes pérdidas</a:t>
            </a:r>
            <a:r>
              <a:rPr i="1" lang="es-AR" sz="2800">
                <a:solidFill>
                  <a:schemeClr val="dk1"/>
                </a:solidFill>
                <a:latin typeface="Calibri"/>
                <a:ea typeface="Calibri"/>
                <a:cs typeface="Calibri"/>
                <a:sym typeface="Calibri"/>
              </a:rPr>
              <a:t> a los procesos de negocios.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90" name="Google Shape;290;p22"/>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Calidad e integridad de los datos</a:t>
            </a:r>
            <a:endParaRPr sz="3600">
              <a:solidFill>
                <a:srgbClr val="FF0000"/>
              </a:solidFill>
              <a:latin typeface="Calibri"/>
              <a:ea typeface="Calibri"/>
              <a:cs typeface="Calibri"/>
              <a:sym typeface="Calibri"/>
            </a:endParaRPr>
          </a:p>
        </p:txBody>
      </p:sp>
      <p:sp>
        <p:nvSpPr>
          <p:cNvPr id="291" name="Google Shape;291;p22"/>
          <p:cNvSpPr txBox="1"/>
          <p:nvPr/>
        </p:nvSpPr>
        <p:spPr>
          <a:xfrm>
            <a:off x="3602517" y="1549585"/>
            <a:ext cx="8229600" cy="5565775"/>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problemas típicos </a:t>
            </a:r>
            <a:r>
              <a:rPr lang="es-AR" sz="2000">
                <a:solidFill>
                  <a:schemeClr val="dk1"/>
                </a:solidFill>
                <a:latin typeface="Calibri"/>
                <a:ea typeface="Calibri"/>
                <a:cs typeface="Calibri"/>
                <a:sym typeface="Calibri"/>
              </a:rPr>
              <a:t>son: datos incorrectos, redundantes, robados, irrelevantes o pérdidas de datos.</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Las </a:t>
            </a:r>
            <a:r>
              <a:rPr b="1" lang="es-AR" sz="2800">
                <a:solidFill>
                  <a:srgbClr val="FF0000"/>
                </a:solidFill>
                <a:latin typeface="Calibri"/>
                <a:ea typeface="Calibri"/>
                <a:cs typeface="Calibri"/>
                <a:sym typeface="Calibri"/>
              </a:rPr>
              <a:t>causas más comunes </a:t>
            </a:r>
            <a:r>
              <a:rPr lang="es-AR" sz="2000">
                <a:solidFill>
                  <a:schemeClr val="dk1"/>
                </a:solidFill>
                <a:latin typeface="Calibri"/>
                <a:ea typeface="Calibri"/>
                <a:cs typeface="Calibri"/>
                <a:sym typeface="Calibri"/>
              </a:rPr>
              <a:t>proceden de malas entradas de datos, pobre diseño de bases de datos, pobre seguridad, datos recogidos incorrectos o la inexistencia de los datos requeridos por el negocio.</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i="1" lang="es-AR" sz="2800">
                <a:solidFill>
                  <a:schemeClr val="dk1"/>
                </a:solidFill>
                <a:latin typeface="Calibri"/>
                <a:ea typeface="Calibri"/>
                <a:cs typeface="Calibri"/>
                <a:sym typeface="Calibri"/>
              </a:rPr>
              <a:t>Es preciso que los sistemas de información proporcionen herramientas para conseguir la mayor calidad de datos posibles, y la integridad y fiabilidad de los datos de la empresa.</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nvSpPr>
        <p:spPr>
          <a:xfrm>
            <a:off x="5722876" y="504490"/>
            <a:ext cx="1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Los datos</a:t>
            </a:r>
            <a:endParaRPr sz="3600">
              <a:solidFill>
                <a:srgbClr val="F2F2F2"/>
              </a:solidFill>
              <a:latin typeface="Calibri"/>
              <a:ea typeface="Calibri"/>
              <a:cs typeface="Calibri"/>
              <a:sym typeface="Calibri"/>
            </a:endParaRPr>
          </a:p>
        </p:txBody>
      </p:sp>
      <p:sp>
        <p:nvSpPr>
          <p:cNvPr id="297" name="Google Shape;297;p23"/>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Calidad e integridad de los datos</a:t>
            </a:r>
            <a:endParaRPr sz="3600">
              <a:solidFill>
                <a:srgbClr val="FF0000"/>
              </a:solidFill>
              <a:latin typeface="Calibri"/>
              <a:ea typeface="Calibri"/>
              <a:cs typeface="Calibri"/>
              <a:sym typeface="Calibri"/>
            </a:endParaRPr>
          </a:p>
        </p:txBody>
      </p:sp>
      <p:sp>
        <p:nvSpPr>
          <p:cNvPr id="298" name="Google Shape;298;p23"/>
          <p:cNvSpPr txBox="1"/>
          <p:nvPr/>
        </p:nvSpPr>
        <p:spPr>
          <a:xfrm>
            <a:off x="3523687" y="1521112"/>
            <a:ext cx="8229600" cy="5062537"/>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just">
              <a:lnSpc>
                <a:spcPct val="90000"/>
              </a:lnSpc>
              <a:spcBef>
                <a:spcPts val="0"/>
              </a:spcBef>
              <a:spcAft>
                <a:spcPts val="0"/>
              </a:spcAft>
              <a:buClr>
                <a:schemeClr val="dk1"/>
              </a:buClr>
              <a:buSzPct val="100000"/>
              <a:buFont typeface="Arial"/>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sistemas de archivos</a:t>
            </a:r>
            <a:r>
              <a:rPr lang="es-AR" sz="2000">
                <a:solidFill>
                  <a:schemeClr val="dk1"/>
                </a:solidFill>
                <a:latin typeface="Calibri"/>
                <a:ea typeface="Calibri"/>
                <a:cs typeface="Calibri"/>
                <a:sym typeface="Calibri"/>
              </a:rPr>
              <a:t>, cuando se utilizan de modo independiente con sus respectivas aplicaciones, </a:t>
            </a:r>
            <a:r>
              <a:rPr b="1" lang="es-AR" sz="2800">
                <a:solidFill>
                  <a:srgbClr val="FF0000"/>
                </a:solidFill>
                <a:latin typeface="Calibri"/>
                <a:ea typeface="Calibri"/>
                <a:cs typeface="Calibri"/>
                <a:sym typeface="Calibri"/>
              </a:rPr>
              <a:t>presentan los siguientes problemas</a:t>
            </a:r>
            <a:r>
              <a:rPr lang="es-AR" sz="2000">
                <a:solidFill>
                  <a:schemeClr val="dk1"/>
                </a:solidFill>
                <a:latin typeface="Calibri"/>
                <a:ea typeface="Calibri"/>
                <a:cs typeface="Calibri"/>
                <a:sym typeface="Calibri"/>
              </a:rPr>
              <a:t>:</a:t>
            </a:r>
            <a:endParaRPr/>
          </a:p>
          <a:p>
            <a:pPr indent="0" lvl="0" marL="0" marR="0" rtl="0" algn="just">
              <a:lnSpc>
                <a:spcPct val="90000"/>
              </a:lnSpc>
              <a:spcBef>
                <a:spcPts val="1000"/>
              </a:spcBef>
              <a:spcAft>
                <a:spcPts val="0"/>
              </a:spcAft>
              <a:buClr>
                <a:srgbClr val="FF0000"/>
              </a:buClr>
              <a:buSzPct val="100000"/>
              <a:buFont typeface="Arial"/>
              <a:buNone/>
            </a:pPr>
            <a:r>
              <a:rPr b="1" lang="es-AR" sz="2800">
                <a:solidFill>
                  <a:srgbClr val="FF0000"/>
                </a:solidFill>
                <a:latin typeface="Calibri"/>
                <a:ea typeface="Calibri"/>
                <a:cs typeface="Calibri"/>
                <a:sym typeface="Calibri"/>
              </a:rPr>
              <a:t>Redundancia de datos</a:t>
            </a:r>
            <a:r>
              <a:rPr lang="es-AR" sz="2000">
                <a:solidFill>
                  <a:schemeClr val="dk1"/>
                </a:solidFill>
                <a:latin typeface="Calibri"/>
                <a:ea typeface="Calibri"/>
                <a:cs typeface="Calibri"/>
                <a:sym typeface="Calibri"/>
              </a:rPr>
              <a:t>. Los mismos datos se almacenan en muchos lugares.</a:t>
            </a:r>
            <a:endParaRPr/>
          </a:p>
          <a:p>
            <a:pPr indent="0" lvl="0" marL="0" marR="0" rtl="0" algn="just">
              <a:lnSpc>
                <a:spcPct val="90000"/>
              </a:lnSpc>
              <a:spcBef>
                <a:spcPts val="1000"/>
              </a:spcBef>
              <a:spcAft>
                <a:spcPts val="0"/>
              </a:spcAft>
              <a:buClr>
                <a:srgbClr val="FF0000"/>
              </a:buClr>
              <a:buSzPct val="100000"/>
              <a:buFont typeface="Arial"/>
              <a:buNone/>
            </a:pPr>
            <a:r>
              <a:rPr b="1" lang="es-AR" sz="2800">
                <a:solidFill>
                  <a:srgbClr val="FF0000"/>
                </a:solidFill>
                <a:latin typeface="Calibri"/>
                <a:ea typeface="Calibri"/>
                <a:cs typeface="Calibri"/>
                <a:sym typeface="Calibri"/>
              </a:rPr>
              <a:t>Aislamiento de datos</a:t>
            </a:r>
            <a:r>
              <a:rPr lang="es-AR" sz="2000">
                <a:solidFill>
                  <a:schemeClr val="dk1"/>
                </a:solidFill>
                <a:latin typeface="Calibri"/>
                <a:ea typeface="Calibri"/>
                <a:cs typeface="Calibri"/>
                <a:sym typeface="Calibri"/>
              </a:rPr>
              <a:t>. La organización por archivos crea silos (islas) de datos que dificulta su acceso desde aplicaciones diferentes; es decir, determinadas aplicaciones no pueden acceder a datos asociados en otras aplicaciones.</a:t>
            </a:r>
            <a:endParaRPr/>
          </a:p>
          <a:p>
            <a:pPr indent="0" lvl="0" marL="0" marR="0" rtl="0" algn="just">
              <a:lnSpc>
                <a:spcPct val="90000"/>
              </a:lnSpc>
              <a:spcBef>
                <a:spcPts val="1000"/>
              </a:spcBef>
              <a:spcAft>
                <a:spcPts val="0"/>
              </a:spcAft>
              <a:buClr>
                <a:srgbClr val="FF0000"/>
              </a:buClr>
              <a:buSzPct val="100000"/>
              <a:buFont typeface="Arial"/>
              <a:buNone/>
            </a:pPr>
            <a:r>
              <a:rPr b="1" lang="es-AR" sz="2800">
                <a:solidFill>
                  <a:srgbClr val="FF0000"/>
                </a:solidFill>
                <a:latin typeface="Calibri"/>
                <a:ea typeface="Calibri"/>
                <a:cs typeface="Calibri"/>
                <a:sym typeface="Calibri"/>
              </a:rPr>
              <a:t>Inconsistencia de datos</a:t>
            </a:r>
            <a:r>
              <a:rPr lang="es-AR" sz="2000">
                <a:solidFill>
                  <a:schemeClr val="dk1"/>
                </a:solidFill>
                <a:latin typeface="Calibri"/>
                <a:ea typeface="Calibri"/>
                <a:cs typeface="Calibri"/>
                <a:sym typeface="Calibri"/>
              </a:rPr>
              <a:t>. Versiones diferentes de datos no concuerdan; en la práctica, significa que valores reales de los datos no están sincronizados en diferentes.</a:t>
            </a:r>
            <a:endParaRPr/>
          </a:p>
          <a:p>
            <a:pPr indent="0" lvl="0" marL="0" marR="0" rtl="0" algn="just">
              <a:lnSpc>
                <a:spcPct val="90000"/>
              </a:lnSpc>
              <a:spcBef>
                <a:spcPts val="1000"/>
              </a:spcBef>
              <a:spcAft>
                <a:spcPts val="0"/>
              </a:spcAft>
              <a:buClr>
                <a:srgbClr val="FF0000"/>
              </a:buClr>
              <a:buSzPct val="100000"/>
              <a:buFont typeface="Arial"/>
              <a:buNone/>
            </a:pPr>
            <a:r>
              <a:rPr b="1" lang="es-AR" sz="2800">
                <a:solidFill>
                  <a:srgbClr val="FF0000"/>
                </a:solidFill>
                <a:latin typeface="Calibri"/>
                <a:ea typeface="Calibri"/>
                <a:cs typeface="Calibri"/>
                <a:sym typeface="Calibri"/>
              </a:rPr>
              <a:t>Seguridad de los datos</a:t>
            </a:r>
            <a:r>
              <a:rPr lang="es-AR" sz="2000">
                <a:solidFill>
                  <a:schemeClr val="dk1"/>
                </a:solidFill>
                <a:latin typeface="Calibri"/>
                <a:ea typeface="Calibri"/>
                <a:cs typeface="Calibri"/>
                <a:sym typeface="Calibri"/>
              </a:rPr>
              <a:t>. Se dificulta en los sistemas de archivos debido a que el aumento de aplicaciones que gestionan los datos aumenta también el número potencial de personas que pueden acceder a ellos, con diferentes perfiles e identificaciones, y mayores riesgos para la seguridad.</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04" name="Google Shape;304;p24"/>
          <p:cNvSpPr txBox="1"/>
          <p:nvPr/>
        </p:nvSpPr>
        <p:spPr>
          <a:xfrm>
            <a:off x="78825" y="2566094"/>
            <a:ext cx="2892973"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Concepto</a:t>
            </a:r>
            <a:endParaRPr sz="3600">
              <a:solidFill>
                <a:srgbClr val="FF0000"/>
              </a:solidFill>
              <a:latin typeface="Calibri"/>
              <a:ea typeface="Calibri"/>
              <a:cs typeface="Calibri"/>
              <a:sym typeface="Calibri"/>
            </a:endParaRPr>
          </a:p>
        </p:txBody>
      </p:sp>
      <p:sp>
        <p:nvSpPr>
          <p:cNvPr id="305" name="Google Shape;305;p24"/>
          <p:cNvSpPr txBox="1"/>
          <p:nvPr/>
        </p:nvSpPr>
        <p:spPr>
          <a:xfrm>
            <a:off x="3641932" y="1466864"/>
            <a:ext cx="8229600" cy="58039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Una base de datos es una colección integrada de elementos de datos relacionados de manera lógica. Los datos almacenados en una base de datos son independientes de los programas de aplicación que los utilizan.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Una Base de Datos es una colección de datos cuyo propósito principal es mantener los datos almacenados y poder recuperar información haciendo consultas en el momento que se desee.</a:t>
            </a:r>
            <a:endParaRPr/>
          </a:p>
          <a:p>
            <a:pPr indent="0" lvl="0" marL="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30200" lvl="0" marL="45720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grpSp>
        <p:nvGrpSpPr>
          <p:cNvPr id="306" name="Google Shape;306;p24"/>
          <p:cNvGrpSpPr/>
          <p:nvPr/>
        </p:nvGrpSpPr>
        <p:grpSpPr>
          <a:xfrm>
            <a:off x="4498975" y="3516313"/>
            <a:ext cx="6400800" cy="2870200"/>
            <a:chOff x="864" y="1356"/>
            <a:chExt cx="4032" cy="1808"/>
          </a:xfrm>
        </p:grpSpPr>
        <p:sp>
          <p:nvSpPr>
            <p:cNvPr id="307" name="Google Shape;307;p24"/>
            <p:cNvSpPr txBox="1"/>
            <p:nvPr/>
          </p:nvSpPr>
          <p:spPr>
            <a:xfrm>
              <a:off x="864" y="1356"/>
              <a:ext cx="960" cy="524"/>
            </a:xfrm>
            <a:prstGeom prst="rect">
              <a:avLst/>
            </a:prstGeom>
            <a:solidFill>
              <a:srgbClr val="3399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Sistema de Compras</a:t>
              </a:r>
              <a:endParaRPr/>
            </a:p>
          </p:txBody>
        </p:sp>
        <p:sp>
          <p:nvSpPr>
            <p:cNvPr id="308" name="Google Shape;308;p24"/>
            <p:cNvSpPr txBox="1"/>
            <p:nvPr/>
          </p:nvSpPr>
          <p:spPr>
            <a:xfrm>
              <a:off x="864" y="1968"/>
              <a:ext cx="960" cy="524"/>
            </a:xfrm>
            <a:prstGeom prst="rect">
              <a:avLst/>
            </a:prstGeom>
            <a:solidFill>
              <a:srgbClr val="3399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Sistema de Pagos</a:t>
              </a:r>
              <a:endParaRPr/>
            </a:p>
          </p:txBody>
        </p:sp>
        <p:sp>
          <p:nvSpPr>
            <p:cNvPr id="309" name="Google Shape;309;p24"/>
            <p:cNvSpPr txBox="1"/>
            <p:nvPr/>
          </p:nvSpPr>
          <p:spPr>
            <a:xfrm>
              <a:off x="864" y="2640"/>
              <a:ext cx="960" cy="524"/>
            </a:xfrm>
            <a:prstGeom prst="rect">
              <a:avLst/>
            </a:prstGeom>
            <a:solidFill>
              <a:srgbClr val="3399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Sistema de Stock</a:t>
              </a:r>
              <a:endParaRPr/>
            </a:p>
          </p:txBody>
        </p:sp>
        <p:sp>
          <p:nvSpPr>
            <p:cNvPr id="310" name="Google Shape;310;p24"/>
            <p:cNvSpPr txBox="1"/>
            <p:nvPr/>
          </p:nvSpPr>
          <p:spPr>
            <a:xfrm>
              <a:off x="2448" y="2112"/>
              <a:ext cx="960" cy="312"/>
            </a:xfrm>
            <a:prstGeom prst="rect">
              <a:avLst/>
            </a:prstGeom>
            <a:solidFill>
              <a:srgbClr val="FFCC00"/>
            </a:solidFill>
            <a:ln cap="flat" cmpd="dbl" w="381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DBMS</a:t>
              </a:r>
              <a:endParaRPr/>
            </a:p>
          </p:txBody>
        </p:sp>
        <p:sp>
          <p:nvSpPr>
            <p:cNvPr id="311" name="Google Shape;311;p24"/>
            <p:cNvSpPr/>
            <p:nvPr/>
          </p:nvSpPr>
          <p:spPr>
            <a:xfrm>
              <a:off x="3936" y="1536"/>
              <a:ext cx="960" cy="1344"/>
            </a:xfrm>
            <a:prstGeom prst="flowChartMagneticDisk">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Base de </a:t>
              </a:r>
              <a:endParaRPr/>
            </a:p>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Datos</a:t>
              </a:r>
              <a:endParaRPr/>
            </a:p>
          </p:txBody>
        </p:sp>
        <p:cxnSp>
          <p:nvCxnSpPr>
            <p:cNvPr id="312" name="Google Shape;312;p24"/>
            <p:cNvCxnSpPr/>
            <p:nvPr/>
          </p:nvCxnSpPr>
          <p:spPr>
            <a:xfrm>
              <a:off x="1824" y="1632"/>
              <a:ext cx="624" cy="576"/>
            </a:xfrm>
            <a:prstGeom prst="straightConnector1">
              <a:avLst/>
            </a:prstGeom>
            <a:noFill/>
            <a:ln cap="flat" cmpd="sng" w="9525">
              <a:solidFill>
                <a:schemeClr val="dk1"/>
              </a:solidFill>
              <a:prstDash val="solid"/>
              <a:round/>
              <a:headEnd len="med" w="med" type="triangle"/>
              <a:tailEnd len="med" w="med" type="triangle"/>
            </a:ln>
          </p:spPr>
        </p:cxnSp>
        <p:cxnSp>
          <p:nvCxnSpPr>
            <p:cNvPr id="313" name="Google Shape;313;p24"/>
            <p:cNvCxnSpPr/>
            <p:nvPr/>
          </p:nvCxnSpPr>
          <p:spPr>
            <a:xfrm flipH="1" rot="10800000">
              <a:off x="1824" y="2256"/>
              <a:ext cx="624" cy="672"/>
            </a:xfrm>
            <a:prstGeom prst="straightConnector1">
              <a:avLst/>
            </a:prstGeom>
            <a:noFill/>
            <a:ln cap="flat" cmpd="sng" w="9525">
              <a:solidFill>
                <a:schemeClr val="dk1"/>
              </a:solidFill>
              <a:prstDash val="solid"/>
              <a:round/>
              <a:headEnd len="med" w="med" type="triangle"/>
              <a:tailEnd len="med" w="med" type="triangle"/>
            </a:ln>
          </p:spPr>
        </p:cxnSp>
        <p:cxnSp>
          <p:nvCxnSpPr>
            <p:cNvPr id="314" name="Google Shape;314;p24"/>
            <p:cNvCxnSpPr/>
            <p:nvPr/>
          </p:nvCxnSpPr>
          <p:spPr>
            <a:xfrm>
              <a:off x="1836" y="2244"/>
              <a:ext cx="598" cy="0"/>
            </a:xfrm>
            <a:prstGeom prst="straightConnector1">
              <a:avLst/>
            </a:prstGeom>
            <a:noFill/>
            <a:ln cap="flat" cmpd="sng" w="9525">
              <a:solidFill>
                <a:schemeClr val="dk1"/>
              </a:solidFill>
              <a:prstDash val="solid"/>
              <a:round/>
              <a:headEnd len="med" w="med" type="triangle"/>
              <a:tailEnd len="med" w="med" type="triangle"/>
            </a:ln>
          </p:spPr>
        </p:cxnSp>
        <p:cxnSp>
          <p:nvCxnSpPr>
            <p:cNvPr id="315" name="Google Shape;315;p24"/>
            <p:cNvCxnSpPr/>
            <p:nvPr/>
          </p:nvCxnSpPr>
          <p:spPr>
            <a:xfrm>
              <a:off x="3408" y="2256"/>
              <a:ext cx="528" cy="0"/>
            </a:xfrm>
            <a:prstGeom prst="straightConnector1">
              <a:avLst/>
            </a:prstGeom>
            <a:noFill/>
            <a:ln cap="flat" cmpd="sng" w="9525">
              <a:solidFill>
                <a:schemeClr val="dk1"/>
              </a:solidFill>
              <a:prstDash val="solid"/>
              <a:round/>
              <a:headEnd len="med" w="med" type="triangle"/>
              <a:tailEnd len="med" w="med" type="triangl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21" name="Google Shape;321;p25"/>
          <p:cNvSpPr txBox="1"/>
          <p:nvPr/>
        </p:nvSpPr>
        <p:spPr>
          <a:xfrm>
            <a:off x="78825" y="2566094"/>
            <a:ext cx="3042747"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Tipo Centralizada</a:t>
            </a:r>
            <a:endParaRPr sz="3600">
              <a:solidFill>
                <a:srgbClr val="FF0000"/>
              </a:solidFill>
              <a:latin typeface="Calibri"/>
              <a:ea typeface="Calibri"/>
              <a:cs typeface="Calibri"/>
              <a:sym typeface="Calibri"/>
            </a:endParaRPr>
          </a:p>
        </p:txBody>
      </p:sp>
      <p:sp>
        <p:nvSpPr>
          <p:cNvPr id="322" name="Google Shape;322;p25"/>
          <p:cNvSpPr txBox="1"/>
          <p:nvPr/>
        </p:nvSpPr>
        <p:spPr>
          <a:xfrm>
            <a:off x="3641835" y="1458037"/>
            <a:ext cx="8229600" cy="5062537"/>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Almacena todos los archivos relacionados en una única posición lógica.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Las grandes computadoras soportaban este tipo de bases de datos, disminuyendo los enormes costos de implantación y mantenimiento. </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Las bases de datos centralizadas ofrecen muchos beneficios a la organización y empresa, como sucede con cualquier sistema centralizado, derivados de la centralización de los servicios, pero también son más vulnerables, ya que cuando la computadora central falla, todos los usuarios se ven afectados.</a:t>
            </a:r>
            <a:endParaRPr/>
          </a:p>
        </p:txBody>
      </p:sp>
      <p:pic>
        <p:nvPicPr>
          <p:cNvPr descr="D:\Descargas\Sin título.jpg" id="323" name="Google Shape;323;p25"/>
          <p:cNvPicPr preferRelativeResize="0"/>
          <p:nvPr/>
        </p:nvPicPr>
        <p:blipFill rotWithShape="1">
          <a:blip r:embed="rId3">
            <a:alphaModFix/>
          </a:blip>
          <a:srcRect b="0" l="0" r="0" t="0"/>
          <a:stretch/>
        </p:blipFill>
        <p:spPr>
          <a:xfrm>
            <a:off x="5956410" y="3989305"/>
            <a:ext cx="3600450" cy="241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29" name="Google Shape;329;p26"/>
          <p:cNvSpPr txBox="1"/>
          <p:nvPr/>
        </p:nvSpPr>
        <p:spPr>
          <a:xfrm>
            <a:off x="78825" y="2566094"/>
            <a:ext cx="3042747"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Tipo Distribuido</a:t>
            </a:r>
            <a:endParaRPr sz="3600">
              <a:solidFill>
                <a:srgbClr val="FF0000"/>
              </a:solidFill>
              <a:latin typeface="Calibri"/>
              <a:ea typeface="Calibri"/>
              <a:cs typeface="Calibri"/>
              <a:sym typeface="Calibri"/>
            </a:endParaRPr>
          </a:p>
        </p:txBody>
      </p:sp>
      <p:sp>
        <p:nvSpPr>
          <p:cNvPr id="330" name="Google Shape;330;p26"/>
          <p:cNvSpPr txBox="1"/>
          <p:nvPr/>
        </p:nvSpPr>
        <p:spPr>
          <a:xfrm>
            <a:off x="3689132" y="1482177"/>
            <a:ext cx="8229600" cy="506253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Tiene copias completas de una base de datos, o parte de una base de datos, en más de una posición, que, normalmente, está próxima al usuario.</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Pertenecen a un solo sistema, pero se encuentran físicamente esparcidos en diferentes sitios de la red. Todos los sitios trabajan juntos a fin de que un usuario pueda acceder a los datos de la red desde cualquier lugar, de igual forma que si los datos estuvieran guardados en el propio sitio del usuario.</a:t>
            </a:r>
            <a:endParaRPr/>
          </a:p>
          <a:p>
            <a:pPr indent="0" lvl="0" marL="0" marR="0" rtl="0" algn="just">
              <a:lnSpc>
                <a:spcPct val="90000"/>
              </a:lnSpc>
              <a:spcBef>
                <a:spcPts val="1000"/>
              </a:spcBef>
              <a:spcAft>
                <a:spcPts val="0"/>
              </a:spcAft>
              <a:buClr>
                <a:schemeClr val="dk1"/>
              </a:buClr>
              <a:buSzPts val="2000"/>
              <a:buFont typeface="Arial"/>
              <a:buNone/>
            </a:pPr>
            <a:r>
              <a:rPr lang="es-AR" sz="2000">
                <a:solidFill>
                  <a:schemeClr val="dk1"/>
                </a:solidFill>
                <a:latin typeface="Calibri"/>
                <a:ea typeface="Calibri"/>
                <a:cs typeface="Calibri"/>
                <a:sym typeface="Calibri"/>
              </a:rPr>
              <a:t>Las bases de datos distribuidas se dividen, a su vez, en otras dos categorías: replicadas y particionadas.</a:t>
            </a:r>
            <a:endParaRPr/>
          </a:p>
        </p:txBody>
      </p:sp>
      <p:pic>
        <p:nvPicPr>
          <p:cNvPr descr="D:\Descargas\Sin título.jpg" id="331" name="Google Shape;331;p26"/>
          <p:cNvPicPr preferRelativeResize="0"/>
          <p:nvPr/>
        </p:nvPicPr>
        <p:blipFill rotWithShape="1">
          <a:blip r:embed="rId3">
            <a:alphaModFix/>
          </a:blip>
          <a:srcRect b="0" l="0" r="0" t="0"/>
          <a:stretch/>
        </p:blipFill>
        <p:spPr>
          <a:xfrm>
            <a:off x="5368652" y="4284536"/>
            <a:ext cx="5038725" cy="1962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37" name="Google Shape;337;p27"/>
          <p:cNvSpPr txBox="1"/>
          <p:nvPr/>
        </p:nvSpPr>
        <p:spPr>
          <a:xfrm>
            <a:off x="78825" y="2566094"/>
            <a:ext cx="3042747"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Conceptos relacionados</a:t>
            </a:r>
            <a:endParaRPr sz="3600">
              <a:solidFill>
                <a:srgbClr val="FF0000"/>
              </a:solidFill>
              <a:latin typeface="Calibri"/>
              <a:ea typeface="Calibri"/>
              <a:cs typeface="Calibri"/>
              <a:sym typeface="Calibri"/>
            </a:endParaRPr>
          </a:p>
        </p:txBody>
      </p:sp>
      <p:sp>
        <p:nvSpPr>
          <p:cNvPr id="338" name="Google Shape;338;p27"/>
          <p:cNvSpPr txBox="1"/>
          <p:nvPr/>
        </p:nvSpPr>
        <p:spPr>
          <a:xfrm>
            <a:off x="3692362" y="1382586"/>
            <a:ext cx="8229600" cy="58039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lang="es-AR" sz="2000">
                <a:solidFill>
                  <a:schemeClr val="dk1"/>
                </a:solidFill>
                <a:latin typeface="Calibri"/>
                <a:ea typeface="Calibri"/>
                <a:cs typeface="Calibri"/>
                <a:sym typeface="Calibri"/>
              </a:rPr>
              <a:t>Los datos pueden localizarse en forma lógica en caracteres, campos, registros, archivos y bases de datos. </a:t>
            </a:r>
            <a:endParaRPr/>
          </a:p>
          <a:p>
            <a:pPr indent="-457200" lvl="0" marL="457200" marR="0" rtl="0" algn="just">
              <a:lnSpc>
                <a:spcPct val="90000"/>
              </a:lnSpc>
              <a:spcBef>
                <a:spcPts val="1000"/>
              </a:spcBef>
              <a:spcAft>
                <a:spcPts val="0"/>
              </a:spcAft>
              <a:buClr>
                <a:schemeClr val="dk1"/>
              </a:buClr>
              <a:buSzPts val="2000"/>
              <a:buFont typeface="Arial"/>
              <a:buAutoNum type="arabicPeriod"/>
            </a:pPr>
            <a:r>
              <a:rPr lang="es-AR" sz="2000" u="sng">
                <a:solidFill>
                  <a:schemeClr val="dk1"/>
                </a:solidFill>
                <a:latin typeface="Calibri"/>
                <a:ea typeface="Calibri"/>
                <a:cs typeface="Calibri"/>
                <a:sym typeface="Calibri"/>
              </a:rPr>
              <a:t>Carácter</a:t>
            </a:r>
            <a:r>
              <a:rPr lang="es-AR" sz="2000">
                <a:solidFill>
                  <a:schemeClr val="dk1"/>
                </a:solidFill>
                <a:latin typeface="Calibri"/>
                <a:ea typeface="Calibri"/>
                <a:cs typeface="Calibri"/>
                <a:sym typeface="Calibri"/>
              </a:rPr>
              <a:t>: consiste en un símbolo alfabético, numérico o de otro tipo. Es el elemento más básico de dato que puede ser observado o manipulado.</a:t>
            </a:r>
            <a:endParaRPr/>
          </a:p>
          <a:p>
            <a:pPr indent="-457200" lvl="0" marL="457200" marR="0" rtl="0" algn="just">
              <a:lnSpc>
                <a:spcPct val="90000"/>
              </a:lnSpc>
              <a:spcBef>
                <a:spcPts val="1000"/>
              </a:spcBef>
              <a:spcAft>
                <a:spcPts val="0"/>
              </a:spcAft>
              <a:buClr>
                <a:schemeClr val="dk1"/>
              </a:buClr>
              <a:buSzPts val="2000"/>
              <a:buFont typeface="Arial"/>
              <a:buAutoNum type="arabicPeriod"/>
            </a:pPr>
            <a:r>
              <a:rPr lang="es-AR" sz="2000" u="sng">
                <a:solidFill>
                  <a:schemeClr val="dk1"/>
                </a:solidFill>
                <a:latin typeface="Calibri"/>
                <a:ea typeface="Calibri"/>
                <a:cs typeface="Calibri"/>
                <a:sym typeface="Calibri"/>
              </a:rPr>
              <a:t>Campo</a:t>
            </a:r>
            <a:r>
              <a:rPr lang="es-AR" sz="2000">
                <a:solidFill>
                  <a:schemeClr val="dk1"/>
                </a:solidFill>
                <a:latin typeface="Calibri"/>
                <a:ea typeface="Calibri"/>
                <a:cs typeface="Calibri"/>
                <a:sym typeface="Calibri"/>
              </a:rPr>
              <a:t>: Consiste en la agrupación de caracteres relacionados, por ejemplo, la agrupación de caracteres alfabéticos puede formar el campo nombre de una persona. Un campo representa un atributo (característica o cualidad) de alguna entidad (objeto, persona, evento).</a:t>
            </a:r>
            <a:endParaRPr/>
          </a:p>
          <a:p>
            <a:pPr indent="-457200" lvl="0" marL="457200" marR="0" rtl="0" algn="just">
              <a:lnSpc>
                <a:spcPct val="90000"/>
              </a:lnSpc>
              <a:spcBef>
                <a:spcPts val="1000"/>
              </a:spcBef>
              <a:spcAft>
                <a:spcPts val="0"/>
              </a:spcAft>
              <a:buClr>
                <a:schemeClr val="dk1"/>
              </a:buClr>
              <a:buSzPts val="2000"/>
              <a:buFont typeface="Arial"/>
              <a:buAutoNum type="arabicPeriod"/>
            </a:pPr>
            <a:r>
              <a:rPr lang="es-AR" sz="2000" u="sng">
                <a:solidFill>
                  <a:schemeClr val="dk1"/>
                </a:solidFill>
                <a:latin typeface="Calibri"/>
                <a:ea typeface="Calibri"/>
                <a:cs typeface="Calibri"/>
                <a:sym typeface="Calibri"/>
              </a:rPr>
              <a:t>Registro</a:t>
            </a:r>
            <a:r>
              <a:rPr lang="es-AR" sz="2000">
                <a:solidFill>
                  <a:schemeClr val="dk1"/>
                </a:solidFill>
                <a:latin typeface="Calibri"/>
                <a:ea typeface="Calibri"/>
                <a:cs typeface="Calibri"/>
                <a:sym typeface="Calibri"/>
              </a:rPr>
              <a:t>: Es la agrupación de campos relacionados.</a:t>
            </a:r>
            <a:endParaRPr/>
          </a:p>
          <a:p>
            <a:pPr indent="-457200" lvl="0" marL="457200" marR="0" rtl="0" algn="just">
              <a:lnSpc>
                <a:spcPct val="90000"/>
              </a:lnSpc>
              <a:spcBef>
                <a:spcPts val="1000"/>
              </a:spcBef>
              <a:spcAft>
                <a:spcPts val="0"/>
              </a:spcAft>
              <a:buClr>
                <a:schemeClr val="dk1"/>
              </a:buClr>
              <a:buSzPts val="2000"/>
              <a:buFont typeface="Arial"/>
              <a:buAutoNum type="arabicPeriod"/>
            </a:pPr>
            <a:r>
              <a:rPr lang="es-AR" sz="2000" u="sng">
                <a:solidFill>
                  <a:schemeClr val="dk1"/>
                </a:solidFill>
                <a:latin typeface="Calibri"/>
                <a:ea typeface="Calibri"/>
                <a:cs typeface="Calibri"/>
                <a:sym typeface="Calibri"/>
              </a:rPr>
              <a:t>Archivos</a:t>
            </a:r>
            <a:r>
              <a:rPr lang="es-AR" sz="2000">
                <a:solidFill>
                  <a:schemeClr val="dk1"/>
                </a:solidFill>
                <a:latin typeface="Calibri"/>
                <a:ea typeface="Calibri"/>
                <a:cs typeface="Calibri"/>
                <a:sym typeface="Calibri"/>
              </a:rPr>
              <a:t>: Un archivo de datos o tabla es un conjunto de registros relacionados.</a:t>
            </a:r>
            <a:endParaRPr/>
          </a:p>
          <a:p>
            <a:pPr indent="-330200" lvl="0" marL="45720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id="339" name="Google Shape;339;p27"/>
          <p:cNvPicPr preferRelativeResize="0"/>
          <p:nvPr/>
        </p:nvPicPr>
        <p:blipFill rotWithShape="1">
          <a:blip r:embed="rId3">
            <a:alphaModFix/>
          </a:blip>
          <a:srcRect b="0" l="0" r="0" t="0"/>
          <a:stretch/>
        </p:blipFill>
        <p:spPr>
          <a:xfrm>
            <a:off x="5746235" y="5157788"/>
            <a:ext cx="5486400" cy="1352550"/>
          </a:xfrm>
          <a:prstGeom prst="rect">
            <a:avLst/>
          </a:prstGeom>
          <a:noFill/>
          <a:ln>
            <a:noFill/>
          </a:ln>
        </p:spPr>
      </p:pic>
      <p:sp>
        <p:nvSpPr>
          <p:cNvPr id="340" name="Google Shape;340;p27"/>
          <p:cNvSpPr txBox="1"/>
          <p:nvPr/>
        </p:nvSpPr>
        <p:spPr>
          <a:xfrm>
            <a:off x="4449247" y="5300663"/>
            <a:ext cx="1157288" cy="2778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200">
                <a:solidFill>
                  <a:schemeClr val="dk1"/>
                </a:solidFill>
                <a:latin typeface="Arial"/>
                <a:ea typeface="Arial"/>
                <a:cs typeface="Arial"/>
                <a:sym typeface="Arial"/>
              </a:rPr>
              <a:t>Archivo Libros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46" name="Google Shape;346;p28"/>
          <p:cNvSpPr txBox="1"/>
          <p:nvPr/>
        </p:nvSpPr>
        <p:spPr>
          <a:xfrm>
            <a:off x="78825" y="1635672"/>
            <a:ext cx="3358058" cy="96428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Normalización</a:t>
            </a:r>
            <a:endParaRPr sz="3600">
              <a:solidFill>
                <a:srgbClr val="FF0000"/>
              </a:solidFill>
              <a:latin typeface="Calibri"/>
              <a:ea typeface="Calibri"/>
              <a:cs typeface="Calibri"/>
              <a:sym typeface="Calibri"/>
            </a:endParaRPr>
          </a:p>
        </p:txBody>
      </p:sp>
      <p:sp>
        <p:nvSpPr>
          <p:cNvPr id="347" name="Google Shape;347;p28"/>
          <p:cNvSpPr txBox="1"/>
          <p:nvPr/>
        </p:nvSpPr>
        <p:spPr>
          <a:xfrm>
            <a:off x="3826961" y="3112386"/>
            <a:ext cx="7840663" cy="1938338"/>
          </a:xfrm>
          <a:prstGeom prst="rect">
            <a:avLst/>
          </a:prstGeom>
          <a:noFill/>
          <a:ln>
            <a:noFill/>
          </a:ln>
        </p:spPr>
        <p:txBody>
          <a:bodyPr anchorCtr="0" anchor="t" bIns="45700" lIns="91425" spcFirstLastPara="1" rIns="91425" wrap="square" tIns="45700">
            <a:spAutoFit/>
          </a:bodyPr>
          <a:lstStyle/>
          <a:p>
            <a:pPr indent="0" lvl="0" marL="1588" marR="0" rtl="0" algn="l">
              <a:spcBef>
                <a:spcPts val="0"/>
              </a:spcBef>
              <a:spcAft>
                <a:spcPts val="0"/>
              </a:spcAft>
              <a:buNone/>
            </a:pPr>
            <a:r>
              <a:rPr b="1" lang="es-AR" sz="2000">
                <a:solidFill>
                  <a:schemeClr val="dk1"/>
                </a:solidFill>
                <a:latin typeface="Calibri"/>
                <a:ea typeface="Calibri"/>
                <a:cs typeface="Calibri"/>
                <a:sym typeface="Calibri"/>
              </a:rPr>
              <a:t>Objetivo</a:t>
            </a:r>
            <a:endParaRPr/>
          </a:p>
          <a:p>
            <a:pPr indent="0" lvl="0" marL="1588"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2" marL="344488" marR="0" rtl="0" algn="l">
              <a:spcBef>
                <a:spcPts val="0"/>
              </a:spcBef>
              <a:spcAft>
                <a:spcPts val="0"/>
              </a:spcAft>
              <a:buClr>
                <a:schemeClr val="dk1"/>
              </a:buClr>
              <a:buSzPts val="2000"/>
              <a:buFont typeface="Arial"/>
              <a:buChar char="•"/>
            </a:pPr>
            <a:r>
              <a:rPr b="0" i="0" lang="es-AR" sz="2000" u="none" cap="none" strike="noStrike">
                <a:solidFill>
                  <a:schemeClr val="dk1"/>
                </a:solidFill>
                <a:latin typeface="Calibri"/>
                <a:ea typeface="Calibri"/>
                <a:cs typeface="Calibri"/>
                <a:sym typeface="Calibri"/>
              </a:rPr>
              <a:t>Minimizar la cantidad de espacio de almacenamiento requerido;</a:t>
            </a:r>
            <a:endParaRPr/>
          </a:p>
          <a:p>
            <a:pPr indent="-342900" lvl="2" marL="344488" marR="0" rtl="0" algn="l">
              <a:spcBef>
                <a:spcPts val="0"/>
              </a:spcBef>
              <a:spcAft>
                <a:spcPts val="0"/>
              </a:spcAft>
              <a:buClr>
                <a:schemeClr val="dk1"/>
              </a:buClr>
              <a:buSzPts val="2000"/>
              <a:buFont typeface="Arial"/>
              <a:buChar char="•"/>
            </a:pPr>
            <a:r>
              <a:rPr b="0" i="0" lang="es-AR" sz="2000" u="none" cap="none" strike="noStrike">
                <a:solidFill>
                  <a:schemeClr val="dk1"/>
                </a:solidFill>
                <a:latin typeface="Calibri"/>
                <a:ea typeface="Calibri"/>
                <a:cs typeface="Calibri"/>
                <a:sym typeface="Calibri"/>
              </a:rPr>
              <a:t>Facilitar la actualización de las estructuras de datos al máximo posible;</a:t>
            </a:r>
            <a:endParaRPr/>
          </a:p>
          <a:p>
            <a:pPr indent="-342900" lvl="2" marL="344488" marR="0" rtl="0" algn="l">
              <a:spcBef>
                <a:spcPts val="0"/>
              </a:spcBef>
              <a:spcAft>
                <a:spcPts val="0"/>
              </a:spcAft>
              <a:buClr>
                <a:schemeClr val="dk1"/>
              </a:buClr>
              <a:buSzPts val="2000"/>
              <a:buFont typeface="Arial"/>
              <a:buChar char="•"/>
            </a:pPr>
            <a:r>
              <a:rPr b="0" i="0" lang="es-AR" sz="2000" u="none" cap="none" strike="noStrike">
                <a:solidFill>
                  <a:schemeClr val="dk1"/>
                </a:solidFill>
                <a:latin typeface="Calibri"/>
                <a:ea typeface="Calibri"/>
                <a:cs typeface="Calibri"/>
                <a:sym typeface="Calibri"/>
              </a:rPr>
              <a:t>Lograr que la estructura de la base de datos sea sencilla de comprender</a:t>
            </a:r>
            <a:r>
              <a:rPr b="0" i="0" lang="es-AR" sz="2000" u="none" cap="none" strike="noStrike">
                <a:solidFill>
                  <a:srgbClr val="000000"/>
                </a:solidFill>
                <a:latin typeface="Calibri"/>
                <a:ea typeface="Calibri"/>
                <a:cs typeface="Calibri"/>
                <a:sym typeface="Calibri"/>
              </a:rPr>
              <a:t>.</a:t>
            </a:r>
            <a:endParaRPr/>
          </a:p>
        </p:txBody>
      </p:sp>
      <p:sp>
        <p:nvSpPr>
          <p:cNvPr id="348" name="Google Shape;348;p28"/>
          <p:cNvSpPr txBox="1"/>
          <p:nvPr/>
        </p:nvSpPr>
        <p:spPr>
          <a:xfrm>
            <a:off x="3733299" y="1456624"/>
            <a:ext cx="8147050" cy="13223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Calibri"/>
                <a:ea typeface="Calibri"/>
                <a:cs typeface="Calibri"/>
                <a:sym typeface="Calibri"/>
              </a:rPr>
              <a:t>Para evitar</a:t>
            </a:r>
            <a:r>
              <a:rPr lang="es-AR" sz="2000">
                <a:solidFill>
                  <a:srgbClr val="000000"/>
                </a:solidFill>
                <a:latin typeface="Calibri"/>
                <a:ea typeface="Calibri"/>
                <a:cs typeface="Calibri"/>
                <a:sym typeface="Calibri"/>
              </a:rPr>
              <a:t> </a:t>
            </a:r>
            <a:r>
              <a:rPr lang="es-AR" sz="2000">
                <a:solidFill>
                  <a:schemeClr val="dk1"/>
                </a:solidFill>
                <a:latin typeface="Calibri"/>
                <a:ea typeface="Calibri"/>
                <a:cs typeface="Calibri"/>
                <a:sym typeface="Calibri"/>
              </a:rPr>
              <a:t>que los datos que provienen del análisis de un sistema se conviertan en una maraña de repeticiones y redundancias innecesarias, se transforma una estructura de datos compleja en un conjunto de estructuras más pequeñas.</a:t>
            </a:r>
            <a:r>
              <a:rPr lang="es-AR"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54" name="Google Shape;354;p29"/>
          <p:cNvSpPr txBox="1"/>
          <p:nvPr/>
        </p:nvSpPr>
        <p:spPr>
          <a:xfrm>
            <a:off x="78825" y="1635672"/>
            <a:ext cx="3358058" cy="96428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Normalización</a:t>
            </a:r>
            <a:endParaRPr sz="3600">
              <a:solidFill>
                <a:srgbClr val="FF0000"/>
              </a:solidFill>
              <a:latin typeface="Calibri"/>
              <a:ea typeface="Calibri"/>
              <a:cs typeface="Calibri"/>
              <a:sym typeface="Calibri"/>
            </a:endParaRPr>
          </a:p>
        </p:txBody>
      </p:sp>
      <p:grpSp>
        <p:nvGrpSpPr>
          <p:cNvPr id="355" name="Google Shape;355;p29"/>
          <p:cNvGrpSpPr/>
          <p:nvPr/>
        </p:nvGrpSpPr>
        <p:grpSpPr>
          <a:xfrm>
            <a:off x="4363710" y="1842102"/>
            <a:ext cx="7188200" cy="4648200"/>
            <a:chOff x="1116013" y="1700213"/>
            <a:chExt cx="7188200" cy="4648200"/>
          </a:xfrm>
        </p:grpSpPr>
        <p:sp>
          <p:nvSpPr>
            <p:cNvPr id="356" name="Google Shape;356;p29"/>
            <p:cNvSpPr txBox="1"/>
            <p:nvPr/>
          </p:nvSpPr>
          <p:spPr>
            <a:xfrm>
              <a:off x="5156200" y="3746500"/>
              <a:ext cx="3148013" cy="514350"/>
            </a:xfrm>
            <a:prstGeom prst="rect">
              <a:avLst/>
            </a:prstGeom>
            <a:noFill/>
            <a:ln cap="flat" cmpd="thinThick" w="5715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chemeClr val="dk1"/>
                  </a:solidFill>
                  <a:latin typeface="Times New Roman"/>
                  <a:ea typeface="Times New Roman"/>
                  <a:cs typeface="Times New Roman"/>
                  <a:sym typeface="Times New Roman"/>
                </a:rPr>
                <a:t>NO NORMALIZADA</a:t>
              </a:r>
              <a:endParaRPr/>
            </a:p>
          </p:txBody>
        </p:sp>
        <p:sp>
          <p:nvSpPr>
            <p:cNvPr id="357" name="Google Shape;357;p29"/>
            <p:cNvSpPr/>
            <p:nvPr/>
          </p:nvSpPr>
          <p:spPr>
            <a:xfrm>
              <a:off x="1116013" y="1700213"/>
              <a:ext cx="3581400" cy="4648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58" name="Google Shape;358;p29"/>
            <p:cNvCxnSpPr/>
            <p:nvPr/>
          </p:nvCxnSpPr>
          <p:spPr>
            <a:xfrm>
              <a:off x="1371600" y="2293938"/>
              <a:ext cx="3089275" cy="0"/>
            </a:xfrm>
            <a:prstGeom prst="straightConnector1">
              <a:avLst/>
            </a:prstGeom>
            <a:noFill/>
            <a:ln cap="flat" cmpd="sng" w="9525">
              <a:solidFill>
                <a:schemeClr val="dk1"/>
              </a:solidFill>
              <a:prstDash val="solid"/>
              <a:round/>
              <a:headEnd len="med" w="med" type="none"/>
              <a:tailEnd len="med" w="med" type="none"/>
            </a:ln>
          </p:spPr>
        </p:cxnSp>
        <p:sp>
          <p:nvSpPr>
            <p:cNvPr id="359" name="Google Shape;359;p29"/>
            <p:cNvSpPr txBox="1"/>
            <p:nvPr/>
          </p:nvSpPr>
          <p:spPr>
            <a:xfrm>
              <a:off x="1116013" y="1700213"/>
              <a:ext cx="3505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tabla AMIGOS</a:t>
              </a:r>
              <a:endParaRPr sz="2400">
                <a:solidFill>
                  <a:schemeClr val="dk1"/>
                </a:solidFill>
                <a:latin typeface="Times New Roman"/>
                <a:ea typeface="Times New Roman"/>
                <a:cs typeface="Times New Roman"/>
                <a:sym typeface="Times New Roman"/>
              </a:endParaRPr>
            </a:p>
          </p:txBody>
        </p:sp>
        <p:sp>
          <p:nvSpPr>
            <p:cNvPr id="360" name="Google Shape;360;p29"/>
            <p:cNvSpPr txBox="1"/>
            <p:nvPr/>
          </p:nvSpPr>
          <p:spPr>
            <a:xfrm>
              <a:off x="1116013" y="2293938"/>
              <a:ext cx="3505200" cy="405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Times New Roman"/>
                  <a:ea typeface="Times New Roman"/>
                  <a:cs typeface="Times New Roman"/>
                  <a:sym typeface="Times New Roman"/>
                </a:rPr>
                <a:t>Codigo_amigo</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Apellido_nombre</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Calle_número</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Teléfono</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Ciudad **</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Cod_Provincia **</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Provincia</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Cod_Pais **</a:t>
              </a:r>
              <a:endParaRPr/>
            </a:p>
            <a:p>
              <a:pPr indent="0" lvl="0" marL="0" marR="0" rtl="0" algn="l">
                <a:spcBef>
                  <a:spcPts val="1000"/>
                </a:spcBef>
                <a:spcAft>
                  <a:spcPts val="0"/>
                </a:spcAft>
                <a:buNone/>
              </a:pPr>
              <a:r>
                <a:rPr lang="es-AR" sz="2000">
                  <a:solidFill>
                    <a:schemeClr val="dk1"/>
                  </a:solidFill>
                  <a:latin typeface="Times New Roman"/>
                  <a:ea typeface="Times New Roman"/>
                  <a:cs typeface="Times New Roman"/>
                  <a:sym typeface="Times New Roman"/>
                </a:rPr>
                <a:t>Pais</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4437993" y="3255819"/>
            <a:ext cx="7504626"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4800" u="sng">
                <a:solidFill>
                  <a:schemeClr val="dk1"/>
                </a:solidFill>
                <a:latin typeface="Calibri"/>
                <a:ea typeface="Calibri"/>
                <a:cs typeface="Calibri"/>
                <a:sym typeface="Calibri"/>
              </a:rPr>
              <a:t>Unidad 2 </a:t>
            </a:r>
            <a:endParaRPr b="1" sz="4800" u="sng">
              <a:solidFill>
                <a:schemeClr val="dk1"/>
              </a:solidFill>
              <a:latin typeface="Calibri"/>
              <a:ea typeface="Calibri"/>
              <a:cs typeface="Calibri"/>
              <a:sym typeface="Calibri"/>
            </a:endParaRPr>
          </a:p>
          <a:p>
            <a:pPr indent="0" lvl="0" marL="0" marR="0" rtl="0" algn="ctr">
              <a:spcBef>
                <a:spcPts val="0"/>
              </a:spcBef>
              <a:spcAft>
                <a:spcPts val="0"/>
              </a:spcAft>
              <a:buNone/>
            </a:pPr>
            <a:r>
              <a:rPr b="1" lang="es-AR" sz="4400">
                <a:solidFill>
                  <a:schemeClr val="dk1"/>
                </a:solidFill>
                <a:latin typeface="Calibri"/>
                <a:ea typeface="Calibri"/>
                <a:cs typeface="Calibri"/>
                <a:sym typeface="Calibri"/>
              </a:rPr>
              <a:t>Herramientas fundamentales para la gestión y utilización de grandes volúmenes de datos</a:t>
            </a:r>
            <a:endParaRPr b="1" i="1" sz="4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66" name="Google Shape;366;p30"/>
          <p:cNvSpPr txBox="1"/>
          <p:nvPr/>
        </p:nvSpPr>
        <p:spPr>
          <a:xfrm>
            <a:off x="78825" y="1635672"/>
            <a:ext cx="3358058" cy="96428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Normalización</a:t>
            </a:r>
            <a:endParaRPr sz="3600">
              <a:solidFill>
                <a:srgbClr val="FF0000"/>
              </a:solidFill>
              <a:latin typeface="Calibri"/>
              <a:ea typeface="Calibri"/>
              <a:cs typeface="Calibri"/>
              <a:sym typeface="Calibri"/>
            </a:endParaRPr>
          </a:p>
        </p:txBody>
      </p:sp>
      <p:grpSp>
        <p:nvGrpSpPr>
          <p:cNvPr id="367" name="Google Shape;367;p30"/>
          <p:cNvGrpSpPr/>
          <p:nvPr/>
        </p:nvGrpSpPr>
        <p:grpSpPr>
          <a:xfrm>
            <a:off x="4178300" y="1204415"/>
            <a:ext cx="7616825" cy="5562600"/>
            <a:chOff x="827088" y="981075"/>
            <a:chExt cx="7616825" cy="5562600"/>
          </a:xfrm>
        </p:grpSpPr>
        <p:sp>
          <p:nvSpPr>
            <p:cNvPr id="368" name="Google Shape;368;p30"/>
            <p:cNvSpPr/>
            <p:nvPr/>
          </p:nvSpPr>
          <p:spPr>
            <a:xfrm>
              <a:off x="827088" y="1762125"/>
              <a:ext cx="3048000" cy="3771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69" name="Google Shape;369;p30"/>
            <p:cNvCxnSpPr/>
            <p:nvPr/>
          </p:nvCxnSpPr>
          <p:spPr>
            <a:xfrm>
              <a:off x="827088" y="2276475"/>
              <a:ext cx="3048000" cy="0"/>
            </a:xfrm>
            <a:prstGeom prst="straightConnector1">
              <a:avLst/>
            </a:prstGeom>
            <a:noFill/>
            <a:ln cap="flat" cmpd="sng" w="9525">
              <a:solidFill>
                <a:schemeClr val="dk1"/>
              </a:solidFill>
              <a:prstDash val="solid"/>
              <a:round/>
              <a:headEnd len="med" w="med" type="none"/>
              <a:tailEnd len="med" w="med" type="none"/>
            </a:ln>
          </p:spPr>
        </p:cxnSp>
        <p:sp>
          <p:nvSpPr>
            <p:cNvPr id="370" name="Google Shape;370;p30"/>
            <p:cNvSpPr txBox="1"/>
            <p:nvPr/>
          </p:nvSpPr>
          <p:spPr>
            <a:xfrm>
              <a:off x="827088" y="1133475"/>
              <a:ext cx="3148012"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tabla AMIGOS</a:t>
              </a:r>
              <a:endParaRPr sz="2400">
                <a:solidFill>
                  <a:schemeClr val="dk1"/>
                </a:solidFill>
                <a:latin typeface="Times New Roman"/>
                <a:ea typeface="Times New Roman"/>
                <a:cs typeface="Times New Roman"/>
                <a:sym typeface="Times New Roman"/>
              </a:endParaRPr>
            </a:p>
          </p:txBody>
        </p:sp>
        <p:sp>
          <p:nvSpPr>
            <p:cNvPr id="371" name="Google Shape;371;p30"/>
            <p:cNvSpPr txBox="1"/>
            <p:nvPr/>
          </p:nvSpPr>
          <p:spPr>
            <a:xfrm>
              <a:off x="827088" y="1762125"/>
              <a:ext cx="30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chemeClr val="dk1"/>
                  </a:solidFill>
                  <a:latin typeface="Times New Roman"/>
                  <a:ea typeface="Times New Roman"/>
                  <a:cs typeface="Times New Roman"/>
                  <a:sym typeface="Times New Roman"/>
                </a:rPr>
                <a:t>Codigo_amigo</a:t>
              </a:r>
              <a:endParaRPr sz="2400">
                <a:solidFill>
                  <a:schemeClr val="dk1"/>
                </a:solidFill>
                <a:latin typeface="Times New Roman"/>
                <a:ea typeface="Times New Roman"/>
                <a:cs typeface="Times New Roman"/>
                <a:sym typeface="Times New Roman"/>
              </a:endParaRPr>
            </a:p>
          </p:txBody>
        </p:sp>
        <p:sp>
          <p:nvSpPr>
            <p:cNvPr id="372" name="Google Shape;372;p30"/>
            <p:cNvSpPr txBox="1"/>
            <p:nvPr/>
          </p:nvSpPr>
          <p:spPr>
            <a:xfrm>
              <a:off x="827088" y="2328863"/>
              <a:ext cx="2895600" cy="2943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200">
                  <a:solidFill>
                    <a:schemeClr val="dk1"/>
                  </a:solidFill>
                  <a:latin typeface="Times New Roman"/>
                  <a:ea typeface="Times New Roman"/>
                  <a:cs typeface="Times New Roman"/>
                  <a:sym typeface="Times New Roman"/>
                </a:rPr>
                <a:t>Apellido_nombre</a:t>
              </a:r>
              <a:endParaRPr/>
            </a:p>
            <a:p>
              <a:pPr indent="0" lvl="0" marL="0" marR="0" rtl="0" algn="l">
                <a:spcBef>
                  <a:spcPts val="1100"/>
                </a:spcBef>
                <a:spcAft>
                  <a:spcPts val="0"/>
                </a:spcAft>
                <a:buNone/>
              </a:pPr>
              <a:r>
                <a:rPr lang="es-AR" sz="2200">
                  <a:solidFill>
                    <a:schemeClr val="dk1"/>
                  </a:solidFill>
                  <a:latin typeface="Times New Roman"/>
                  <a:ea typeface="Times New Roman"/>
                  <a:cs typeface="Times New Roman"/>
                  <a:sym typeface="Times New Roman"/>
                </a:rPr>
                <a:t>Calle_número</a:t>
              </a:r>
              <a:endParaRPr/>
            </a:p>
            <a:p>
              <a:pPr indent="0" lvl="0" marL="0" marR="0" rtl="0" algn="l">
                <a:spcBef>
                  <a:spcPts val="1100"/>
                </a:spcBef>
                <a:spcAft>
                  <a:spcPts val="0"/>
                </a:spcAft>
                <a:buNone/>
              </a:pPr>
              <a:r>
                <a:rPr lang="es-AR" sz="2200">
                  <a:solidFill>
                    <a:schemeClr val="dk1"/>
                  </a:solidFill>
                  <a:latin typeface="Times New Roman"/>
                  <a:ea typeface="Times New Roman"/>
                  <a:cs typeface="Times New Roman"/>
                  <a:sym typeface="Times New Roman"/>
                </a:rPr>
                <a:t>Teléfono</a:t>
              </a:r>
              <a:endParaRPr/>
            </a:p>
            <a:p>
              <a:pPr indent="0" lvl="0" marL="0" marR="0" rtl="0" algn="l">
                <a:spcBef>
                  <a:spcPts val="1100"/>
                </a:spcBef>
                <a:spcAft>
                  <a:spcPts val="0"/>
                </a:spcAft>
                <a:buNone/>
              </a:pPr>
              <a:r>
                <a:rPr lang="es-AR" sz="2200">
                  <a:solidFill>
                    <a:schemeClr val="dk1"/>
                  </a:solidFill>
                  <a:latin typeface="Times New Roman"/>
                  <a:ea typeface="Times New Roman"/>
                  <a:cs typeface="Times New Roman"/>
                  <a:sym typeface="Times New Roman"/>
                </a:rPr>
                <a:t>Ciudad **</a:t>
              </a:r>
              <a:endParaRPr/>
            </a:p>
            <a:p>
              <a:pPr indent="0" lvl="0" marL="0" marR="0" rtl="0" algn="l">
                <a:spcBef>
                  <a:spcPts val="1100"/>
                </a:spcBef>
                <a:spcAft>
                  <a:spcPts val="0"/>
                </a:spcAft>
                <a:buNone/>
              </a:pPr>
              <a:r>
                <a:rPr lang="es-AR" sz="2200">
                  <a:solidFill>
                    <a:schemeClr val="dk1"/>
                  </a:solidFill>
                  <a:latin typeface="Times New Roman"/>
                  <a:ea typeface="Times New Roman"/>
                  <a:cs typeface="Times New Roman"/>
                  <a:sym typeface="Times New Roman"/>
                </a:rPr>
                <a:t>Codigo_provincia **</a:t>
              </a:r>
              <a:endParaRPr/>
            </a:p>
            <a:p>
              <a:pPr indent="0" lvl="0" marL="0" marR="0" rtl="0" algn="l">
                <a:spcBef>
                  <a:spcPts val="1100"/>
                </a:spcBef>
                <a:spcAft>
                  <a:spcPts val="0"/>
                </a:spcAft>
                <a:buNone/>
              </a:pPr>
              <a:r>
                <a:rPr lang="es-AR" sz="2200">
                  <a:solidFill>
                    <a:schemeClr val="dk1"/>
                  </a:solidFill>
                  <a:latin typeface="Times New Roman"/>
                  <a:ea typeface="Times New Roman"/>
                  <a:cs typeface="Times New Roman"/>
                  <a:sym typeface="Times New Roman"/>
                </a:rPr>
                <a:t>Pais **</a:t>
              </a:r>
              <a:endParaRPr sz="2200">
                <a:solidFill>
                  <a:schemeClr val="dk1"/>
                </a:solidFill>
                <a:latin typeface="Times New Roman"/>
                <a:ea typeface="Times New Roman"/>
                <a:cs typeface="Times New Roman"/>
                <a:sym typeface="Times New Roman"/>
              </a:endParaRPr>
            </a:p>
          </p:txBody>
        </p:sp>
        <p:sp>
          <p:nvSpPr>
            <p:cNvPr id="373" name="Google Shape;373;p30"/>
            <p:cNvSpPr/>
            <p:nvPr/>
          </p:nvSpPr>
          <p:spPr>
            <a:xfrm>
              <a:off x="5167313" y="1604963"/>
              <a:ext cx="28956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74" name="Google Shape;374;p30"/>
            <p:cNvCxnSpPr/>
            <p:nvPr/>
          </p:nvCxnSpPr>
          <p:spPr>
            <a:xfrm>
              <a:off x="5243513" y="2070100"/>
              <a:ext cx="2743200" cy="0"/>
            </a:xfrm>
            <a:prstGeom prst="straightConnector1">
              <a:avLst/>
            </a:prstGeom>
            <a:noFill/>
            <a:ln cap="flat" cmpd="sng" w="9525">
              <a:solidFill>
                <a:schemeClr val="dk1"/>
              </a:solidFill>
              <a:prstDash val="solid"/>
              <a:round/>
              <a:headEnd len="med" w="med" type="none"/>
              <a:tailEnd len="med" w="med" type="none"/>
            </a:ln>
          </p:spPr>
        </p:cxnSp>
        <p:sp>
          <p:nvSpPr>
            <p:cNvPr id="375" name="Google Shape;375;p30"/>
            <p:cNvSpPr txBox="1"/>
            <p:nvPr/>
          </p:nvSpPr>
          <p:spPr>
            <a:xfrm>
              <a:off x="5167313" y="981075"/>
              <a:ext cx="29718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400">
                  <a:solidFill>
                    <a:schemeClr val="dk1"/>
                  </a:solidFill>
                  <a:latin typeface="Times New Roman"/>
                  <a:ea typeface="Times New Roman"/>
                  <a:cs typeface="Times New Roman"/>
                  <a:sym typeface="Times New Roman"/>
                </a:rPr>
                <a:t>tabla PROVINCIAS</a:t>
              </a:r>
              <a:endParaRPr sz="2400">
                <a:solidFill>
                  <a:schemeClr val="dk1"/>
                </a:solidFill>
                <a:latin typeface="Times New Roman"/>
                <a:ea typeface="Times New Roman"/>
                <a:cs typeface="Times New Roman"/>
                <a:sym typeface="Times New Roman"/>
              </a:endParaRPr>
            </a:p>
          </p:txBody>
        </p:sp>
        <p:sp>
          <p:nvSpPr>
            <p:cNvPr id="376" name="Google Shape;376;p30"/>
            <p:cNvSpPr txBox="1"/>
            <p:nvPr/>
          </p:nvSpPr>
          <p:spPr>
            <a:xfrm>
              <a:off x="5243513" y="1590675"/>
              <a:ext cx="2819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chemeClr val="dk1"/>
                  </a:solidFill>
                  <a:latin typeface="Times New Roman"/>
                  <a:ea typeface="Times New Roman"/>
                  <a:cs typeface="Times New Roman"/>
                  <a:sym typeface="Times New Roman"/>
                </a:rPr>
                <a:t>Codigo_provincia</a:t>
              </a:r>
              <a:endParaRPr sz="2400">
                <a:solidFill>
                  <a:schemeClr val="dk1"/>
                </a:solidFill>
                <a:latin typeface="Times New Roman"/>
                <a:ea typeface="Times New Roman"/>
                <a:cs typeface="Times New Roman"/>
                <a:sym typeface="Times New Roman"/>
              </a:endParaRPr>
            </a:p>
          </p:txBody>
        </p:sp>
        <p:sp>
          <p:nvSpPr>
            <p:cNvPr id="377" name="Google Shape;377;p30"/>
            <p:cNvSpPr txBox="1"/>
            <p:nvPr/>
          </p:nvSpPr>
          <p:spPr>
            <a:xfrm>
              <a:off x="5243513" y="2328863"/>
              <a:ext cx="2590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chemeClr val="dk1"/>
                  </a:solidFill>
                  <a:latin typeface="Times New Roman"/>
                  <a:ea typeface="Times New Roman"/>
                  <a:cs typeface="Times New Roman"/>
                  <a:sym typeface="Times New Roman"/>
                </a:rPr>
                <a:t>Nombre_prov</a:t>
              </a:r>
              <a:endParaRPr sz="2400">
                <a:solidFill>
                  <a:schemeClr val="dk1"/>
                </a:solidFill>
                <a:latin typeface="Times New Roman"/>
                <a:ea typeface="Times New Roman"/>
                <a:cs typeface="Times New Roman"/>
                <a:sym typeface="Times New Roman"/>
              </a:endParaRPr>
            </a:p>
          </p:txBody>
        </p:sp>
        <p:cxnSp>
          <p:nvCxnSpPr>
            <p:cNvPr id="378" name="Google Shape;378;p30"/>
            <p:cNvCxnSpPr/>
            <p:nvPr/>
          </p:nvCxnSpPr>
          <p:spPr>
            <a:xfrm>
              <a:off x="3875088" y="4591050"/>
              <a:ext cx="428625" cy="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30"/>
            <p:cNvCxnSpPr/>
            <p:nvPr/>
          </p:nvCxnSpPr>
          <p:spPr>
            <a:xfrm rot="10800000">
              <a:off x="4303713" y="1890713"/>
              <a:ext cx="0" cy="2700337"/>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30"/>
            <p:cNvCxnSpPr/>
            <p:nvPr/>
          </p:nvCxnSpPr>
          <p:spPr>
            <a:xfrm>
              <a:off x="4303713" y="1890713"/>
              <a:ext cx="8636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30"/>
            <p:cNvCxnSpPr/>
            <p:nvPr/>
          </p:nvCxnSpPr>
          <p:spPr>
            <a:xfrm>
              <a:off x="4941888" y="1738313"/>
              <a:ext cx="0" cy="304800"/>
            </a:xfrm>
            <a:prstGeom prst="straightConnector1">
              <a:avLst/>
            </a:prstGeom>
            <a:noFill/>
            <a:ln cap="flat" cmpd="sng" w="9525">
              <a:solidFill>
                <a:schemeClr val="dk1"/>
              </a:solidFill>
              <a:prstDash val="solid"/>
              <a:round/>
              <a:headEnd len="med" w="med" type="none"/>
              <a:tailEnd len="med" w="med" type="none"/>
            </a:ln>
          </p:spPr>
        </p:cxnSp>
        <p:cxnSp>
          <p:nvCxnSpPr>
            <p:cNvPr id="382" name="Google Shape;382;p30"/>
            <p:cNvCxnSpPr/>
            <p:nvPr/>
          </p:nvCxnSpPr>
          <p:spPr>
            <a:xfrm flipH="1">
              <a:off x="3860800" y="4591050"/>
              <a:ext cx="228600" cy="76200"/>
            </a:xfrm>
            <a:prstGeom prst="straightConnector1">
              <a:avLst/>
            </a:prstGeom>
            <a:noFill/>
            <a:ln cap="flat" cmpd="sng" w="9525">
              <a:solidFill>
                <a:schemeClr val="dk1"/>
              </a:solidFill>
              <a:prstDash val="solid"/>
              <a:round/>
              <a:headEnd len="med" w="med" type="none"/>
              <a:tailEnd len="med" w="med" type="none"/>
            </a:ln>
          </p:spPr>
        </p:cxnSp>
        <p:cxnSp>
          <p:nvCxnSpPr>
            <p:cNvPr id="383" name="Google Shape;383;p30"/>
            <p:cNvCxnSpPr/>
            <p:nvPr/>
          </p:nvCxnSpPr>
          <p:spPr>
            <a:xfrm rot="10800000">
              <a:off x="3860800" y="4514850"/>
              <a:ext cx="228600" cy="76200"/>
            </a:xfrm>
            <a:prstGeom prst="straightConnector1">
              <a:avLst/>
            </a:prstGeom>
            <a:noFill/>
            <a:ln cap="flat" cmpd="sng" w="9525">
              <a:solidFill>
                <a:schemeClr val="dk1"/>
              </a:solidFill>
              <a:prstDash val="solid"/>
              <a:round/>
              <a:headEnd len="med" w="med" type="none"/>
              <a:tailEnd len="med" w="med" type="none"/>
            </a:ln>
          </p:spPr>
        </p:cxnSp>
        <p:sp>
          <p:nvSpPr>
            <p:cNvPr id="384" name="Google Shape;384;p30"/>
            <p:cNvSpPr txBox="1"/>
            <p:nvPr/>
          </p:nvSpPr>
          <p:spPr>
            <a:xfrm>
              <a:off x="4640263" y="3427413"/>
              <a:ext cx="3803650" cy="3116262"/>
            </a:xfrm>
            <a:prstGeom prst="rect">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AR" sz="2200">
                  <a:solidFill>
                    <a:srgbClr val="000000"/>
                  </a:solidFill>
                  <a:latin typeface="Arial"/>
                  <a:ea typeface="Arial"/>
                  <a:cs typeface="Arial"/>
                  <a:sym typeface="Arial"/>
                </a:rPr>
                <a:t>1 – Debe identificarse una clave principal para la tabla, que identifique uno y solo un registro de la misma. (cl. Primaria)</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rgbClr val="000000"/>
                </a:solidFill>
                <a:latin typeface="Arial"/>
                <a:ea typeface="Arial"/>
                <a:cs typeface="Arial"/>
                <a:sym typeface="Arial"/>
              </a:endParaRPr>
            </a:p>
            <a:p>
              <a:pPr indent="0" lvl="0" marL="0" marR="0" rtl="0" algn="l">
                <a:spcBef>
                  <a:spcPts val="0"/>
                </a:spcBef>
                <a:spcAft>
                  <a:spcPts val="0"/>
                </a:spcAft>
                <a:buNone/>
              </a:pPr>
              <a:r>
                <a:rPr lang="es-AR" sz="2200">
                  <a:solidFill>
                    <a:srgbClr val="000000"/>
                  </a:solidFill>
                  <a:latin typeface="Arial"/>
                  <a:ea typeface="Arial"/>
                  <a:cs typeface="Arial"/>
                  <a:sym typeface="Arial"/>
                </a:rPr>
                <a:t>2 – Los campos que se repiten deben colocarse en una tabla separada</a:t>
              </a:r>
              <a:endParaRPr/>
            </a:p>
          </p:txBody>
        </p:sp>
      </p:grpSp>
      <p:sp>
        <p:nvSpPr>
          <p:cNvPr id="385" name="Google Shape;385;p30"/>
          <p:cNvSpPr/>
          <p:nvPr/>
        </p:nvSpPr>
        <p:spPr>
          <a:xfrm>
            <a:off x="395116" y="6224017"/>
            <a:ext cx="49694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https://www.youtube.com/watch?v=KPRqfAR66UY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391" name="Google Shape;391;p31"/>
          <p:cNvSpPr txBox="1"/>
          <p:nvPr/>
        </p:nvSpPr>
        <p:spPr>
          <a:xfrm>
            <a:off x="4427792" y="1233323"/>
            <a:ext cx="7632700" cy="8540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AR" sz="2000">
                <a:solidFill>
                  <a:schemeClr val="accent2"/>
                </a:solidFill>
                <a:latin typeface="Calibri"/>
                <a:ea typeface="Calibri"/>
                <a:cs typeface="Calibri"/>
                <a:sym typeface="Calibri"/>
              </a:rPr>
              <a:t>Una base de datos de</a:t>
            </a:r>
            <a:r>
              <a:rPr lang="es-AR" sz="2000">
                <a:solidFill>
                  <a:schemeClr val="dk1"/>
                </a:solidFill>
                <a:latin typeface="Calibri"/>
                <a:ea typeface="Calibri"/>
                <a:cs typeface="Calibri"/>
                <a:sym typeface="Calibri"/>
              </a:rPr>
              <a:t> </a:t>
            </a:r>
            <a:r>
              <a:rPr b="1" lang="es-AR" sz="2000">
                <a:solidFill>
                  <a:schemeClr val="dk1"/>
                </a:solidFill>
                <a:latin typeface="Calibri"/>
                <a:ea typeface="Calibri"/>
                <a:cs typeface="Calibri"/>
                <a:sym typeface="Calibri"/>
              </a:rPr>
              <a:t>modelo relacional</a:t>
            </a:r>
            <a:r>
              <a:rPr lang="es-AR" sz="2000">
                <a:solidFill>
                  <a:schemeClr val="dk1"/>
                </a:solidFill>
                <a:latin typeface="Calibri"/>
                <a:ea typeface="Calibri"/>
                <a:cs typeface="Calibri"/>
                <a:sym typeface="Calibri"/>
              </a:rPr>
              <a:t> </a:t>
            </a:r>
            <a:r>
              <a:rPr lang="es-AR" sz="2000">
                <a:solidFill>
                  <a:schemeClr val="accent2"/>
                </a:solidFill>
                <a:latin typeface="Calibri"/>
                <a:ea typeface="Calibri"/>
                <a:cs typeface="Calibri"/>
                <a:sym typeface="Calibri"/>
              </a:rPr>
              <a:t>está formada por</a:t>
            </a:r>
            <a:r>
              <a:rPr lang="es-AR" sz="2000">
                <a:solidFill>
                  <a:schemeClr val="dk1"/>
                </a:solidFill>
                <a:latin typeface="Calibri"/>
                <a:ea typeface="Calibri"/>
                <a:cs typeface="Calibri"/>
                <a:sym typeface="Calibri"/>
              </a:rPr>
              <a:t> </a:t>
            </a:r>
            <a:r>
              <a:rPr b="1" lang="es-AR" sz="2000">
                <a:solidFill>
                  <a:schemeClr val="dk1"/>
                </a:solidFill>
                <a:latin typeface="Calibri"/>
                <a:ea typeface="Calibri"/>
                <a:cs typeface="Calibri"/>
                <a:sym typeface="Calibri"/>
              </a:rPr>
              <a:t>tablas</a:t>
            </a:r>
            <a:r>
              <a:rPr lang="es-AR" sz="2000">
                <a:solidFill>
                  <a:schemeClr val="dk1"/>
                </a:solidFill>
                <a:latin typeface="Calibri"/>
                <a:ea typeface="Calibri"/>
                <a:cs typeface="Calibri"/>
                <a:sym typeface="Calibri"/>
              </a:rPr>
              <a:t> </a:t>
            </a:r>
            <a:r>
              <a:rPr lang="es-AR" sz="2000">
                <a:solidFill>
                  <a:schemeClr val="accent2"/>
                </a:solidFill>
                <a:latin typeface="Calibri"/>
                <a:ea typeface="Calibri"/>
                <a:cs typeface="Calibri"/>
                <a:sym typeface="Calibri"/>
              </a:rPr>
              <a:t>relacionadas a través de un</a:t>
            </a:r>
            <a:r>
              <a:rPr lang="es-AR" sz="2000">
                <a:solidFill>
                  <a:schemeClr val="dk1"/>
                </a:solidFill>
                <a:latin typeface="Calibri"/>
                <a:ea typeface="Calibri"/>
                <a:cs typeface="Calibri"/>
                <a:sym typeface="Calibri"/>
              </a:rPr>
              <a:t> </a:t>
            </a:r>
            <a:r>
              <a:rPr b="1" lang="es-AR" sz="2000">
                <a:solidFill>
                  <a:schemeClr val="dk1"/>
                </a:solidFill>
                <a:latin typeface="Calibri"/>
                <a:ea typeface="Calibri"/>
                <a:cs typeface="Calibri"/>
                <a:sym typeface="Calibri"/>
              </a:rPr>
              <a:t>campo común</a:t>
            </a:r>
            <a:endParaRPr b="1" sz="2000">
              <a:solidFill>
                <a:schemeClr val="dk1"/>
              </a:solidFill>
              <a:latin typeface="Calibri"/>
              <a:ea typeface="Calibri"/>
              <a:cs typeface="Calibri"/>
              <a:sym typeface="Calibri"/>
            </a:endParaRPr>
          </a:p>
        </p:txBody>
      </p:sp>
      <p:sp>
        <p:nvSpPr>
          <p:cNvPr id="392" name="Google Shape;392;p31"/>
          <p:cNvSpPr txBox="1"/>
          <p:nvPr/>
        </p:nvSpPr>
        <p:spPr>
          <a:xfrm>
            <a:off x="4697667" y="6135306"/>
            <a:ext cx="7092950"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Calibri"/>
                <a:ea typeface="Calibri"/>
                <a:cs typeface="Calibri"/>
                <a:sym typeface="Calibri"/>
              </a:rPr>
              <a:t>El </a:t>
            </a:r>
            <a:r>
              <a:rPr b="1" lang="es-AR" sz="2000">
                <a:solidFill>
                  <a:schemeClr val="dk1"/>
                </a:solidFill>
                <a:latin typeface="Calibri"/>
                <a:ea typeface="Calibri"/>
                <a:cs typeface="Calibri"/>
                <a:sym typeface="Calibri"/>
              </a:rPr>
              <a:t>diagrama de entidad-relación </a:t>
            </a:r>
            <a:r>
              <a:rPr lang="es-AR" sz="2000">
                <a:solidFill>
                  <a:schemeClr val="dk1"/>
                </a:solidFill>
                <a:latin typeface="Calibri"/>
                <a:ea typeface="Calibri"/>
                <a:cs typeface="Calibri"/>
                <a:sym typeface="Calibri"/>
              </a:rPr>
              <a:t>describe los datos almacenados en una base de datos y sus </a:t>
            </a:r>
            <a:r>
              <a:rPr b="1" lang="es-AR" sz="2000">
                <a:solidFill>
                  <a:schemeClr val="dk1"/>
                </a:solidFill>
                <a:latin typeface="Calibri"/>
                <a:ea typeface="Calibri"/>
                <a:cs typeface="Calibri"/>
                <a:sym typeface="Calibri"/>
              </a:rPr>
              <a:t>relaciones</a:t>
            </a:r>
            <a:endParaRPr/>
          </a:p>
        </p:txBody>
      </p:sp>
      <p:pic>
        <p:nvPicPr>
          <p:cNvPr id="393" name="Google Shape;393;p31"/>
          <p:cNvPicPr preferRelativeResize="0"/>
          <p:nvPr/>
        </p:nvPicPr>
        <p:blipFill rotWithShape="1">
          <a:blip r:embed="rId3">
            <a:alphaModFix/>
          </a:blip>
          <a:srcRect b="15090" l="0" r="3333" t="31511"/>
          <a:stretch/>
        </p:blipFill>
        <p:spPr>
          <a:xfrm>
            <a:off x="2916492" y="1962425"/>
            <a:ext cx="9144000" cy="4291012"/>
          </a:xfrm>
          <a:prstGeom prst="rect">
            <a:avLst/>
          </a:prstGeom>
          <a:noFill/>
          <a:ln>
            <a:noFill/>
          </a:ln>
        </p:spPr>
      </p:pic>
      <p:sp>
        <p:nvSpPr>
          <p:cNvPr id="394" name="Google Shape;394;p31"/>
          <p:cNvSpPr txBox="1"/>
          <p:nvPr/>
        </p:nvSpPr>
        <p:spPr>
          <a:xfrm>
            <a:off x="78825" y="2566094"/>
            <a:ext cx="3042747"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Diagrama</a:t>
            </a:r>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Entidad / Relación</a:t>
            </a:r>
            <a:endParaRPr sz="36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nvSpPr>
        <p:spPr>
          <a:xfrm>
            <a:off x="5722876" y="504490"/>
            <a:ext cx="2780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Base de datos</a:t>
            </a:r>
            <a:endParaRPr sz="3600">
              <a:solidFill>
                <a:srgbClr val="F2F2F2"/>
              </a:solidFill>
              <a:latin typeface="Calibri"/>
              <a:ea typeface="Calibri"/>
              <a:cs typeface="Calibri"/>
              <a:sym typeface="Calibri"/>
            </a:endParaRPr>
          </a:p>
        </p:txBody>
      </p:sp>
      <p:sp>
        <p:nvSpPr>
          <p:cNvPr id="400" name="Google Shape;400;p32"/>
          <p:cNvSpPr/>
          <p:nvPr/>
        </p:nvSpPr>
        <p:spPr>
          <a:xfrm>
            <a:off x="3708291" y="1168443"/>
            <a:ext cx="8229600" cy="55092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s-AR" sz="2000">
                <a:solidFill>
                  <a:schemeClr val="dk1"/>
                </a:solidFill>
                <a:latin typeface="Calibri"/>
                <a:ea typeface="Calibri"/>
                <a:cs typeface="Calibri"/>
                <a:sym typeface="Calibri"/>
              </a:rPr>
              <a:t>Los </a:t>
            </a:r>
            <a:r>
              <a:rPr b="1" lang="es-AR" sz="2800">
                <a:solidFill>
                  <a:srgbClr val="FF0000"/>
                </a:solidFill>
                <a:latin typeface="Calibri"/>
                <a:ea typeface="Calibri"/>
                <a:cs typeface="Calibri"/>
                <a:sym typeface="Calibri"/>
              </a:rPr>
              <a:t>cuadros</a:t>
            </a:r>
            <a:r>
              <a:rPr lang="es-AR" sz="20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que representan las </a:t>
            </a:r>
            <a:r>
              <a:rPr b="1" lang="es-AR" sz="2800">
                <a:solidFill>
                  <a:srgbClr val="FF0000"/>
                </a:solidFill>
                <a:latin typeface="Calibri"/>
                <a:ea typeface="Calibri"/>
                <a:cs typeface="Calibri"/>
                <a:sym typeface="Calibri"/>
              </a:rPr>
              <a:t>entidades</a:t>
            </a:r>
            <a:r>
              <a:rPr lang="es-AR" sz="20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en el diagrama, muestran los campos claves subrayados. </a:t>
            </a:r>
            <a:endParaRPr/>
          </a:p>
          <a:p>
            <a:pPr indent="0" lvl="0" marL="0" marR="0" rtl="0" algn="just">
              <a:spcBef>
                <a:spcPts val="600"/>
              </a:spcBef>
              <a:spcAft>
                <a:spcPts val="0"/>
              </a:spcAft>
              <a:buNone/>
            </a:pPr>
            <a:r>
              <a:rPr lang="es-AR" sz="2000">
                <a:solidFill>
                  <a:schemeClr val="dk1"/>
                </a:solidFill>
                <a:latin typeface="Calibri"/>
                <a:ea typeface="Calibri"/>
                <a:cs typeface="Calibri"/>
                <a:sym typeface="Calibri"/>
              </a:rPr>
              <a:t>Una </a:t>
            </a:r>
            <a:r>
              <a:rPr b="1" i="1" lang="es-AR" sz="2800">
                <a:solidFill>
                  <a:srgbClr val="FF0000"/>
                </a:solidFill>
                <a:latin typeface="Calibri"/>
                <a:ea typeface="Calibri"/>
                <a:cs typeface="Calibri"/>
                <a:sym typeface="Calibri"/>
              </a:rPr>
              <a:t>clave</a:t>
            </a:r>
            <a:r>
              <a:rPr lang="es-AR" sz="20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es un campo cuyos valores identifican registros. </a:t>
            </a:r>
            <a:endParaRPr sz="2000">
              <a:solidFill>
                <a:schemeClr val="dk1"/>
              </a:solidFill>
              <a:latin typeface="Calibri"/>
              <a:ea typeface="Calibri"/>
              <a:cs typeface="Calibri"/>
              <a:sym typeface="Calibri"/>
            </a:endParaRPr>
          </a:p>
          <a:p>
            <a:pPr indent="0" lvl="0" marL="0" marR="0" rtl="0" algn="just">
              <a:spcBef>
                <a:spcPts val="600"/>
              </a:spcBef>
              <a:spcAft>
                <a:spcPts val="0"/>
              </a:spcAft>
              <a:buNone/>
            </a:pPr>
            <a:r>
              <a:rPr lang="es-AR" sz="2000">
                <a:solidFill>
                  <a:schemeClr val="dk1"/>
                </a:solidFill>
                <a:latin typeface="Calibri"/>
                <a:ea typeface="Calibri"/>
                <a:cs typeface="Calibri"/>
                <a:sym typeface="Calibri"/>
              </a:rPr>
              <a:t>Normalmente todas las tablas tienen una </a:t>
            </a:r>
            <a:r>
              <a:rPr b="1" i="1" lang="es-AR" sz="2800">
                <a:solidFill>
                  <a:srgbClr val="FF0000"/>
                </a:solidFill>
                <a:latin typeface="Calibri"/>
                <a:ea typeface="Calibri"/>
                <a:cs typeface="Calibri"/>
                <a:sym typeface="Calibri"/>
              </a:rPr>
              <a:t>clave principal</a:t>
            </a:r>
            <a:r>
              <a:rPr b="1" lang="es-AR" sz="28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definida. Una clave principal es un campo (o combinación de campos) que permite identificar de forma inequívoca cada registro de la tabla, por lo que no pueden haber en una tabla dos registros con el mismo valor para el campo definido como clave principal. Por otra parte, ningún registro de la entidad puede contener un valor nulo en ese campo ni tampoco se pueden repetir valores en el campo.</a:t>
            </a:r>
            <a:endParaRPr sz="2000">
              <a:solidFill>
                <a:schemeClr val="dk1"/>
              </a:solidFill>
              <a:latin typeface="Calibri"/>
              <a:ea typeface="Calibri"/>
              <a:cs typeface="Calibri"/>
              <a:sym typeface="Calibri"/>
            </a:endParaRPr>
          </a:p>
          <a:p>
            <a:pPr indent="0" lvl="0" marL="0" marR="0" rtl="0" algn="just">
              <a:spcBef>
                <a:spcPts val="600"/>
              </a:spcBef>
              <a:spcAft>
                <a:spcPts val="0"/>
              </a:spcAft>
              <a:buNone/>
            </a:pPr>
            <a:r>
              <a:rPr lang="es-AR" sz="2000">
                <a:solidFill>
                  <a:schemeClr val="dk1"/>
                </a:solidFill>
                <a:latin typeface="Calibri"/>
                <a:ea typeface="Calibri"/>
                <a:cs typeface="Calibri"/>
                <a:sym typeface="Calibri"/>
              </a:rPr>
              <a:t>Una </a:t>
            </a:r>
            <a:r>
              <a:rPr b="1" i="1" lang="es-AR" sz="2800">
                <a:solidFill>
                  <a:srgbClr val="FF0000"/>
                </a:solidFill>
                <a:latin typeface="Calibri"/>
                <a:ea typeface="Calibri"/>
                <a:cs typeface="Calibri"/>
                <a:sym typeface="Calibri"/>
              </a:rPr>
              <a:t>clave foránea</a:t>
            </a:r>
            <a:r>
              <a:rPr lang="es-AR" sz="2800">
                <a:solidFill>
                  <a:srgbClr val="FF0000"/>
                </a:solidFill>
                <a:latin typeface="Calibri"/>
                <a:ea typeface="Calibri"/>
                <a:cs typeface="Calibri"/>
                <a:sym typeface="Calibri"/>
              </a:rPr>
              <a:t> </a:t>
            </a:r>
            <a:r>
              <a:rPr lang="es-AR" sz="2000">
                <a:solidFill>
                  <a:schemeClr val="dk1"/>
                </a:solidFill>
                <a:latin typeface="Calibri"/>
                <a:ea typeface="Calibri"/>
                <a:cs typeface="Calibri"/>
                <a:sym typeface="Calibri"/>
              </a:rPr>
              <a:t>es un campo (o combinación de campos) que contiene un valor que </a:t>
            </a:r>
            <a:r>
              <a:rPr b="1" lang="es-AR" sz="2000">
                <a:solidFill>
                  <a:schemeClr val="dk1"/>
                </a:solidFill>
                <a:latin typeface="Calibri"/>
                <a:ea typeface="Calibri"/>
                <a:cs typeface="Calibri"/>
                <a:sym typeface="Calibri"/>
              </a:rPr>
              <a:t>hace referencia a una registro de otra entidad </a:t>
            </a:r>
            <a:r>
              <a:rPr lang="es-AR" sz="2000">
                <a:solidFill>
                  <a:schemeClr val="dk1"/>
                </a:solidFill>
                <a:latin typeface="Calibri"/>
                <a:ea typeface="Calibri"/>
                <a:cs typeface="Calibri"/>
                <a:sym typeface="Calibri"/>
              </a:rPr>
              <a:t>y que es clave principal en ésta última. </a:t>
            </a:r>
            <a:endParaRPr sz="2000">
              <a:solidFill>
                <a:schemeClr val="dk1"/>
              </a:solidFill>
              <a:latin typeface="Calibri"/>
              <a:ea typeface="Calibri"/>
              <a:cs typeface="Calibri"/>
              <a:sym typeface="Calibri"/>
            </a:endParaRPr>
          </a:p>
          <a:p>
            <a:pPr indent="450850" lvl="0" marL="0" marR="0" rtl="0" algn="just">
              <a:spcBef>
                <a:spcPts val="600"/>
              </a:spcBef>
              <a:spcAft>
                <a:spcPts val="0"/>
              </a:spcAft>
              <a:buNone/>
            </a:pPr>
            <a:br>
              <a:rPr lang="es-AR"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
        <p:nvSpPr>
          <p:cNvPr id="401" name="Google Shape;401;p32"/>
          <p:cNvSpPr txBox="1"/>
          <p:nvPr/>
        </p:nvSpPr>
        <p:spPr>
          <a:xfrm>
            <a:off x="78825" y="2566094"/>
            <a:ext cx="3042747" cy="17184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Diagrama</a:t>
            </a:r>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Entidad / Relación</a:t>
            </a:r>
            <a:endParaRPr sz="3600">
              <a:solidFill>
                <a:srgbClr val="FF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b6c3078559_0_0"/>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Big Data</a:t>
            </a:r>
            <a:endParaRPr sz="3600">
              <a:solidFill>
                <a:srgbClr val="F2F2F2"/>
              </a:solidFill>
              <a:latin typeface="Calibri"/>
              <a:ea typeface="Calibri"/>
              <a:cs typeface="Calibri"/>
              <a:sym typeface="Calibri"/>
            </a:endParaRPr>
          </a:p>
        </p:txBody>
      </p:sp>
      <p:sp>
        <p:nvSpPr>
          <p:cNvPr id="408" name="Google Shape;408;gb6c3078559_0_0"/>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marR="0" rtl="0" algn="just">
              <a:spcBef>
                <a:spcPts val="600"/>
              </a:spcBef>
              <a:spcAft>
                <a:spcPts val="0"/>
              </a:spcAft>
              <a:buNone/>
            </a:pPr>
            <a:r>
              <a:rPr lang="es-AR" sz="2000">
                <a:solidFill>
                  <a:schemeClr val="dk1"/>
                </a:solidFill>
                <a:latin typeface="Calibri"/>
                <a:ea typeface="Calibri"/>
                <a:cs typeface="Calibri"/>
                <a:sym typeface="Calibri"/>
              </a:rPr>
              <a:t>La definición de Big Data se resume en las llamadas </a:t>
            </a:r>
            <a:r>
              <a:rPr b="1" lang="es-AR" sz="2000">
                <a:solidFill>
                  <a:srgbClr val="FF0000"/>
                </a:solidFill>
                <a:latin typeface="Calibri"/>
                <a:ea typeface="Calibri"/>
                <a:cs typeface="Calibri"/>
                <a:sym typeface="Calibri"/>
              </a:rPr>
              <a:t>3 V’s del Big Data</a:t>
            </a:r>
            <a:r>
              <a:rPr lang="es-AR" sz="2000">
                <a:solidFill>
                  <a:schemeClr val="dk1"/>
                </a:solidFill>
                <a:latin typeface="Calibri"/>
                <a:ea typeface="Calibri"/>
                <a:cs typeface="Calibri"/>
                <a:sym typeface="Calibri"/>
              </a:rPr>
              <a:t> –Volumen, Velocidad y Variedad– que aumentan a ritmo exponencial.</a:t>
            </a:r>
            <a:endParaRPr sz="2000">
              <a:solidFill>
                <a:schemeClr val="dk1"/>
              </a:solidFill>
              <a:latin typeface="Calibri"/>
              <a:ea typeface="Calibri"/>
              <a:cs typeface="Calibri"/>
              <a:sym typeface="Calibri"/>
            </a:endParaRPr>
          </a:p>
          <a:p>
            <a:pPr indent="0" lvl="0" marL="0" marR="0" rtl="0" algn="just">
              <a:spcBef>
                <a:spcPts val="600"/>
              </a:spcBef>
              <a:spcAft>
                <a:spcPts val="0"/>
              </a:spcAft>
              <a:buNone/>
            </a:pPr>
            <a:r>
              <a:t/>
            </a:r>
            <a:endParaRPr sz="2000">
              <a:solidFill>
                <a:schemeClr val="dk1"/>
              </a:solidFill>
              <a:latin typeface="Calibri"/>
              <a:ea typeface="Calibri"/>
              <a:cs typeface="Calibri"/>
              <a:sym typeface="Calibri"/>
            </a:endParaRPr>
          </a:p>
          <a:p>
            <a:pPr indent="-355600" lvl="0" marL="1130300" rtl="0" algn="l">
              <a:lnSpc>
                <a:spcPct val="115000"/>
              </a:lnSpc>
              <a:spcBef>
                <a:spcPts val="0"/>
              </a:spcBef>
              <a:spcAft>
                <a:spcPts val="0"/>
              </a:spcAft>
              <a:buClr>
                <a:srgbClr val="4A4A4A"/>
              </a:buClr>
              <a:buSzPts val="2000"/>
              <a:buFont typeface="Calibri"/>
              <a:buChar char="●"/>
            </a:pPr>
            <a:r>
              <a:rPr lang="es-AR" sz="2000">
                <a:solidFill>
                  <a:srgbClr val="4A4A4A"/>
                </a:solidFill>
                <a:highlight>
                  <a:srgbClr val="FFFFFF"/>
                </a:highlight>
                <a:latin typeface="Calibri"/>
                <a:ea typeface="Calibri"/>
                <a:cs typeface="Calibri"/>
                <a:sym typeface="Calibri"/>
              </a:rPr>
              <a:t>Volumen: La empresas recopilan cada vez más información, pero solo son capaces de aprovechar una pequeña parte. El </a:t>
            </a:r>
            <a:r>
              <a:rPr i="1" lang="es-AR" sz="2000">
                <a:solidFill>
                  <a:srgbClr val="4A4A4A"/>
                </a:solidFill>
                <a:highlight>
                  <a:srgbClr val="FFFFFF"/>
                </a:highlight>
                <a:latin typeface="Calibri"/>
                <a:ea typeface="Calibri"/>
                <a:cs typeface="Calibri"/>
                <a:sym typeface="Calibri"/>
              </a:rPr>
              <a:t>Dark Data</a:t>
            </a:r>
            <a:r>
              <a:rPr lang="es-AR" sz="2000">
                <a:solidFill>
                  <a:srgbClr val="4A4A4A"/>
                </a:solidFill>
                <a:highlight>
                  <a:srgbClr val="FFFFFF"/>
                </a:highlight>
                <a:latin typeface="Calibri"/>
                <a:ea typeface="Calibri"/>
                <a:cs typeface="Calibri"/>
                <a:sym typeface="Calibri"/>
              </a:rPr>
              <a:t>, la información almacenada pero no analizada, supera el 80% del total del Big Data. </a:t>
            </a:r>
            <a:endParaRPr sz="2000">
              <a:solidFill>
                <a:srgbClr val="4A4A4A"/>
              </a:solidFill>
              <a:highlight>
                <a:srgbClr val="FFFFFF"/>
              </a:highlight>
              <a:latin typeface="Calibri"/>
              <a:ea typeface="Calibri"/>
              <a:cs typeface="Calibri"/>
              <a:sym typeface="Calibri"/>
            </a:endParaRPr>
          </a:p>
          <a:p>
            <a:pPr indent="-355600" lvl="0" marL="1130300" rtl="0" algn="l">
              <a:lnSpc>
                <a:spcPct val="115000"/>
              </a:lnSpc>
              <a:spcBef>
                <a:spcPts val="0"/>
              </a:spcBef>
              <a:spcAft>
                <a:spcPts val="0"/>
              </a:spcAft>
              <a:buClr>
                <a:srgbClr val="4A4A4A"/>
              </a:buClr>
              <a:buSzPts val="2000"/>
              <a:buFont typeface="Calibri"/>
              <a:buChar char="●"/>
            </a:pPr>
            <a:r>
              <a:rPr lang="es-AR" sz="2000">
                <a:solidFill>
                  <a:srgbClr val="4A4A4A"/>
                </a:solidFill>
                <a:highlight>
                  <a:srgbClr val="FFFFFF"/>
                </a:highlight>
                <a:latin typeface="Calibri"/>
                <a:ea typeface="Calibri"/>
                <a:cs typeface="Calibri"/>
                <a:sym typeface="Calibri"/>
              </a:rPr>
              <a:t>Velocidad: Los datos se modifican y se transmiten cada vez más rápido. </a:t>
            </a:r>
            <a:endParaRPr sz="2000">
              <a:solidFill>
                <a:srgbClr val="4A4A4A"/>
              </a:solidFill>
              <a:highlight>
                <a:srgbClr val="FFFFFF"/>
              </a:highlight>
              <a:latin typeface="Calibri"/>
              <a:ea typeface="Calibri"/>
              <a:cs typeface="Calibri"/>
              <a:sym typeface="Calibri"/>
            </a:endParaRPr>
          </a:p>
          <a:p>
            <a:pPr indent="-355600" lvl="0" marL="1130300" rtl="0" algn="l">
              <a:lnSpc>
                <a:spcPct val="115000"/>
              </a:lnSpc>
              <a:spcBef>
                <a:spcPts val="0"/>
              </a:spcBef>
              <a:spcAft>
                <a:spcPts val="0"/>
              </a:spcAft>
              <a:buClr>
                <a:srgbClr val="4A4A4A"/>
              </a:buClr>
              <a:buSzPts val="2000"/>
              <a:buFont typeface="Calibri"/>
              <a:buChar char="●"/>
            </a:pPr>
            <a:r>
              <a:rPr lang="es-AR" sz="2000">
                <a:solidFill>
                  <a:srgbClr val="4A4A4A"/>
                </a:solidFill>
                <a:highlight>
                  <a:srgbClr val="FFFFFF"/>
                </a:highlight>
                <a:latin typeface="Calibri"/>
                <a:ea typeface="Calibri"/>
                <a:cs typeface="Calibri"/>
                <a:sym typeface="Calibri"/>
              </a:rPr>
              <a:t>Variedad: Teniendo en cuenta que el propio nombre de Big Data hace referencia al tamaño, debido a las diferentes fuentes de generación de datos permanentes.</a:t>
            </a:r>
            <a:endParaRPr sz="2000">
              <a:solidFill>
                <a:schemeClr val="dk1"/>
              </a:solidFill>
              <a:latin typeface="Calibri"/>
              <a:ea typeface="Calibri"/>
              <a:cs typeface="Calibri"/>
              <a:sym typeface="Calibri"/>
            </a:endParaRPr>
          </a:p>
        </p:txBody>
      </p:sp>
      <p:sp>
        <p:nvSpPr>
          <p:cNvPr id="409" name="Google Shape;409;gb6c3078559_0_0"/>
          <p:cNvSpPr txBox="1"/>
          <p:nvPr/>
        </p:nvSpPr>
        <p:spPr>
          <a:xfrm>
            <a:off x="314650" y="32162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Volumen</a:t>
            </a:r>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Velocidad</a:t>
            </a:r>
            <a:endParaRPr b="1" sz="3600">
              <a:solidFill>
                <a:srgbClr val="FF0000"/>
              </a:solidFill>
              <a:latin typeface="Calibri"/>
              <a:ea typeface="Calibri"/>
              <a:cs typeface="Calibri"/>
              <a:sym typeface="Calibri"/>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Variedad</a:t>
            </a:r>
            <a:endParaRPr sz="3600">
              <a:solidFill>
                <a:srgbClr val="FF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b6c3078559_0_11"/>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Big Data</a:t>
            </a:r>
            <a:endParaRPr sz="3600">
              <a:solidFill>
                <a:srgbClr val="F2F2F2"/>
              </a:solidFill>
              <a:latin typeface="Calibri"/>
              <a:ea typeface="Calibri"/>
              <a:cs typeface="Calibri"/>
              <a:sym typeface="Calibri"/>
            </a:endParaRPr>
          </a:p>
        </p:txBody>
      </p:sp>
      <p:sp>
        <p:nvSpPr>
          <p:cNvPr id="416" name="Google Shape;416;gb6c3078559_0_11"/>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Tipos de datos</a:t>
            </a:r>
            <a:endParaRPr sz="3600">
              <a:solidFill>
                <a:srgbClr val="FF0000"/>
              </a:solidFill>
              <a:latin typeface="Calibri"/>
              <a:ea typeface="Calibri"/>
              <a:cs typeface="Calibri"/>
              <a:sym typeface="Calibri"/>
            </a:endParaRPr>
          </a:p>
        </p:txBody>
      </p:sp>
      <p:sp>
        <p:nvSpPr>
          <p:cNvPr id="417" name="Google Shape;417;gb6c3078559_0_11"/>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marR="0" rtl="0" algn="just">
              <a:spcBef>
                <a:spcPts val="600"/>
              </a:spcBef>
              <a:spcAft>
                <a:spcPts val="0"/>
              </a:spcAft>
              <a:buNone/>
            </a:pPr>
            <a:r>
              <a:rPr b="1" lang="es-AR" sz="3000">
                <a:solidFill>
                  <a:schemeClr val="dk1"/>
                </a:solidFill>
                <a:latin typeface="Calibri"/>
                <a:ea typeface="Calibri"/>
                <a:cs typeface="Calibri"/>
                <a:sym typeface="Calibri"/>
              </a:rPr>
              <a:t>Tipos de datos:</a:t>
            </a:r>
            <a:endParaRPr b="1" sz="3000">
              <a:solidFill>
                <a:schemeClr val="dk1"/>
              </a:solidFill>
              <a:latin typeface="Calibri"/>
              <a:ea typeface="Calibri"/>
              <a:cs typeface="Calibri"/>
              <a:sym typeface="Calibri"/>
            </a:endParaRPr>
          </a:p>
          <a:p>
            <a:pPr indent="-381000" lvl="0" marL="457200" rtl="0" algn="l">
              <a:lnSpc>
                <a:spcPct val="115000"/>
              </a:lnSpc>
              <a:spcBef>
                <a:spcPts val="700"/>
              </a:spcBef>
              <a:spcAft>
                <a:spcPts val="0"/>
              </a:spcAft>
              <a:buClr>
                <a:srgbClr val="4A4A4A"/>
              </a:buClr>
              <a:buSzPts val="2400"/>
              <a:buFont typeface="Calibri"/>
              <a:buChar char="●"/>
            </a:pPr>
            <a:r>
              <a:rPr b="1" lang="es-AR" sz="2400">
                <a:solidFill>
                  <a:schemeClr val="dk1"/>
                </a:solidFill>
                <a:latin typeface="Calibri"/>
                <a:ea typeface="Calibri"/>
                <a:cs typeface="Calibri"/>
                <a:sym typeface="Calibri"/>
              </a:rPr>
              <a:t>Datos estructurados</a:t>
            </a:r>
            <a:endParaRPr b="1" sz="2400">
              <a:solidFill>
                <a:schemeClr val="dk1"/>
              </a:solidFill>
              <a:latin typeface="Calibri"/>
              <a:ea typeface="Calibri"/>
              <a:cs typeface="Calibri"/>
              <a:sym typeface="Calibri"/>
            </a:endParaRPr>
          </a:p>
          <a:p>
            <a:pPr indent="0" lvl="0" marL="457200" rtl="0" algn="just">
              <a:lnSpc>
                <a:spcPct val="115000"/>
              </a:lnSpc>
              <a:spcBef>
                <a:spcPts val="400"/>
              </a:spcBef>
              <a:spcAft>
                <a:spcPts val="0"/>
              </a:spcAft>
              <a:buNone/>
            </a:pPr>
            <a:r>
              <a:rPr lang="es-AR" sz="1800">
                <a:solidFill>
                  <a:schemeClr val="dk1"/>
                </a:solidFill>
                <a:latin typeface="Calibri"/>
                <a:ea typeface="Calibri"/>
                <a:cs typeface="Calibri"/>
                <a:sym typeface="Calibri"/>
              </a:rPr>
              <a:t>Datos con formato o esquema fijo que poseen campos fijos. Son los datos de las bases de datos relacionales, las hojas de cálculo y los archivos.</a:t>
            </a:r>
            <a:endParaRPr sz="1800">
              <a:solidFill>
                <a:schemeClr val="dk1"/>
              </a:solidFill>
              <a:latin typeface="Calibri"/>
              <a:ea typeface="Calibri"/>
              <a:cs typeface="Calibri"/>
              <a:sym typeface="Calibri"/>
            </a:endParaRPr>
          </a:p>
          <a:p>
            <a:pPr indent="-381000" lvl="0" marL="457200" rtl="0" algn="just">
              <a:lnSpc>
                <a:spcPct val="115000"/>
              </a:lnSpc>
              <a:spcBef>
                <a:spcPts val="700"/>
              </a:spcBef>
              <a:spcAft>
                <a:spcPts val="0"/>
              </a:spcAft>
              <a:buClr>
                <a:srgbClr val="4A4A4A"/>
              </a:buClr>
              <a:buSzPts val="2400"/>
              <a:buFont typeface="Calibri"/>
              <a:buChar char="●"/>
            </a:pPr>
            <a:r>
              <a:rPr b="1" lang="es-AR" sz="2400">
                <a:solidFill>
                  <a:schemeClr val="dk1"/>
                </a:solidFill>
                <a:latin typeface="Calibri"/>
                <a:ea typeface="Calibri"/>
                <a:cs typeface="Calibri"/>
                <a:sym typeface="Calibri"/>
              </a:rPr>
              <a:t>Datos semiestructurados</a:t>
            </a:r>
            <a:endParaRPr b="1" sz="2400">
              <a:solidFill>
                <a:schemeClr val="dk1"/>
              </a:solidFill>
              <a:latin typeface="Calibri"/>
              <a:ea typeface="Calibri"/>
              <a:cs typeface="Calibri"/>
              <a:sym typeface="Calibri"/>
            </a:endParaRPr>
          </a:p>
          <a:p>
            <a:pPr indent="0" lvl="0" marL="457200" rtl="0" algn="just">
              <a:lnSpc>
                <a:spcPct val="115000"/>
              </a:lnSpc>
              <a:spcBef>
                <a:spcPts val="400"/>
              </a:spcBef>
              <a:spcAft>
                <a:spcPts val="0"/>
              </a:spcAft>
              <a:buNone/>
            </a:pPr>
            <a:r>
              <a:rPr lang="es-AR" sz="1800">
                <a:solidFill>
                  <a:schemeClr val="dk1"/>
                </a:solidFill>
                <a:latin typeface="Calibri"/>
                <a:ea typeface="Calibri"/>
                <a:cs typeface="Calibri"/>
                <a:sym typeface="Calibri"/>
              </a:rPr>
              <a:t>Datos que no tienen formatos fijos, pero contienen etiquetas y otros marcadores que permiten separar los elementos dados. Ejemplos típicos son el texto de etiquetas de XML y HTML.</a:t>
            </a:r>
            <a:endParaRPr sz="1800">
              <a:solidFill>
                <a:schemeClr val="dk1"/>
              </a:solidFill>
              <a:latin typeface="Calibri"/>
              <a:ea typeface="Calibri"/>
              <a:cs typeface="Calibri"/>
              <a:sym typeface="Calibri"/>
            </a:endParaRPr>
          </a:p>
          <a:p>
            <a:pPr indent="-381000" lvl="0" marL="457200" rtl="0" algn="l">
              <a:lnSpc>
                <a:spcPct val="115000"/>
              </a:lnSpc>
              <a:spcBef>
                <a:spcPts val="700"/>
              </a:spcBef>
              <a:spcAft>
                <a:spcPts val="0"/>
              </a:spcAft>
              <a:buClr>
                <a:srgbClr val="4A4A4A"/>
              </a:buClr>
              <a:buSzPts val="2400"/>
              <a:buFont typeface="Calibri"/>
              <a:buChar char="●"/>
            </a:pPr>
            <a:r>
              <a:rPr b="1" lang="es-AR" sz="2400">
                <a:solidFill>
                  <a:schemeClr val="dk1"/>
                </a:solidFill>
                <a:latin typeface="Calibri"/>
                <a:ea typeface="Calibri"/>
                <a:cs typeface="Calibri"/>
                <a:sym typeface="Calibri"/>
              </a:rPr>
              <a:t>Datos no estructurados</a:t>
            </a:r>
            <a:endParaRPr b="1" sz="2400">
              <a:solidFill>
                <a:schemeClr val="dk1"/>
              </a:solidFill>
              <a:latin typeface="Calibri"/>
              <a:ea typeface="Calibri"/>
              <a:cs typeface="Calibri"/>
              <a:sym typeface="Calibri"/>
            </a:endParaRPr>
          </a:p>
          <a:p>
            <a:pPr indent="0" lvl="0" marL="457200" rtl="0" algn="just">
              <a:lnSpc>
                <a:spcPct val="115000"/>
              </a:lnSpc>
              <a:spcBef>
                <a:spcPts val="400"/>
              </a:spcBef>
              <a:spcAft>
                <a:spcPts val="0"/>
              </a:spcAft>
              <a:buNone/>
            </a:pPr>
            <a:r>
              <a:rPr lang="es-AR" sz="1800">
                <a:solidFill>
                  <a:schemeClr val="dk1"/>
                </a:solidFill>
                <a:latin typeface="Calibri"/>
                <a:ea typeface="Calibri"/>
                <a:cs typeface="Calibri"/>
                <a:sym typeface="Calibri"/>
              </a:rPr>
              <a:t>Ejemplos típicos de datos que no tienen campos fijos: audio, video, fotografías, o formatos de texto libre como correos electrónicos, mensajes instantáneos SMS, artículos, libros, mensajes de mensajería instantánea tipo WhatsApp, etcétera.</a:t>
            </a:r>
            <a:endParaRPr sz="2000">
              <a:solidFill>
                <a:srgbClr val="4A4A4A"/>
              </a:solidFill>
              <a:highlight>
                <a:srgbClr val="FFFFFF"/>
              </a:highlight>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6c3078559_1_14"/>
          <p:cNvSpPr txBox="1"/>
          <p:nvPr/>
        </p:nvSpPr>
        <p:spPr>
          <a:xfrm>
            <a:off x="0" y="0"/>
            <a:ext cx="3000000" cy="132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500"/>
              </a:spcBef>
              <a:spcAft>
                <a:spcPts val="0"/>
              </a:spcAft>
              <a:buNone/>
            </a:pPr>
            <a:r>
              <a:t/>
            </a:r>
            <a:endParaRPr sz="2000">
              <a:solidFill>
                <a:schemeClr val="dk1"/>
              </a:solidFill>
              <a:latin typeface="Calibri"/>
              <a:ea typeface="Calibri"/>
              <a:cs typeface="Calibri"/>
              <a:sym typeface="Calibri"/>
            </a:endParaRPr>
          </a:p>
          <a:p>
            <a:pPr indent="0" lvl="0" marL="0" rtl="0" algn="just">
              <a:lnSpc>
                <a:spcPct val="115000"/>
              </a:lnSpc>
              <a:spcBef>
                <a:spcPts val="500"/>
              </a:spcBef>
              <a:spcAft>
                <a:spcPts val="0"/>
              </a:spcAft>
              <a:buNone/>
            </a:pPr>
            <a:r>
              <a:rPr lang="es-AR" sz="2000">
                <a:solidFill>
                  <a:schemeClr val="dk1"/>
                </a:solidFill>
              </a:rPr>
              <a:t>••</a:t>
            </a:r>
            <a:endParaRPr sz="2000">
              <a:solidFill>
                <a:schemeClr val="dk1"/>
              </a:solidFill>
              <a:latin typeface="Calibri"/>
              <a:ea typeface="Calibri"/>
              <a:cs typeface="Calibri"/>
              <a:sym typeface="Calibri"/>
            </a:endParaRPr>
          </a:p>
          <a:p>
            <a:pPr indent="0" lvl="0" marL="0" rtl="0" algn="just">
              <a:lnSpc>
                <a:spcPct val="115000"/>
              </a:lnSpc>
              <a:spcBef>
                <a:spcPts val="500"/>
              </a:spcBef>
              <a:spcAft>
                <a:spcPts val="0"/>
              </a:spcAft>
              <a:buNone/>
            </a:pPr>
            <a:r>
              <a:t/>
            </a:r>
            <a:endParaRPr sz="2000">
              <a:solidFill>
                <a:schemeClr val="dk1"/>
              </a:solidFill>
              <a:latin typeface="Calibri"/>
              <a:ea typeface="Calibri"/>
              <a:cs typeface="Calibri"/>
              <a:sym typeface="Calibri"/>
            </a:endParaRPr>
          </a:p>
        </p:txBody>
      </p:sp>
      <p:sp>
        <p:nvSpPr>
          <p:cNvPr id="424" name="Google Shape;424;gb6c3078559_1_14"/>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500"/>
              </a:spcBef>
              <a:spcAft>
                <a:spcPts val="0"/>
              </a:spcAft>
              <a:buNone/>
            </a:pPr>
            <a:r>
              <a:rPr lang="es-AR" sz="2000">
                <a:solidFill>
                  <a:schemeClr val="dk1"/>
                </a:solidFill>
                <a:latin typeface="Calibri"/>
                <a:ea typeface="Calibri"/>
                <a:cs typeface="Calibri"/>
                <a:sym typeface="Calibri"/>
              </a:rPr>
              <a:t>P</a:t>
            </a:r>
            <a:r>
              <a:rPr lang="es-AR" sz="2000">
                <a:solidFill>
                  <a:schemeClr val="dk1"/>
                </a:solidFill>
                <a:latin typeface="Calibri"/>
                <a:ea typeface="Calibri"/>
                <a:cs typeface="Calibri"/>
                <a:sym typeface="Calibri"/>
              </a:rPr>
              <a:t>roceden de numerosas fuentes de datos:</a:t>
            </a:r>
            <a:endParaRPr sz="2000">
              <a:solidFill>
                <a:schemeClr val="dk1"/>
              </a:solidFill>
              <a:latin typeface="Calibri"/>
              <a:ea typeface="Calibri"/>
              <a:cs typeface="Calibri"/>
              <a:sym typeface="Calibri"/>
            </a:endParaRPr>
          </a:p>
          <a:p>
            <a:pPr indent="-317500" lvl="0" marL="457200" rtl="0" algn="just">
              <a:lnSpc>
                <a:spcPct val="115000"/>
              </a:lnSpc>
              <a:spcBef>
                <a:spcPts val="500"/>
              </a:spcBef>
              <a:spcAft>
                <a:spcPts val="0"/>
              </a:spcAft>
              <a:buClr>
                <a:schemeClr val="dk1"/>
              </a:buClr>
              <a:buSzPts val="1400"/>
              <a:buFont typeface="Calibri"/>
              <a:buChar char="●"/>
            </a:pPr>
            <a:r>
              <a:rPr b="1" lang="es-AR" sz="2400">
                <a:solidFill>
                  <a:schemeClr val="dk1"/>
                </a:solidFill>
                <a:latin typeface="Calibri"/>
                <a:ea typeface="Calibri"/>
                <a:cs typeface="Calibri"/>
                <a:sym typeface="Calibri"/>
              </a:rPr>
              <a:t>Datos tradicionales de empresas</a:t>
            </a:r>
            <a:r>
              <a:rPr lang="es-AR" sz="2000">
                <a:solidFill>
                  <a:schemeClr val="dk1"/>
                </a:solidFill>
                <a:latin typeface="Calibri"/>
                <a:ea typeface="Calibri"/>
                <a:cs typeface="Calibri"/>
                <a:sym typeface="Calibri"/>
              </a:rPr>
              <a:t>. Incluyen información de clientes de sistemas CRM, datos transaccionales de sistemas ERP o SCM.</a:t>
            </a:r>
            <a:endParaRPr sz="2000">
              <a:solidFill>
                <a:schemeClr val="dk1"/>
              </a:solidFill>
              <a:latin typeface="Calibri"/>
              <a:ea typeface="Calibri"/>
              <a:cs typeface="Calibri"/>
              <a:sym typeface="Calibri"/>
            </a:endParaRPr>
          </a:p>
          <a:p>
            <a:pPr indent="-317500" lvl="0" marL="457200" rtl="0" algn="just">
              <a:lnSpc>
                <a:spcPct val="115000"/>
              </a:lnSpc>
              <a:spcBef>
                <a:spcPts val="1000"/>
              </a:spcBef>
              <a:spcAft>
                <a:spcPts val="0"/>
              </a:spcAft>
              <a:buClr>
                <a:schemeClr val="dk1"/>
              </a:buClr>
              <a:buSzPts val="1400"/>
              <a:buFont typeface="Calibri"/>
              <a:buChar char="●"/>
            </a:pPr>
            <a:r>
              <a:rPr b="1" lang="es-AR" sz="2400">
                <a:solidFill>
                  <a:schemeClr val="dk1"/>
                </a:solidFill>
                <a:latin typeface="Calibri"/>
                <a:ea typeface="Calibri"/>
                <a:cs typeface="Calibri"/>
                <a:sym typeface="Calibri"/>
              </a:rPr>
              <a:t>Datos generados por máquinas (M2M) y de Internet de las cosas</a:t>
            </a:r>
            <a:r>
              <a:rPr lang="es-AR" sz="2000">
                <a:solidFill>
                  <a:schemeClr val="dk1"/>
                </a:solidFill>
                <a:latin typeface="Calibri"/>
                <a:ea typeface="Calibri"/>
                <a:cs typeface="Calibri"/>
                <a:sym typeface="Calibri"/>
              </a:rPr>
              <a:t>. Weblogs, sensores de datos, medidores inteligentes (</a:t>
            </a:r>
            <a:r>
              <a:rPr i="1" lang="es-AR" sz="2000">
                <a:solidFill>
                  <a:schemeClr val="dk1"/>
                </a:solidFill>
                <a:latin typeface="Calibri"/>
                <a:ea typeface="Calibri"/>
                <a:cs typeface="Calibri"/>
                <a:sym typeface="Calibri"/>
              </a:rPr>
              <a:t>smart meters</a:t>
            </a:r>
            <a:r>
              <a:rPr lang="es-AR" sz="2000">
                <a:solidFill>
                  <a:schemeClr val="dk1"/>
                </a:solidFill>
                <a:latin typeface="Calibri"/>
                <a:ea typeface="Calibri"/>
                <a:cs typeface="Calibri"/>
                <a:sym typeface="Calibri"/>
              </a:rPr>
              <a:t>), sensores de fábricas, sensores de automóviles, barcos, aviones…</a:t>
            </a:r>
            <a:endParaRPr sz="1800">
              <a:solidFill>
                <a:schemeClr val="dk1"/>
              </a:solidFill>
              <a:latin typeface="Calibri"/>
              <a:ea typeface="Calibri"/>
              <a:cs typeface="Calibri"/>
              <a:sym typeface="Calibri"/>
            </a:endParaRPr>
          </a:p>
          <a:p>
            <a:pPr indent="-317500" lvl="0" marL="457200" rtl="0" algn="just">
              <a:lnSpc>
                <a:spcPct val="115000"/>
              </a:lnSpc>
              <a:spcBef>
                <a:spcPts val="1000"/>
              </a:spcBef>
              <a:spcAft>
                <a:spcPts val="0"/>
              </a:spcAft>
              <a:buClr>
                <a:schemeClr val="dk1"/>
              </a:buClr>
              <a:buSzPts val="1400"/>
              <a:buFont typeface="Calibri"/>
              <a:buChar char="●"/>
            </a:pPr>
            <a:r>
              <a:rPr b="1" lang="es-AR" sz="2400">
                <a:solidFill>
                  <a:schemeClr val="dk1"/>
                </a:solidFill>
                <a:latin typeface="Calibri"/>
                <a:ea typeface="Calibri"/>
                <a:cs typeface="Calibri"/>
                <a:sym typeface="Calibri"/>
              </a:rPr>
              <a:t>Datos sociales</a:t>
            </a:r>
            <a:r>
              <a:rPr lang="es-AR" sz="2000">
                <a:solidFill>
                  <a:schemeClr val="dk1"/>
                </a:solidFill>
                <a:latin typeface="Calibri"/>
                <a:ea typeface="Calibri"/>
                <a:cs typeface="Calibri"/>
                <a:sym typeface="Calibri"/>
              </a:rPr>
              <a:t>. Incluyen datos de medios sociales como blogs, wikis, redes sociales de tipo generalistas o medios sociales específicos como Facebook, Twitter, LinkedIn…</a:t>
            </a:r>
            <a:endParaRPr sz="2000">
              <a:solidFill>
                <a:schemeClr val="dk1"/>
              </a:solidFill>
              <a:latin typeface="Calibri"/>
              <a:ea typeface="Calibri"/>
              <a:cs typeface="Calibri"/>
              <a:sym typeface="Calibri"/>
            </a:endParaRPr>
          </a:p>
          <a:p>
            <a:pPr indent="-355600" lvl="0" marL="457200" rtl="0" algn="just">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Datos de biometría y genética.</a:t>
            </a:r>
            <a:endParaRPr sz="2000">
              <a:solidFill>
                <a:schemeClr val="dk1"/>
              </a:solidFill>
              <a:latin typeface="Calibri"/>
              <a:ea typeface="Calibri"/>
              <a:cs typeface="Calibri"/>
              <a:sym typeface="Calibri"/>
            </a:endParaRPr>
          </a:p>
          <a:p>
            <a:pPr indent="-355600" lvl="0" marL="457200" rtl="0" algn="just">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Datos personales o generados por las personas.</a:t>
            </a:r>
            <a:endParaRPr sz="2000">
              <a:solidFill>
                <a:schemeClr val="dk1"/>
              </a:solidFill>
              <a:latin typeface="Calibri"/>
              <a:ea typeface="Calibri"/>
              <a:cs typeface="Calibri"/>
              <a:sym typeface="Calibri"/>
            </a:endParaRPr>
          </a:p>
          <a:p>
            <a:pPr indent="0" lvl="0" marL="457200" rtl="0" algn="just">
              <a:lnSpc>
                <a:spcPct val="115000"/>
              </a:lnSpc>
              <a:spcBef>
                <a:spcPts val="1000"/>
              </a:spcBef>
              <a:spcAft>
                <a:spcPts val="0"/>
              </a:spcAft>
              <a:buNone/>
            </a:pPr>
            <a:r>
              <a:t/>
            </a:r>
            <a:endParaRPr b="1" sz="2400">
              <a:solidFill>
                <a:schemeClr val="dk1"/>
              </a:solidFill>
              <a:latin typeface="Calibri"/>
              <a:ea typeface="Calibri"/>
              <a:cs typeface="Calibri"/>
              <a:sym typeface="Calibri"/>
            </a:endParaRPr>
          </a:p>
        </p:txBody>
      </p:sp>
      <p:sp>
        <p:nvSpPr>
          <p:cNvPr id="425" name="Google Shape;425;gb6c3078559_1_14"/>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Big Data</a:t>
            </a:r>
            <a:endParaRPr sz="3600">
              <a:solidFill>
                <a:srgbClr val="F2F2F2"/>
              </a:solidFill>
              <a:latin typeface="Calibri"/>
              <a:ea typeface="Calibri"/>
              <a:cs typeface="Calibri"/>
              <a:sym typeface="Calibri"/>
            </a:endParaRPr>
          </a:p>
        </p:txBody>
      </p:sp>
      <p:sp>
        <p:nvSpPr>
          <p:cNvPr id="426" name="Google Shape;426;gb6c3078559_1_14"/>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Fuente </a:t>
            </a:r>
            <a:r>
              <a:rPr b="1" lang="es-AR" sz="3600">
                <a:solidFill>
                  <a:srgbClr val="FF0000"/>
                </a:solidFill>
                <a:latin typeface="Calibri"/>
                <a:ea typeface="Calibri"/>
                <a:cs typeface="Calibri"/>
                <a:sym typeface="Calibri"/>
              </a:rPr>
              <a:t>de datos</a:t>
            </a:r>
            <a:endParaRPr sz="3600">
              <a:solidFill>
                <a:srgbClr val="FF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b6c3078559_1_2"/>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381000" lvl="0" marL="457200" rtl="0" algn="l">
              <a:lnSpc>
                <a:spcPct val="115000"/>
              </a:lnSpc>
              <a:spcBef>
                <a:spcPts val="700"/>
              </a:spcBef>
              <a:spcAft>
                <a:spcPts val="0"/>
              </a:spcAft>
              <a:buClr>
                <a:srgbClr val="4A4A4A"/>
              </a:buClr>
              <a:buSzPts val="2400"/>
              <a:buFont typeface="Calibri"/>
              <a:buChar char="●"/>
            </a:pPr>
            <a:r>
              <a:rPr b="1" lang="es-AR" sz="2400">
                <a:solidFill>
                  <a:schemeClr val="dk1"/>
                </a:solidFill>
                <a:latin typeface="Calibri"/>
                <a:ea typeface="Calibri"/>
                <a:cs typeface="Calibri"/>
                <a:sym typeface="Calibri"/>
              </a:rPr>
              <a:t>Veracidad</a:t>
            </a:r>
            <a:endParaRPr b="1" sz="2400">
              <a:solidFill>
                <a:schemeClr val="dk1"/>
              </a:solidFill>
              <a:latin typeface="Calibri"/>
              <a:ea typeface="Calibri"/>
              <a:cs typeface="Calibri"/>
              <a:sym typeface="Calibri"/>
            </a:endParaRPr>
          </a:p>
          <a:p>
            <a:pPr indent="0" lvl="0" marL="457200" rtl="0" algn="just">
              <a:lnSpc>
                <a:spcPct val="115000"/>
              </a:lnSpc>
              <a:spcBef>
                <a:spcPts val="500"/>
              </a:spcBef>
              <a:spcAft>
                <a:spcPts val="0"/>
              </a:spcAft>
              <a:buNone/>
            </a:pPr>
            <a:r>
              <a:rPr lang="es-AR" sz="2000">
                <a:solidFill>
                  <a:schemeClr val="dk1"/>
                </a:solidFill>
                <a:latin typeface="Calibri"/>
                <a:ea typeface="Calibri"/>
                <a:cs typeface="Calibri"/>
                <a:sym typeface="Calibri"/>
              </a:rPr>
              <a:t>Según IBM, en su definición de </a:t>
            </a:r>
            <a:r>
              <a:rPr i="1" lang="es-AR" sz="2000">
                <a:solidFill>
                  <a:schemeClr val="dk1"/>
                </a:solidFill>
                <a:latin typeface="Calibri"/>
                <a:ea typeface="Calibri"/>
                <a:cs typeface="Calibri"/>
                <a:sym typeface="Calibri"/>
              </a:rPr>
              <a:t>Big Data</a:t>
            </a:r>
            <a:r>
              <a:rPr lang="es-AR" sz="2000">
                <a:solidFill>
                  <a:schemeClr val="dk1"/>
                </a:solidFill>
                <a:latin typeface="Calibri"/>
                <a:ea typeface="Calibri"/>
                <a:cs typeface="Calibri"/>
                <a:sym typeface="Calibri"/>
              </a:rPr>
              <a:t>, al comentar la característica de veracidad proporciona un dato estremecedor: “Uno de cada tres líderes de negocio (directivos) no se fía de las informaciones que utilizan para tomar decisiones”. El establecimiento de la veracidad o fiabilidad (</a:t>
            </a:r>
            <a:r>
              <a:rPr i="1" lang="es-AR" sz="2000">
                <a:solidFill>
                  <a:schemeClr val="dk1"/>
                </a:solidFill>
                <a:latin typeface="Calibri"/>
                <a:ea typeface="Calibri"/>
                <a:cs typeface="Calibri"/>
                <a:sym typeface="Calibri"/>
              </a:rPr>
              <a:t>truth</a:t>
            </a:r>
            <a:r>
              <a:rPr lang="es-AR" sz="2000">
                <a:solidFill>
                  <a:schemeClr val="dk1"/>
                </a:solidFill>
                <a:latin typeface="Calibri"/>
                <a:ea typeface="Calibri"/>
                <a:cs typeface="Calibri"/>
                <a:sym typeface="Calibri"/>
              </a:rPr>
              <a:t>) de Big Data supone un gran reto a medida que la variedad y las fuentes de datos crecen.</a:t>
            </a:r>
            <a:endParaRPr sz="2000">
              <a:solidFill>
                <a:schemeClr val="dk1"/>
              </a:solidFill>
              <a:latin typeface="Calibri"/>
              <a:ea typeface="Calibri"/>
              <a:cs typeface="Calibri"/>
              <a:sym typeface="Calibri"/>
            </a:endParaRPr>
          </a:p>
          <a:p>
            <a:pPr indent="-381000" lvl="0" marL="457200" rtl="0" algn="l">
              <a:lnSpc>
                <a:spcPct val="115000"/>
              </a:lnSpc>
              <a:spcBef>
                <a:spcPts val="700"/>
              </a:spcBef>
              <a:spcAft>
                <a:spcPts val="0"/>
              </a:spcAft>
              <a:buClr>
                <a:schemeClr val="dk1"/>
              </a:buClr>
              <a:buSzPts val="2400"/>
              <a:buFont typeface="Calibri"/>
              <a:buChar char="●"/>
            </a:pPr>
            <a:r>
              <a:rPr b="1" lang="es-AR" sz="2400">
                <a:solidFill>
                  <a:schemeClr val="dk1"/>
                </a:solidFill>
                <a:latin typeface="Calibri"/>
                <a:ea typeface="Calibri"/>
                <a:cs typeface="Calibri"/>
                <a:sym typeface="Calibri"/>
              </a:rPr>
              <a:t>Valor</a:t>
            </a:r>
            <a:endParaRPr b="1" sz="2400">
              <a:solidFill>
                <a:schemeClr val="dk1"/>
              </a:solidFill>
              <a:latin typeface="Calibri"/>
              <a:ea typeface="Calibri"/>
              <a:cs typeface="Calibri"/>
              <a:sym typeface="Calibri"/>
            </a:endParaRPr>
          </a:p>
          <a:p>
            <a:pPr indent="0" lvl="0" marL="457200" marR="0" rtl="0" algn="just">
              <a:lnSpc>
                <a:spcPct val="115000"/>
              </a:lnSpc>
              <a:spcBef>
                <a:spcPts val="500"/>
              </a:spcBef>
              <a:spcAft>
                <a:spcPts val="0"/>
              </a:spcAft>
              <a:buNone/>
            </a:pPr>
            <a:r>
              <a:rPr lang="es-AR" sz="2000">
                <a:solidFill>
                  <a:schemeClr val="dk1"/>
                </a:solidFill>
                <a:latin typeface="Calibri"/>
                <a:ea typeface="Calibri"/>
                <a:cs typeface="Calibri"/>
                <a:sym typeface="Calibri"/>
              </a:rPr>
              <a:t>Además de las 3 V clásicas con las que todas las fuentes coinciden, y la cuarta que suele señalar IBM, existe una quinta característica que también se suele considerar: el valor. Las organizaciones estudian obtener información de los grandes datos de una manera rentable y eficiente. </a:t>
            </a:r>
            <a:endParaRPr sz="2000">
              <a:solidFill>
                <a:schemeClr val="dk1"/>
              </a:solidFill>
              <a:latin typeface="Calibri"/>
              <a:ea typeface="Calibri"/>
              <a:cs typeface="Calibri"/>
              <a:sym typeface="Calibri"/>
            </a:endParaRPr>
          </a:p>
        </p:txBody>
      </p:sp>
      <p:sp>
        <p:nvSpPr>
          <p:cNvPr id="433" name="Google Shape;433;gb6c3078559_1_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Big Data</a:t>
            </a:r>
            <a:endParaRPr sz="3600">
              <a:solidFill>
                <a:srgbClr val="F2F2F2"/>
              </a:solidFill>
              <a:latin typeface="Calibri"/>
              <a:ea typeface="Calibri"/>
              <a:cs typeface="Calibri"/>
              <a:sym typeface="Calibri"/>
            </a:endParaRPr>
          </a:p>
        </p:txBody>
      </p:sp>
      <p:sp>
        <p:nvSpPr>
          <p:cNvPr id="434" name="Google Shape;434;gb6c3078559_1_2"/>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4ta y 5ta </a:t>
            </a:r>
            <a:r>
              <a:rPr b="1" lang="es-AR" sz="4800">
                <a:solidFill>
                  <a:srgbClr val="FF0000"/>
                </a:solidFill>
                <a:latin typeface="Calibri"/>
                <a:ea typeface="Calibri"/>
                <a:cs typeface="Calibri"/>
                <a:sym typeface="Calibri"/>
              </a:rPr>
              <a:t>V</a:t>
            </a:r>
            <a:r>
              <a:rPr b="1" lang="es-AR" sz="3600">
                <a:solidFill>
                  <a:srgbClr val="FF0000"/>
                </a:solidFill>
                <a:latin typeface="Calibri"/>
                <a:ea typeface="Calibri"/>
                <a:cs typeface="Calibri"/>
                <a:sym typeface="Calibri"/>
              </a:rPr>
              <a:t>s</a:t>
            </a:r>
            <a:endParaRPr sz="3600">
              <a:solidFill>
                <a:srgbClr val="FF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b6c3078559_1_26"/>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41" name="Google Shape;441;gb6c3078559_1_26"/>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Datos para los objetivos</a:t>
            </a:r>
            <a:endParaRPr sz="3600">
              <a:solidFill>
                <a:srgbClr val="FF0000"/>
              </a:solidFill>
              <a:latin typeface="Calibri"/>
              <a:ea typeface="Calibri"/>
              <a:cs typeface="Calibri"/>
              <a:sym typeface="Calibri"/>
            </a:endParaRPr>
          </a:p>
        </p:txBody>
      </p:sp>
      <p:sp>
        <p:nvSpPr>
          <p:cNvPr id="442" name="Google Shape;442;gb6c3078559_1_26"/>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E</a:t>
            </a:r>
            <a:r>
              <a:rPr lang="es-AR" sz="2000">
                <a:solidFill>
                  <a:srgbClr val="4A4A4A"/>
                </a:solidFill>
                <a:highlight>
                  <a:srgbClr val="FFFFFF"/>
                </a:highlight>
                <a:latin typeface="Calibri"/>
                <a:ea typeface="Calibri"/>
                <a:cs typeface="Calibri"/>
                <a:sym typeface="Calibri"/>
              </a:rPr>
              <a:t>l principal valor de la </a:t>
            </a:r>
            <a:r>
              <a:rPr b="1" lang="es-AR" sz="2000">
                <a:solidFill>
                  <a:srgbClr val="FF0000"/>
                </a:solidFill>
                <a:highlight>
                  <a:srgbClr val="FFFFFF"/>
                </a:highlight>
                <a:latin typeface="Calibri"/>
                <a:ea typeface="Calibri"/>
                <a:cs typeface="Calibri"/>
                <a:sym typeface="Calibri"/>
              </a:rPr>
              <a:t>curación de datos</a:t>
            </a:r>
            <a:r>
              <a:rPr lang="es-AR" sz="2000">
                <a:solidFill>
                  <a:srgbClr val="4A4A4A"/>
                </a:solidFill>
                <a:highlight>
                  <a:srgbClr val="FFFFFF"/>
                </a:highlight>
                <a:latin typeface="Calibri"/>
                <a:ea typeface="Calibri"/>
                <a:cs typeface="Calibri"/>
                <a:sym typeface="Calibri"/>
              </a:rPr>
              <a:t> consiste en </a:t>
            </a:r>
            <a:r>
              <a:rPr b="1" lang="es-AR" sz="2000">
                <a:solidFill>
                  <a:srgbClr val="FF0000"/>
                </a:solidFill>
                <a:highlight>
                  <a:srgbClr val="FFFFFF"/>
                </a:highlight>
                <a:latin typeface="Calibri"/>
                <a:ea typeface="Calibri"/>
                <a:cs typeface="Calibri"/>
                <a:sym typeface="Calibri"/>
              </a:rPr>
              <a:t>identificar la información</a:t>
            </a:r>
            <a:r>
              <a:rPr lang="es-AR" sz="2000">
                <a:solidFill>
                  <a:srgbClr val="4A4A4A"/>
                </a:solidFill>
                <a:highlight>
                  <a:srgbClr val="FFFFFF"/>
                </a:highlight>
                <a:latin typeface="Calibri"/>
                <a:ea typeface="Calibri"/>
                <a:cs typeface="Calibri"/>
                <a:sym typeface="Calibri"/>
              </a:rPr>
              <a:t> clave.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¿Qué factores determinan una decisión de compra?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¿Qué valores alterados permiten a un médico detectar una patología?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¿Cuáles son los indicadores realmente relevantes para predecir las tendencias futuras del mercado?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AR" sz="2000">
                <a:solidFill>
                  <a:srgbClr val="4A4A4A"/>
                </a:solidFill>
                <a:highlight>
                  <a:srgbClr val="FFFFFF"/>
                </a:highlight>
                <a:latin typeface="Calibri"/>
                <a:ea typeface="Calibri"/>
                <a:cs typeface="Calibri"/>
                <a:sym typeface="Calibri"/>
              </a:rPr>
              <a:t>La curación de datos es la vía para encontrar la respuesta a preguntas como estas.</a:t>
            </a:r>
            <a:endParaRPr sz="2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b6c3078559_1_38"/>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49" name="Google Shape;449;gb6c3078559_1_38"/>
          <p:cNvSpPr txBox="1"/>
          <p:nvPr/>
        </p:nvSpPr>
        <p:spPr>
          <a:xfrm>
            <a:off x="380675" y="2197454"/>
            <a:ext cx="3042600" cy="27549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El valor de la curación se encuentra en la selección de la información</a:t>
            </a:r>
            <a:endParaRPr b="1" sz="3600">
              <a:solidFill>
                <a:srgbClr val="FF0000"/>
              </a:solidFill>
              <a:latin typeface="Calibri"/>
              <a:ea typeface="Calibri"/>
              <a:cs typeface="Calibri"/>
              <a:sym typeface="Calibri"/>
            </a:endParaRPr>
          </a:p>
        </p:txBody>
      </p:sp>
      <p:sp>
        <p:nvSpPr>
          <p:cNvPr id="450" name="Google Shape;450;gb6c3078559_1_38"/>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L</a:t>
            </a:r>
            <a:r>
              <a:rPr lang="es-AR" sz="2000">
                <a:solidFill>
                  <a:srgbClr val="4A4A4A"/>
                </a:solidFill>
                <a:highlight>
                  <a:srgbClr val="FFFFFF"/>
                </a:highlight>
                <a:latin typeface="Calibri"/>
                <a:ea typeface="Calibri"/>
                <a:cs typeface="Calibri"/>
                <a:sym typeface="Calibri"/>
              </a:rPr>
              <a:t>a </a:t>
            </a:r>
            <a:r>
              <a:rPr b="1" lang="es-AR" sz="2000">
                <a:solidFill>
                  <a:srgbClr val="FF0000"/>
                </a:solidFill>
                <a:highlight>
                  <a:srgbClr val="FFFFFF"/>
                </a:highlight>
                <a:latin typeface="Calibri"/>
                <a:ea typeface="Calibri"/>
                <a:cs typeface="Calibri"/>
                <a:sym typeface="Calibri"/>
              </a:rPr>
              <a:t>curación de datos</a:t>
            </a:r>
            <a:r>
              <a:rPr lang="es-AR" sz="2000">
                <a:solidFill>
                  <a:srgbClr val="4A4A4A"/>
                </a:solidFill>
                <a:highlight>
                  <a:srgbClr val="FFFFFF"/>
                </a:highlight>
                <a:latin typeface="Calibri"/>
                <a:ea typeface="Calibri"/>
                <a:cs typeface="Calibri"/>
                <a:sym typeface="Calibri"/>
              </a:rPr>
              <a:t> debe contemplar varios procesos relacionados con el ciclo de vida de los datos: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solidFill>
                <a:srgbClr val="4A4A4A"/>
              </a:solidFill>
              <a:highlight>
                <a:srgbClr val="FFFFFF"/>
              </a:highlight>
              <a:latin typeface="Calibri"/>
              <a:ea typeface="Calibri"/>
              <a:cs typeface="Calibri"/>
              <a:sym typeface="Calibri"/>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Identificación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Selección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Verificación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Transformación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Integración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Presentación</a:t>
            </a:r>
            <a:endParaRPr sz="2000">
              <a:solidFill>
                <a:srgbClr val="4A4A4A"/>
              </a:solidFill>
              <a:highlight>
                <a:srgbClr val="FFFFFF"/>
              </a:highlight>
              <a:latin typeface="Roboto"/>
              <a:ea typeface="Roboto"/>
              <a:cs typeface="Roboto"/>
              <a:sym typeface="Roboto"/>
            </a:endParaRPr>
          </a:p>
          <a:p>
            <a:pPr indent="-355600" lvl="0" marL="1130300" rtl="0" algn="l">
              <a:lnSpc>
                <a:spcPct val="115000"/>
              </a:lnSpc>
              <a:spcBef>
                <a:spcPts val="0"/>
              </a:spcBef>
              <a:spcAft>
                <a:spcPts val="0"/>
              </a:spcAft>
              <a:buClr>
                <a:srgbClr val="4A4A4A"/>
              </a:buClr>
              <a:buSzPts val="2000"/>
              <a:buFont typeface="Roboto"/>
              <a:buChar char="●"/>
            </a:pPr>
            <a:r>
              <a:rPr lang="es-AR" sz="2000">
                <a:solidFill>
                  <a:srgbClr val="4A4A4A"/>
                </a:solidFill>
                <a:highlight>
                  <a:srgbClr val="FFFFFF"/>
                </a:highlight>
                <a:latin typeface="Roboto"/>
                <a:ea typeface="Roboto"/>
                <a:cs typeface="Roboto"/>
                <a:sym typeface="Roboto"/>
              </a:rPr>
              <a:t>Mantenimiento</a:t>
            </a:r>
            <a:endParaRPr sz="2000">
              <a:solidFill>
                <a:srgbClr val="4A4A4A"/>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sz="2000">
              <a:solidFill>
                <a:srgbClr val="4A4A4A"/>
              </a:solidFill>
              <a:highlight>
                <a:srgbClr val="FFFFFF"/>
              </a:highlight>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b6c3078559_1_51"/>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57" name="Google Shape;457;gb6c3078559_1_51"/>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a:t>
            </a:r>
            <a:r>
              <a:rPr b="1" lang="es-AR" sz="3600">
                <a:solidFill>
                  <a:srgbClr val="FF0000"/>
                </a:solidFill>
                <a:latin typeface="Calibri"/>
                <a:ea typeface="Calibri"/>
                <a:cs typeface="Calibri"/>
                <a:sym typeface="Calibri"/>
              </a:rPr>
              <a:t>Datos </a:t>
            </a:r>
            <a:endParaRPr sz="3600">
              <a:solidFill>
                <a:srgbClr val="FF0000"/>
              </a:solidFill>
              <a:latin typeface="Calibri"/>
              <a:ea typeface="Calibri"/>
              <a:cs typeface="Calibri"/>
              <a:sym typeface="Calibri"/>
            </a:endParaRPr>
          </a:p>
        </p:txBody>
      </p:sp>
      <p:sp>
        <p:nvSpPr>
          <p:cNvPr id="458" name="Google Shape;458;gb6c3078559_1_51"/>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Depuración o limpieza de los datos</a:t>
            </a:r>
            <a:r>
              <a:rPr lang="es-AR" sz="2000">
                <a:solidFill>
                  <a:srgbClr val="4A4A4A"/>
                </a:solidFill>
                <a:highlight>
                  <a:srgbClr val="FFFFFF"/>
                </a:highlight>
                <a:latin typeface="Calibri"/>
                <a:ea typeface="Calibri"/>
                <a:cs typeface="Calibri"/>
                <a:sym typeface="Calibri"/>
              </a:rPr>
              <a:t>: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solidFill>
                <a:srgbClr val="4A4A4A"/>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Eliminar una variable.</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Combinarla con otra variable.</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Crear nuevas variables</a:t>
            </a:r>
            <a:endParaRPr sz="2000">
              <a:solidFill>
                <a:schemeClr val="dk1"/>
              </a:solidFill>
              <a:latin typeface="Calibri"/>
              <a:ea typeface="Calibri"/>
              <a:cs typeface="Calibri"/>
              <a:sym typeface="Calibri"/>
            </a:endParaRPr>
          </a:p>
          <a:p>
            <a:pPr indent="-355600" lvl="0" marL="457200" marR="0" rtl="0" algn="l">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Crear nuevas categorías:</a:t>
            </a:r>
            <a:endParaRPr sz="2000">
              <a:solidFill>
                <a:schemeClr val="dk1"/>
              </a:solidFill>
              <a:latin typeface="Calibri"/>
              <a:ea typeface="Calibri"/>
              <a:cs typeface="Calibri"/>
              <a:sym typeface="Calibri"/>
            </a:endParaRPr>
          </a:p>
          <a:p>
            <a:pPr indent="-304800" lvl="1" marL="914400" rtl="0" algn="l">
              <a:lnSpc>
                <a:spcPct val="115000"/>
              </a:lnSpc>
              <a:spcBef>
                <a:spcPts val="1000"/>
              </a:spcBef>
              <a:spcAft>
                <a:spcPts val="0"/>
              </a:spcAft>
              <a:buClr>
                <a:srgbClr val="455A64"/>
              </a:buClr>
              <a:buSzPts val="1200"/>
              <a:buFont typeface="Open Sans"/>
              <a:buAutoNum type="alphaLcPeriod"/>
            </a:pPr>
            <a:r>
              <a:rPr lang="es-AR" sz="1600">
                <a:solidFill>
                  <a:schemeClr val="dk1"/>
                </a:solidFill>
                <a:latin typeface="Open Sans"/>
                <a:ea typeface="Open Sans"/>
                <a:cs typeface="Open Sans"/>
                <a:sym typeface="Open Sans"/>
              </a:rPr>
              <a:t>Agrupar categorías similares.</a:t>
            </a:r>
            <a:endParaRPr sz="1600">
              <a:solidFill>
                <a:schemeClr val="dk1"/>
              </a:solidFill>
              <a:latin typeface="Open Sans"/>
              <a:ea typeface="Open Sans"/>
              <a:cs typeface="Open Sans"/>
              <a:sym typeface="Open Sans"/>
            </a:endParaRPr>
          </a:p>
          <a:p>
            <a:pPr indent="-304800" lvl="1" marL="914400" rtl="0" algn="l">
              <a:lnSpc>
                <a:spcPct val="115000"/>
              </a:lnSpc>
              <a:spcBef>
                <a:spcPts val="1000"/>
              </a:spcBef>
              <a:spcAft>
                <a:spcPts val="0"/>
              </a:spcAft>
              <a:buClr>
                <a:srgbClr val="455A64"/>
              </a:buClr>
              <a:buSzPts val="1200"/>
              <a:buFont typeface="Open Sans"/>
              <a:buAutoNum type="alphaLcPeriod"/>
            </a:pPr>
            <a:r>
              <a:rPr lang="es-AR" sz="1600">
                <a:solidFill>
                  <a:schemeClr val="dk1"/>
                </a:solidFill>
                <a:latin typeface="Open Sans"/>
                <a:ea typeface="Open Sans"/>
                <a:cs typeface="Open Sans"/>
                <a:sym typeface="Open Sans"/>
              </a:rPr>
              <a:t>Crear una categoría “otro” para categorías que no tienen muchos ejemplos.</a:t>
            </a:r>
            <a:endParaRPr sz="1600">
              <a:solidFill>
                <a:schemeClr val="dk1"/>
              </a:solidFill>
              <a:latin typeface="Open Sans"/>
              <a:ea typeface="Open Sans"/>
              <a:cs typeface="Open Sans"/>
              <a:sym typeface="Open Sans"/>
            </a:endParaRPr>
          </a:p>
          <a:p>
            <a:pPr indent="0" lvl="0" marL="457200" rtl="0" algn="l">
              <a:lnSpc>
                <a:spcPct val="115000"/>
              </a:lnSpc>
              <a:spcBef>
                <a:spcPts val="1000"/>
              </a:spcBef>
              <a:spcAft>
                <a:spcPts val="0"/>
              </a:spcAft>
              <a:buNone/>
            </a:pPr>
            <a:r>
              <a:t/>
            </a:r>
            <a:endParaRPr sz="2000">
              <a:solidFill>
                <a:srgbClr val="4A4A4A"/>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sz="2000">
              <a:solidFill>
                <a:srgbClr val="4A4A4A"/>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4437993" y="3255819"/>
            <a:ext cx="7504626"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4800" u="sng">
                <a:solidFill>
                  <a:schemeClr val="dk1"/>
                </a:solidFill>
                <a:latin typeface="Calibri"/>
                <a:ea typeface="Calibri"/>
                <a:cs typeface="Calibri"/>
                <a:sym typeface="Calibri"/>
              </a:rPr>
              <a:t>Docentes</a:t>
            </a:r>
            <a:endParaRPr b="1" sz="4800" u="sng">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4400"/>
              <a:buFont typeface="Arial"/>
              <a:buChar char="•"/>
            </a:pPr>
            <a:r>
              <a:rPr b="1" lang="es-AR" sz="4400">
                <a:solidFill>
                  <a:schemeClr val="dk1"/>
                </a:solidFill>
                <a:latin typeface="Calibri"/>
                <a:ea typeface="Calibri"/>
                <a:cs typeface="Calibri"/>
                <a:sym typeface="Calibri"/>
              </a:rPr>
              <a:t>Cecilia Díaz</a:t>
            </a:r>
            <a:endParaRPr/>
          </a:p>
          <a:p>
            <a:pPr indent="-571500" lvl="0" marL="571500" marR="0" rtl="0" algn="l">
              <a:spcBef>
                <a:spcPts val="0"/>
              </a:spcBef>
              <a:spcAft>
                <a:spcPts val="0"/>
              </a:spcAft>
              <a:buClr>
                <a:schemeClr val="dk1"/>
              </a:buClr>
              <a:buSzPts val="4400"/>
              <a:buFont typeface="Arial"/>
              <a:buChar char="•"/>
            </a:pPr>
            <a:r>
              <a:rPr b="1" lang="es-AR" sz="4400">
                <a:solidFill>
                  <a:schemeClr val="dk1"/>
                </a:solidFill>
                <a:latin typeface="Calibri"/>
                <a:ea typeface="Calibri"/>
                <a:cs typeface="Calibri"/>
                <a:sym typeface="Calibri"/>
              </a:rPr>
              <a:t>María Inés Ahumada</a:t>
            </a:r>
            <a:endParaRPr b="1" sz="44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gb6c3078559_1_62"/>
          <p:cNvPicPr preferRelativeResize="0"/>
          <p:nvPr/>
        </p:nvPicPr>
        <p:blipFill>
          <a:blip r:embed="rId3">
            <a:alphaModFix/>
          </a:blip>
          <a:stretch>
            <a:fillRect/>
          </a:stretch>
        </p:blipFill>
        <p:spPr>
          <a:xfrm>
            <a:off x="3857500" y="2485500"/>
            <a:ext cx="7994598" cy="3691475"/>
          </a:xfrm>
          <a:prstGeom prst="rect">
            <a:avLst/>
          </a:prstGeom>
          <a:noFill/>
          <a:ln>
            <a:noFill/>
          </a:ln>
        </p:spPr>
      </p:pic>
      <p:sp>
        <p:nvSpPr>
          <p:cNvPr id="465" name="Google Shape;465;gb6c3078559_1_6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66" name="Google Shape;466;gb6c3078559_1_62"/>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Datos </a:t>
            </a:r>
            <a:endParaRPr sz="3600">
              <a:solidFill>
                <a:srgbClr val="FF0000"/>
              </a:solidFill>
              <a:latin typeface="Calibri"/>
              <a:ea typeface="Calibri"/>
              <a:cs typeface="Calibri"/>
              <a:sym typeface="Calibri"/>
            </a:endParaRPr>
          </a:p>
        </p:txBody>
      </p:sp>
      <p:sp>
        <p:nvSpPr>
          <p:cNvPr id="467" name="Google Shape;467;gb6c3078559_1_62"/>
          <p:cNvSpPr txBox="1"/>
          <p:nvPr/>
        </p:nvSpPr>
        <p:spPr>
          <a:xfrm>
            <a:off x="3990275" y="1686350"/>
            <a:ext cx="627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3000">
                <a:latin typeface="Calibri"/>
                <a:ea typeface="Calibri"/>
                <a:cs typeface="Calibri"/>
                <a:sym typeface="Calibri"/>
              </a:rPr>
              <a:t>Agrupamiento y agregación de datos</a:t>
            </a:r>
            <a:endParaRPr b="1" sz="30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gb6c3078559_1_72"/>
          <p:cNvPicPr preferRelativeResize="0"/>
          <p:nvPr/>
        </p:nvPicPr>
        <p:blipFill>
          <a:blip r:embed="rId3">
            <a:alphaModFix/>
          </a:blip>
          <a:stretch>
            <a:fillRect/>
          </a:stretch>
        </p:blipFill>
        <p:spPr>
          <a:xfrm>
            <a:off x="2906925" y="3007304"/>
            <a:ext cx="9144003" cy="3245942"/>
          </a:xfrm>
          <a:prstGeom prst="rect">
            <a:avLst/>
          </a:prstGeom>
          <a:noFill/>
          <a:ln>
            <a:noFill/>
          </a:ln>
        </p:spPr>
      </p:pic>
      <p:sp>
        <p:nvSpPr>
          <p:cNvPr id="474" name="Google Shape;474;gb6c3078559_1_7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75" name="Google Shape;475;gb6c3078559_1_72"/>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Datos </a:t>
            </a:r>
            <a:endParaRPr sz="3600">
              <a:solidFill>
                <a:srgbClr val="FF0000"/>
              </a:solidFill>
              <a:latin typeface="Calibri"/>
              <a:ea typeface="Calibri"/>
              <a:cs typeface="Calibri"/>
              <a:sym typeface="Calibri"/>
            </a:endParaRPr>
          </a:p>
        </p:txBody>
      </p:sp>
      <p:sp>
        <p:nvSpPr>
          <p:cNvPr id="476" name="Google Shape;476;gb6c3078559_1_72"/>
          <p:cNvSpPr txBox="1"/>
          <p:nvPr/>
        </p:nvSpPr>
        <p:spPr>
          <a:xfrm>
            <a:off x="3990275" y="1686350"/>
            <a:ext cx="627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3000">
                <a:latin typeface="Calibri"/>
                <a:ea typeface="Calibri"/>
                <a:cs typeface="Calibri"/>
                <a:sym typeface="Calibri"/>
              </a:rPr>
              <a:t>Join y Merge</a:t>
            </a:r>
            <a:endParaRPr b="1" sz="30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b6c3078559_1_8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83" name="Google Shape;483;gb6c3078559_1_82"/>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Datos </a:t>
            </a:r>
            <a:endParaRPr sz="3600">
              <a:solidFill>
                <a:srgbClr val="FF0000"/>
              </a:solidFill>
              <a:latin typeface="Calibri"/>
              <a:ea typeface="Calibri"/>
              <a:cs typeface="Calibri"/>
              <a:sym typeface="Calibri"/>
            </a:endParaRPr>
          </a:p>
        </p:txBody>
      </p:sp>
      <p:sp>
        <p:nvSpPr>
          <p:cNvPr id="484" name="Google Shape;484;gb6c3078559_1_82"/>
          <p:cNvSpPr txBox="1"/>
          <p:nvPr/>
        </p:nvSpPr>
        <p:spPr>
          <a:xfrm>
            <a:off x="4377050" y="1695775"/>
            <a:ext cx="627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3000">
                <a:latin typeface="Calibri"/>
                <a:ea typeface="Calibri"/>
                <a:cs typeface="Calibri"/>
                <a:sym typeface="Calibri"/>
              </a:rPr>
              <a:t>Join </a:t>
            </a:r>
            <a:endParaRPr b="1" sz="3000">
              <a:latin typeface="Calibri"/>
              <a:ea typeface="Calibri"/>
              <a:cs typeface="Calibri"/>
              <a:sym typeface="Calibri"/>
            </a:endParaRPr>
          </a:p>
        </p:txBody>
      </p:sp>
      <p:pic>
        <p:nvPicPr>
          <p:cNvPr id="485" name="Google Shape;485;gb6c3078559_1_82"/>
          <p:cNvPicPr preferRelativeResize="0"/>
          <p:nvPr/>
        </p:nvPicPr>
        <p:blipFill>
          <a:blip r:embed="rId3">
            <a:alphaModFix/>
          </a:blip>
          <a:stretch>
            <a:fillRect/>
          </a:stretch>
        </p:blipFill>
        <p:spPr>
          <a:xfrm>
            <a:off x="3890275" y="2883475"/>
            <a:ext cx="7335350" cy="2735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b6c3078559_1_9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
        <p:nvSpPr>
          <p:cNvPr id="492" name="Google Shape;492;gb6c3078559_1_92"/>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Datos </a:t>
            </a:r>
            <a:endParaRPr sz="3600">
              <a:solidFill>
                <a:srgbClr val="FF0000"/>
              </a:solidFill>
              <a:latin typeface="Calibri"/>
              <a:ea typeface="Calibri"/>
              <a:cs typeface="Calibri"/>
              <a:sym typeface="Calibri"/>
            </a:endParaRPr>
          </a:p>
        </p:txBody>
      </p:sp>
      <p:sp>
        <p:nvSpPr>
          <p:cNvPr id="493" name="Google Shape;493;gb6c3078559_1_92"/>
          <p:cNvSpPr txBox="1"/>
          <p:nvPr/>
        </p:nvSpPr>
        <p:spPr>
          <a:xfrm>
            <a:off x="4377050" y="1695775"/>
            <a:ext cx="627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3000">
                <a:latin typeface="Calibri"/>
                <a:ea typeface="Calibri"/>
                <a:cs typeface="Calibri"/>
                <a:sym typeface="Calibri"/>
              </a:rPr>
              <a:t>Merge</a:t>
            </a:r>
            <a:endParaRPr b="1" sz="3000">
              <a:latin typeface="Calibri"/>
              <a:ea typeface="Calibri"/>
              <a:cs typeface="Calibri"/>
              <a:sym typeface="Calibri"/>
            </a:endParaRPr>
          </a:p>
        </p:txBody>
      </p:sp>
      <p:pic>
        <p:nvPicPr>
          <p:cNvPr id="494" name="Google Shape;494;gb6c3078559_1_92"/>
          <p:cNvPicPr preferRelativeResize="0"/>
          <p:nvPr/>
        </p:nvPicPr>
        <p:blipFill>
          <a:blip r:embed="rId3">
            <a:alphaModFix/>
          </a:blip>
          <a:stretch>
            <a:fillRect/>
          </a:stretch>
        </p:blipFill>
        <p:spPr>
          <a:xfrm>
            <a:off x="3048000" y="2843156"/>
            <a:ext cx="9144000" cy="220656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b6c3078559_1_102"/>
          <p:cNvSpPr txBox="1"/>
          <p:nvPr>
            <p:ph idx="1" type="subTitle"/>
          </p:nvPr>
        </p:nvSpPr>
        <p:spPr>
          <a:xfrm>
            <a:off x="2665425" y="2677563"/>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s-AR">
                <a:latin typeface="Roboto"/>
                <a:ea typeface="Roboto"/>
                <a:cs typeface="Roboto"/>
                <a:sym typeface="Roboto"/>
              </a:rPr>
              <a:t>Una correcta curación de datos permite descubrir qué indicadores debemos priorizar para la consecución de nuestros objetivos.</a:t>
            </a:r>
            <a:endParaRPr/>
          </a:p>
        </p:txBody>
      </p:sp>
      <p:sp>
        <p:nvSpPr>
          <p:cNvPr id="501" name="Google Shape;501;gb6c3078559_1_102"/>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Curación de datos</a:t>
            </a:r>
            <a:endParaRPr sz="3600">
              <a:solidFill>
                <a:srgbClr val="F2F2F2"/>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b6c3078559_1_110"/>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Preprocesamiento </a:t>
            </a:r>
            <a:r>
              <a:rPr lang="es-AR" sz="3600">
                <a:solidFill>
                  <a:srgbClr val="F2F2F2"/>
                </a:solidFill>
                <a:latin typeface="Calibri"/>
                <a:ea typeface="Calibri"/>
                <a:cs typeface="Calibri"/>
                <a:sym typeface="Calibri"/>
              </a:rPr>
              <a:t>de datos</a:t>
            </a:r>
            <a:endParaRPr sz="3600">
              <a:solidFill>
                <a:srgbClr val="F2F2F2"/>
              </a:solidFill>
              <a:latin typeface="Calibri"/>
              <a:ea typeface="Calibri"/>
              <a:cs typeface="Calibri"/>
              <a:sym typeface="Calibri"/>
            </a:endParaRPr>
          </a:p>
        </p:txBody>
      </p:sp>
      <p:sp>
        <p:nvSpPr>
          <p:cNvPr id="508" name="Google Shape;508;gb6c3078559_1_110"/>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Preparando los Datos </a:t>
            </a:r>
            <a:endParaRPr sz="3600">
              <a:solidFill>
                <a:srgbClr val="FF0000"/>
              </a:solidFill>
              <a:latin typeface="Calibri"/>
              <a:ea typeface="Calibri"/>
              <a:cs typeface="Calibri"/>
              <a:sym typeface="Calibri"/>
            </a:endParaRPr>
          </a:p>
        </p:txBody>
      </p:sp>
      <p:sp>
        <p:nvSpPr>
          <p:cNvPr id="509" name="Google Shape;509;gb6c3078559_1_110"/>
          <p:cNvSpPr/>
          <p:nvPr/>
        </p:nvSpPr>
        <p:spPr>
          <a:xfrm>
            <a:off x="3708291" y="1320843"/>
            <a:ext cx="8229600" cy="550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sz="2000">
                <a:solidFill>
                  <a:srgbClr val="4A4A4A"/>
                </a:solidFill>
                <a:highlight>
                  <a:srgbClr val="FFFFFF"/>
                </a:highlight>
                <a:latin typeface="Calibri"/>
                <a:ea typeface="Calibri"/>
                <a:cs typeface="Calibri"/>
                <a:sym typeface="Calibri"/>
              </a:rPr>
              <a:t>Los datos en el mundo real son sucios</a:t>
            </a:r>
            <a:r>
              <a:rPr lang="es-AR" sz="2000">
                <a:solidFill>
                  <a:srgbClr val="4A4A4A"/>
                </a:solidFill>
                <a:highlight>
                  <a:srgbClr val="FFFFFF"/>
                </a:highlight>
                <a:latin typeface="Calibri"/>
                <a:ea typeface="Calibri"/>
                <a:cs typeface="Calibri"/>
                <a:sym typeface="Calibri"/>
              </a:rPr>
              <a:t>: </a:t>
            </a:r>
            <a:endParaRPr sz="2000">
              <a:solidFill>
                <a:srgbClr val="4A4A4A"/>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solidFill>
                <a:srgbClr val="4A4A4A"/>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Incompletos: carecen de valores para ciertos atributos, carecen de ciertos atributos o sólo contienen datos agregados</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Ruidosos: contienen errores o outliers</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s-AR" sz="2000">
                <a:solidFill>
                  <a:schemeClr val="dk1"/>
                </a:solidFill>
                <a:latin typeface="Calibri"/>
                <a:ea typeface="Calibri"/>
                <a:cs typeface="Calibri"/>
                <a:sym typeface="Calibri"/>
              </a:rPr>
              <a:t>Inconsistentes: contienen discrepancias en los códigos o nombres</a:t>
            </a:r>
            <a:endParaRPr sz="2000">
              <a:solidFill>
                <a:schemeClr val="dk1"/>
              </a:solidFill>
              <a:latin typeface="Calibri"/>
              <a:ea typeface="Calibri"/>
              <a:cs typeface="Calibri"/>
              <a:sym typeface="Calibri"/>
            </a:endParaRPr>
          </a:p>
          <a:p>
            <a:pPr indent="0" lvl="0" marL="457200" rtl="0" algn="l">
              <a:lnSpc>
                <a:spcPct val="115000"/>
              </a:lnSpc>
              <a:spcBef>
                <a:spcPts val="1000"/>
              </a:spcBef>
              <a:spcAft>
                <a:spcPts val="0"/>
              </a:spcAft>
              <a:buNone/>
            </a:pPr>
            <a:r>
              <a:t/>
            </a:r>
            <a:endParaRPr sz="2000">
              <a:solidFill>
                <a:schemeClr val="dk1"/>
              </a:solidFill>
              <a:latin typeface="Calibri"/>
              <a:ea typeface="Calibri"/>
              <a:cs typeface="Calibri"/>
              <a:sym typeface="Calibri"/>
            </a:endParaRPr>
          </a:p>
          <a:p>
            <a:pPr indent="0" lvl="0" marL="457200" rtl="0" algn="l">
              <a:lnSpc>
                <a:spcPct val="115000"/>
              </a:lnSpc>
              <a:spcBef>
                <a:spcPts val="800"/>
              </a:spcBef>
              <a:spcAft>
                <a:spcPts val="0"/>
              </a:spcAft>
              <a:buNone/>
            </a:pPr>
            <a:r>
              <a:t/>
            </a:r>
            <a:endParaRPr sz="2000">
              <a:solidFill>
                <a:schemeClr val="dk1"/>
              </a:solidFill>
              <a:latin typeface="Calibri"/>
              <a:ea typeface="Calibri"/>
              <a:cs typeface="Calibri"/>
              <a:sym typeface="Calibri"/>
            </a:endParaRPr>
          </a:p>
          <a:p>
            <a:pPr indent="0" lvl="0" marL="0" rtl="0" algn="ctr">
              <a:lnSpc>
                <a:spcPct val="115000"/>
              </a:lnSpc>
              <a:spcBef>
                <a:spcPts val="800"/>
              </a:spcBef>
              <a:spcAft>
                <a:spcPts val="0"/>
              </a:spcAft>
              <a:buNone/>
            </a:pPr>
            <a:r>
              <a:rPr i="1" lang="es-AR" sz="2000">
                <a:solidFill>
                  <a:schemeClr val="dk1"/>
                </a:solidFill>
                <a:latin typeface="Calibri"/>
                <a:ea typeface="Calibri"/>
                <a:cs typeface="Calibri"/>
                <a:sym typeface="Calibri"/>
              </a:rPr>
              <a:t>Sin datos de calidad no hay calidad en los resultados</a:t>
            </a:r>
            <a:endParaRPr i="1" sz="2000">
              <a:solidFill>
                <a:schemeClr val="dk1"/>
              </a:solidFill>
              <a:latin typeface="Calibri"/>
              <a:ea typeface="Calibri"/>
              <a:cs typeface="Calibri"/>
              <a:sym typeface="Calibri"/>
            </a:endParaRPr>
          </a:p>
          <a:p>
            <a:pPr indent="0" lvl="0" marL="0" rtl="0" algn="l">
              <a:spcBef>
                <a:spcPts val="800"/>
              </a:spcBef>
              <a:spcAft>
                <a:spcPts val="0"/>
              </a:spcAft>
              <a:buNone/>
            </a:pPr>
            <a:r>
              <a:t/>
            </a:r>
            <a:endParaRPr sz="2000">
              <a:solidFill>
                <a:srgbClr val="4A4A4A"/>
              </a:solidFill>
              <a:highlight>
                <a:srgbClr val="FFFFFF"/>
              </a:highlight>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b6c3078559_1_119"/>
          <p:cNvSpPr txBox="1"/>
          <p:nvPr/>
        </p:nvSpPr>
        <p:spPr>
          <a:xfrm>
            <a:off x="378750" y="1873175"/>
            <a:ext cx="4908600" cy="3763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AR" sz="1500">
                <a:solidFill>
                  <a:srgbClr val="333333"/>
                </a:solidFill>
                <a:highlight>
                  <a:srgbClr val="FFFFFF"/>
                </a:highlight>
                <a:latin typeface="Montserrat"/>
                <a:ea typeface="Montserrat"/>
                <a:cs typeface="Montserrat"/>
                <a:sym typeface="Montserrat"/>
              </a:rPr>
              <a:t>Normalmente los datos están en diferentes repositorios:</a:t>
            </a:r>
            <a:endParaRPr sz="1500">
              <a:solidFill>
                <a:srgbClr val="333333"/>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el CRM de la empresa.</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bases de datos SQL (o noSQL).</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hojas de cálculo.</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las redes sociales.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el programa de facturación empresarial.</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el programa de gestión de las listas de correo electrónico.</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los informes de transacciones bancarias.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En la cabeza de alguien…</a:t>
            </a:r>
            <a:endParaRPr sz="1500">
              <a:solidFill>
                <a:srgbClr val="333333"/>
              </a:solidFill>
              <a:highlight>
                <a:srgbClr val="FFFFFF"/>
              </a:highlight>
              <a:latin typeface="Montserrat"/>
              <a:ea typeface="Montserrat"/>
              <a:cs typeface="Montserrat"/>
              <a:sym typeface="Montserrat"/>
            </a:endParaRPr>
          </a:p>
        </p:txBody>
      </p:sp>
      <p:cxnSp>
        <p:nvCxnSpPr>
          <p:cNvPr id="516" name="Google Shape;516;gb6c3078559_1_119"/>
          <p:cNvCxnSpPr>
            <a:stCxn id="515" idx="3"/>
          </p:cNvCxnSpPr>
          <p:nvPr/>
        </p:nvCxnSpPr>
        <p:spPr>
          <a:xfrm flipH="1" rot="10800000">
            <a:off x="5287350" y="3746225"/>
            <a:ext cx="1683300" cy="8700"/>
          </a:xfrm>
          <a:prstGeom prst="straightConnector1">
            <a:avLst/>
          </a:prstGeom>
          <a:noFill/>
          <a:ln cap="flat" cmpd="sng" w="9525">
            <a:solidFill>
              <a:schemeClr val="dk2"/>
            </a:solidFill>
            <a:prstDash val="solid"/>
            <a:round/>
            <a:headEnd len="med" w="med" type="none"/>
            <a:tailEnd len="med" w="med" type="triangle"/>
          </a:ln>
        </p:spPr>
      </p:cxnSp>
      <p:sp>
        <p:nvSpPr>
          <p:cNvPr id="517" name="Google Shape;517;gb6c3078559_1_119"/>
          <p:cNvSpPr txBox="1"/>
          <p:nvPr/>
        </p:nvSpPr>
        <p:spPr>
          <a:xfrm>
            <a:off x="5017825" y="3377825"/>
            <a:ext cx="2292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700">
                <a:latin typeface="Calibri"/>
                <a:ea typeface="Calibri"/>
                <a:cs typeface="Calibri"/>
                <a:sym typeface="Calibri"/>
              </a:rPr>
              <a:t>Frecuentemente </a:t>
            </a:r>
            <a:endParaRPr sz="1700">
              <a:latin typeface="Calibri"/>
              <a:ea typeface="Calibri"/>
              <a:cs typeface="Calibri"/>
              <a:sym typeface="Calibri"/>
            </a:endParaRPr>
          </a:p>
          <a:p>
            <a:pPr indent="0" lvl="0" marL="0" rtl="0" algn="ctr">
              <a:spcBef>
                <a:spcPts val="0"/>
              </a:spcBef>
              <a:spcAft>
                <a:spcPts val="0"/>
              </a:spcAft>
              <a:buNone/>
            </a:pPr>
            <a:r>
              <a:rPr lang="es-AR" sz="1700">
                <a:latin typeface="Calibri"/>
                <a:ea typeface="Calibri"/>
                <a:cs typeface="Calibri"/>
                <a:sym typeface="Calibri"/>
              </a:rPr>
              <a:t>están </a:t>
            </a:r>
            <a:r>
              <a:rPr i="1" lang="es-AR" sz="1700">
                <a:latin typeface="Calibri"/>
                <a:ea typeface="Calibri"/>
                <a:cs typeface="Calibri"/>
                <a:sym typeface="Calibri"/>
              </a:rPr>
              <a:t>sucios</a:t>
            </a:r>
            <a:endParaRPr i="1" sz="1700">
              <a:latin typeface="Calibri"/>
              <a:ea typeface="Calibri"/>
              <a:cs typeface="Calibri"/>
              <a:sym typeface="Calibri"/>
            </a:endParaRPr>
          </a:p>
        </p:txBody>
      </p:sp>
      <p:sp>
        <p:nvSpPr>
          <p:cNvPr id="518" name="Google Shape;518;gb6c3078559_1_119"/>
          <p:cNvSpPr txBox="1"/>
          <p:nvPr/>
        </p:nvSpPr>
        <p:spPr>
          <a:xfrm>
            <a:off x="7840650" y="1873175"/>
            <a:ext cx="3715500" cy="27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AR" sz="1500">
                <a:solidFill>
                  <a:srgbClr val="333333"/>
                </a:solidFill>
                <a:highlight>
                  <a:srgbClr val="FFFFFF"/>
                </a:highlight>
                <a:latin typeface="Montserrat"/>
                <a:ea typeface="Montserrat"/>
                <a:cs typeface="Montserrat"/>
                <a:sym typeface="Montserrat"/>
              </a:rPr>
              <a:t>La fase de limpieza de datos comprende, entre otras tareas:</a:t>
            </a:r>
            <a:endParaRPr sz="1500">
              <a:solidFill>
                <a:srgbClr val="333333"/>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Igualar formatos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Descartar campos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Corregir errores ortográficos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Dar formato a fechas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Eliminar columnas duplicadas</a:t>
            </a:r>
            <a:endParaRPr sz="1500">
              <a:solidFill>
                <a:srgbClr val="333333"/>
              </a:solidFill>
              <a:highlight>
                <a:srgbClr val="FFFFFF"/>
              </a:highlight>
              <a:latin typeface="Montserrat"/>
              <a:ea typeface="Montserrat"/>
              <a:cs typeface="Montserrat"/>
              <a:sym typeface="Montserrat"/>
            </a:endParaRPr>
          </a:p>
          <a:p>
            <a:pPr indent="-323850" lvl="0" marL="787400" rtl="0" algn="l">
              <a:lnSpc>
                <a:spcPct val="115000"/>
              </a:lnSpc>
              <a:spcBef>
                <a:spcPts val="0"/>
              </a:spcBef>
              <a:spcAft>
                <a:spcPts val="0"/>
              </a:spcAft>
              <a:buClr>
                <a:srgbClr val="333333"/>
              </a:buClr>
              <a:buSzPts val="1500"/>
              <a:buFont typeface="Montserrat"/>
              <a:buChar char="●"/>
            </a:pPr>
            <a:r>
              <a:rPr lang="es-AR" sz="1500">
                <a:solidFill>
                  <a:srgbClr val="333333"/>
                </a:solidFill>
                <a:highlight>
                  <a:srgbClr val="FFFFFF"/>
                </a:highlight>
                <a:latin typeface="Montserrat"/>
                <a:ea typeface="Montserrat"/>
                <a:cs typeface="Montserrat"/>
                <a:sym typeface="Montserrat"/>
              </a:rPr>
              <a:t>Borrar registros no útiles</a:t>
            </a:r>
            <a:endParaRPr sz="1500">
              <a:solidFill>
                <a:srgbClr val="333333"/>
              </a:solidFill>
              <a:highlight>
                <a:srgbClr val="FFFFFF"/>
              </a:highlight>
              <a:latin typeface="Montserrat"/>
              <a:ea typeface="Montserrat"/>
              <a:cs typeface="Montserrat"/>
              <a:sym typeface="Montserrat"/>
            </a:endParaRPr>
          </a:p>
        </p:txBody>
      </p:sp>
      <p:sp>
        <p:nvSpPr>
          <p:cNvPr id="519" name="Google Shape;519;gb6c3078559_1_119"/>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a:t>
            </a:r>
            <a:r>
              <a:rPr lang="es-AR" sz="3600">
                <a:solidFill>
                  <a:srgbClr val="F2F2F2"/>
                </a:solidFill>
                <a:latin typeface="Calibri"/>
                <a:ea typeface="Calibri"/>
                <a:cs typeface="Calibri"/>
                <a:sym typeface="Calibri"/>
              </a:rPr>
              <a:t>reprocesamiento de datos</a:t>
            </a:r>
            <a:endParaRPr sz="3600">
              <a:solidFill>
                <a:srgbClr val="F2F2F2"/>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b6c3078559_1_143"/>
          <p:cNvSpPr txBox="1"/>
          <p:nvPr/>
        </p:nvSpPr>
        <p:spPr>
          <a:xfrm>
            <a:off x="3469950" y="2105250"/>
            <a:ext cx="9007500" cy="381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AR" sz="2400">
                <a:latin typeface="Calibri"/>
                <a:ea typeface="Calibri"/>
                <a:cs typeface="Calibri"/>
                <a:sym typeface="Calibri"/>
              </a:rPr>
              <a:t>Ejemplos de errores  </a:t>
            </a:r>
            <a:endParaRPr b="1" sz="24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Fuera de Rango: Edad del Paciente= 185 ()  </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No-Standard: </a:t>
            </a:r>
            <a:r>
              <a:rPr lang="es-AR" sz="2000">
                <a:solidFill>
                  <a:srgbClr val="5F6368"/>
                </a:solidFill>
                <a:highlight>
                  <a:srgbClr val="FFFFFF"/>
                </a:highlight>
                <a:latin typeface="Calibri"/>
                <a:ea typeface="Calibri"/>
                <a:cs typeface="Calibri"/>
                <a:sym typeface="Calibri"/>
              </a:rPr>
              <a:t>bulevar</a:t>
            </a:r>
            <a:r>
              <a:rPr lang="es-AR" sz="2000">
                <a:solidFill>
                  <a:srgbClr val="4D5156"/>
                </a:solidFill>
                <a:highlight>
                  <a:srgbClr val="FFFFFF"/>
                </a:highlight>
                <a:latin typeface="Calibri"/>
                <a:ea typeface="Calibri"/>
                <a:cs typeface="Calibri"/>
                <a:sym typeface="Calibri"/>
              </a:rPr>
              <a:t> - </a:t>
            </a:r>
            <a:r>
              <a:rPr lang="es-AR" sz="2000">
                <a:solidFill>
                  <a:srgbClr val="5F6368"/>
                </a:solidFill>
                <a:highlight>
                  <a:srgbClr val="FFFFFF"/>
                </a:highlight>
                <a:latin typeface="Calibri"/>
                <a:ea typeface="Calibri"/>
                <a:cs typeface="Calibri"/>
                <a:sym typeface="Calibri"/>
              </a:rPr>
              <a:t>boulevard - </a:t>
            </a:r>
            <a:r>
              <a:rPr lang="es-AR" sz="2000">
                <a:solidFill>
                  <a:srgbClr val="4D5156"/>
                </a:solidFill>
                <a:highlight>
                  <a:srgbClr val="FFFFFF"/>
                </a:highlight>
                <a:latin typeface="Calibri"/>
                <a:ea typeface="Calibri"/>
                <a:cs typeface="Calibri"/>
                <a:sym typeface="Calibri"/>
              </a:rPr>
              <a:t>blvr - </a:t>
            </a:r>
            <a:r>
              <a:rPr lang="es-AR" sz="2000">
                <a:solidFill>
                  <a:srgbClr val="5F6368"/>
                </a:solidFill>
                <a:highlight>
                  <a:srgbClr val="FFFFFF"/>
                </a:highlight>
                <a:latin typeface="Calibri"/>
                <a:ea typeface="Calibri"/>
                <a:cs typeface="Calibri"/>
                <a:sym typeface="Calibri"/>
              </a:rPr>
              <a:t>blvd</a:t>
            </a:r>
            <a:r>
              <a:rPr lang="es-AR" sz="2000">
                <a:solidFill>
                  <a:srgbClr val="4D5156"/>
                </a:solidFill>
                <a:highlight>
                  <a:srgbClr val="FFFFFF"/>
                </a:highlight>
                <a:latin typeface="Calibri"/>
                <a:ea typeface="Calibri"/>
                <a:cs typeface="Calibri"/>
                <a:sym typeface="Calibri"/>
              </a:rPr>
              <a:t> - bv</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Datos inválidos: El dato puede ser “A” o “B” pero el valor es “C”  </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Reglas culturales diferentes: Fecha= Enero1, 2002 o 1-1-2002 o 1 Ene 02  </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Distintos Formatos: (919)674-2153 o [919]6742153 o 9196742153  </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Cosméticos: jon j jones transformado en Jon J Jones  </a:t>
            </a:r>
            <a:endParaRPr sz="2000">
              <a:latin typeface="Calibri"/>
              <a:ea typeface="Calibri"/>
              <a:cs typeface="Calibri"/>
              <a:sym typeface="Calibri"/>
            </a:endParaRPr>
          </a:p>
          <a:p>
            <a:pPr indent="0" lvl="0" marL="0" rtl="0" algn="l">
              <a:lnSpc>
                <a:spcPct val="150000"/>
              </a:lnSpc>
              <a:spcBef>
                <a:spcPts val="0"/>
              </a:spcBef>
              <a:spcAft>
                <a:spcPts val="0"/>
              </a:spcAft>
              <a:buNone/>
            </a:pPr>
            <a:r>
              <a:rPr lang="es-AR" sz="2000">
                <a:latin typeface="Calibri"/>
                <a:ea typeface="Calibri"/>
                <a:cs typeface="Calibri"/>
                <a:sym typeface="Calibri"/>
              </a:rPr>
              <a:t>Verificación: El código postal no corresponde a la ciudad o la dirección ingresada</a:t>
            </a:r>
            <a:endParaRPr sz="2000">
              <a:latin typeface="Calibri"/>
              <a:ea typeface="Calibri"/>
              <a:cs typeface="Calibri"/>
              <a:sym typeface="Calibri"/>
            </a:endParaRPr>
          </a:p>
        </p:txBody>
      </p:sp>
      <p:sp>
        <p:nvSpPr>
          <p:cNvPr id="526" name="Google Shape;526;gb6c3078559_1_143"/>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Preprocesamiento de datos</a:t>
            </a:r>
            <a:endParaRPr sz="3600">
              <a:solidFill>
                <a:srgbClr val="F2F2F2"/>
              </a:solidFill>
              <a:latin typeface="Calibri"/>
              <a:ea typeface="Calibri"/>
              <a:cs typeface="Calibri"/>
              <a:sym typeface="Calibri"/>
            </a:endParaRPr>
          </a:p>
        </p:txBody>
      </p:sp>
      <p:sp>
        <p:nvSpPr>
          <p:cNvPr id="527" name="Google Shape;527;gb6c3078559_1_143"/>
          <p:cNvSpPr txBox="1"/>
          <p:nvPr/>
        </p:nvSpPr>
        <p:spPr>
          <a:xfrm>
            <a:off x="380675" y="219744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Limpieza de </a:t>
            </a:r>
            <a:r>
              <a:rPr b="1" lang="es-AR" sz="3600">
                <a:solidFill>
                  <a:srgbClr val="FF0000"/>
                </a:solidFill>
                <a:latin typeface="Calibri"/>
                <a:ea typeface="Calibri"/>
                <a:cs typeface="Calibri"/>
                <a:sym typeface="Calibri"/>
              </a:rPr>
              <a:t>los Datos </a:t>
            </a:r>
            <a:endParaRPr sz="3600">
              <a:solidFill>
                <a:srgbClr val="FF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b6c3078559_1_155"/>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Preprocesamiento de datos</a:t>
            </a:r>
            <a:endParaRPr sz="3600">
              <a:solidFill>
                <a:srgbClr val="F2F2F2"/>
              </a:solidFill>
              <a:latin typeface="Calibri"/>
              <a:ea typeface="Calibri"/>
              <a:cs typeface="Calibri"/>
              <a:sym typeface="Calibri"/>
            </a:endParaRPr>
          </a:p>
        </p:txBody>
      </p:sp>
      <p:sp>
        <p:nvSpPr>
          <p:cNvPr id="534" name="Google Shape;534;gb6c3078559_1_155"/>
          <p:cNvSpPr txBox="1"/>
          <p:nvPr/>
        </p:nvSpPr>
        <p:spPr>
          <a:xfrm>
            <a:off x="-407475" y="218719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Datos </a:t>
            </a:r>
            <a:endParaRPr b="1" sz="3600">
              <a:solidFill>
                <a:srgbClr val="FF0000"/>
              </a:solidFill>
              <a:latin typeface="Calibri"/>
              <a:ea typeface="Calibri"/>
              <a:cs typeface="Calibri"/>
              <a:sym typeface="Calibri"/>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faltantes</a:t>
            </a:r>
            <a:endParaRPr sz="3600">
              <a:solidFill>
                <a:srgbClr val="FF0000"/>
              </a:solidFill>
              <a:latin typeface="Calibri"/>
              <a:ea typeface="Calibri"/>
              <a:cs typeface="Calibri"/>
              <a:sym typeface="Calibri"/>
            </a:endParaRPr>
          </a:p>
        </p:txBody>
      </p:sp>
      <p:sp>
        <p:nvSpPr>
          <p:cNvPr id="535" name="Google Shape;535;gb6c3078559_1_155"/>
          <p:cNvSpPr txBox="1"/>
          <p:nvPr/>
        </p:nvSpPr>
        <p:spPr>
          <a:xfrm>
            <a:off x="2117525" y="2006200"/>
            <a:ext cx="4248000" cy="316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000">
                <a:latin typeface="Calibri"/>
                <a:ea typeface="Calibri"/>
                <a:cs typeface="Calibri"/>
                <a:sym typeface="Calibri"/>
              </a:rPr>
              <a:t>Los datos faltantes pueden deberse a  </a:t>
            </a:r>
            <a:endParaRPr b="1"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Problemas en los equipos o en los programas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Inconsistencia con otras fuentes y por lo tanto se eliminaron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Los datos no se consideraron relevantes al momento de la carga </a:t>
            </a:r>
            <a:endParaRPr sz="2000">
              <a:latin typeface="Calibri"/>
              <a:ea typeface="Calibri"/>
              <a:cs typeface="Calibri"/>
              <a:sym typeface="Calibri"/>
            </a:endParaRPr>
          </a:p>
          <a:p>
            <a:pPr indent="0" lvl="0" marL="0" rtl="0" algn="l">
              <a:spcBef>
                <a:spcPts val="1000"/>
              </a:spcBef>
              <a:spcAft>
                <a:spcPts val="1000"/>
              </a:spcAft>
              <a:buNone/>
            </a:pPr>
            <a:r>
              <a:rPr lang="es-AR" sz="2000">
                <a:latin typeface="Calibri"/>
                <a:ea typeface="Calibri"/>
                <a:cs typeface="Calibri"/>
                <a:sym typeface="Calibri"/>
              </a:rPr>
              <a:t>No se registra la historia de los cambios</a:t>
            </a:r>
            <a:endParaRPr sz="2000">
              <a:latin typeface="Calibri"/>
              <a:ea typeface="Calibri"/>
              <a:cs typeface="Calibri"/>
              <a:sym typeface="Calibri"/>
            </a:endParaRPr>
          </a:p>
        </p:txBody>
      </p:sp>
      <p:sp>
        <p:nvSpPr>
          <p:cNvPr id="536" name="Google Shape;536;gb6c3078559_1_155"/>
          <p:cNvSpPr txBox="1"/>
          <p:nvPr/>
        </p:nvSpPr>
        <p:spPr>
          <a:xfrm>
            <a:off x="8286650" y="2075350"/>
            <a:ext cx="3627900" cy="35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000">
                <a:latin typeface="Calibri"/>
                <a:ea typeface="Calibri"/>
                <a:cs typeface="Calibri"/>
                <a:sym typeface="Calibri"/>
              </a:rPr>
              <a:t>Ignorar el registro</a:t>
            </a:r>
            <a:r>
              <a:rPr lang="es-AR" sz="2000">
                <a:latin typeface="Calibri"/>
                <a:ea typeface="Calibri"/>
                <a:cs typeface="Calibri"/>
                <a:sym typeface="Calibri"/>
              </a:rPr>
              <a:t>: no puede hacerse si el porcentaje de atributos faltantes cambia mucho de un atributo a otro  </a:t>
            </a:r>
            <a:endParaRPr sz="2000">
              <a:latin typeface="Calibri"/>
              <a:ea typeface="Calibri"/>
              <a:cs typeface="Calibri"/>
              <a:sym typeface="Calibri"/>
            </a:endParaRPr>
          </a:p>
          <a:p>
            <a:pPr indent="0" lvl="0" marL="0" rtl="0" algn="l">
              <a:spcBef>
                <a:spcPts val="1000"/>
              </a:spcBef>
              <a:spcAft>
                <a:spcPts val="0"/>
              </a:spcAft>
              <a:buNone/>
            </a:pPr>
            <a:r>
              <a:rPr b="1" lang="es-AR" sz="2000">
                <a:latin typeface="Calibri"/>
                <a:ea typeface="Calibri"/>
                <a:cs typeface="Calibri"/>
                <a:sym typeface="Calibri"/>
              </a:rPr>
              <a:t>Completarlos </a:t>
            </a:r>
            <a:r>
              <a:rPr lang="es-AR" sz="2000">
                <a:latin typeface="Calibri"/>
                <a:ea typeface="Calibri"/>
                <a:cs typeface="Calibri"/>
                <a:sym typeface="Calibri"/>
              </a:rPr>
              <a:t> Crear una clase nueva para los valores faltantes (“desconocido”). </a:t>
            </a:r>
            <a:endParaRPr sz="2000">
              <a:latin typeface="Calibri"/>
              <a:ea typeface="Calibri"/>
              <a:cs typeface="Calibri"/>
              <a:sym typeface="Calibri"/>
            </a:endParaRPr>
          </a:p>
          <a:p>
            <a:pPr indent="0" lvl="0" marL="0" rtl="0" algn="l">
              <a:spcBef>
                <a:spcPts val="1000"/>
              </a:spcBef>
              <a:spcAft>
                <a:spcPts val="1000"/>
              </a:spcAft>
              <a:buNone/>
            </a:pPr>
            <a:r>
              <a:rPr lang="es-AR" sz="2000">
                <a:latin typeface="Calibri"/>
                <a:ea typeface="Calibri"/>
                <a:cs typeface="Calibri"/>
                <a:sym typeface="Calibri"/>
              </a:rPr>
              <a:t>Completar los valores faltantes usando algún algoritmo de data Mining </a:t>
            </a:r>
            <a:endParaRPr sz="2000">
              <a:latin typeface="Calibri"/>
              <a:ea typeface="Calibri"/>
              <a:cs typeface="Calibri"/>
              <a:sym typeface="Calibri"/>
            </a:endParaRPr>
          </a:p>
        </p:txBody>
      </p:sp>
      <p:cxnSp>
        <p:nvCxnSpPr>
          <p:cNvPr id="537" name="Google Shape;537;gb6c3078559_1_155"/>
          <p:cNvCxnSpPr/>
          <p:nvPr/>
        </p:nvCxnSpPr>
        <p:spPr>
          <a:xfrm flipH="1" rot="10800000">
            <a:off x="6365525" y="3981650"/>
            <a:ext cx="1683300" cy="87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gb6c3078559_1_155"/>
          <p:cNvSpPr txBox="1"/>
          <p:nvPr/>
        </p:nvSpPr>
        <p:spPr>
          <a:xfrm>
            <a:off x="6096000" y="3613250"/>
            <a:ext cx="2292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700">
                <a:latin typeface="Calibri"/>
                <a:ea typeface="Calibri"/>
                <a:cs typeface="Calibri"/>
                <a:sym typeface="Calibri"/>
              </a:rPr>
              <a:t>Solución</a:t>
            </a:r>
            <a:endParaRPr i="1" sz="17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b6c3078559_1_171"/>
          <p:cNvSpPr txBox="1"/>
          <p:nvPr/>
        </p:nvSpPr>
        <p:spPr>
          <a:xfrm>
            <a:off x="2088125" y="1883400"/>
            <a:ext cx="4800600" cy="428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000">
                <a:latin typeface="Calibri"/>
                <a:ea typeface="Calibri"/>
                <a:cs typeface="Calibri"/>
                <a:sym typeface="Calibri"/>
              </a:rPr>
              <a:t>Los valores incorrectos pueden deberse a</a:t>
            </a:r>
            <a:r>
              <a:rPr lang="es-AR" sz="2000">
                <a:latin typeface="Calibri"/>
                <a:ea typeface="Calibri"/>
                <a:cs typeface="Calibri"/>
                <a:sym typeface="Calibri"/>
              </a:rPr>
              <a:t>:</a:t>
            </a:r>
            <a:r>
              <a:rPr lang="es-AR"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Errores en los instrumentos de recolección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Errores de data entry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Errores en la transmisión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Limitaciones tecnológicas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Inconsistencias en la forma de nombrar los objetos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Registros duplicados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Datos incompletos  </a:t>
            </a:r>
            <a:endParaRPr sz="2000">
              <a:latin typeface="Calibri"/>
              <a:ea typeface="Calibri"/>
              <a:cs typeface="Calibri"/>
              <a:sym typeface="Calibri"/>
            </a:endParaRPr>
          </a:p>
          <a:p>
            <a:pPr indent="0" lvl="0" marL="0" rtl="0" algn="l">
              <a:spcBef>
                <a:spcPts val="1000"/>
              </a:spcBef>
              <a:spcAft>
                <a:spcPts val="1000"/>
              </a:spcAft>
              <a:buNone/>
            </a:pPr>
            <a:r>
              <a:rPr lang="es-AR" sz="2000">
                <a:latin typeface="Calibri"/>
                <a:ea typeface="Calibri"/>
                <a:cs typeface="Calibri"/>
                <a:sym typeface="Calibri"/>
              </a:rPr>
              <a:t>Datos inconsistentes</a:t>
            </a:r>
            <a:endParaRPr sz="2000">
              <a:latin typeface="Calibri"/>
              <a:ea typeface="Calibri"/>
              <a:cs typeface="Calibri"/>
              <a:sym typeface="Calibri"/>
            </a:endParaRPr>
          </a:p>
        </p:txBody>
      </p:sp>
      <p:sp>
        <p:nvSpPr>
          <p:cNvPr id="545" name="Google Shape;545;gb6c3078559_1_171"/>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Preprocesamiento de datos</a:t>
            </a:r>
            <a:endParaRPr sz="3600">
              <a:solidFill>
                <a:srgbClr val="F2F2F2"/>
              </a:solidFill>
              <a:latin typeface="Calibri"/>
              <a:ea typeface="Calibri"/>
              <a:cs typeface="Calibri"/>
              <a:sym typeface="Calibri"/>
            </a:endParaRPr>
          </a:p>
        </p:txBody>
      </p:sp>
      <p:sp>
        <p:nvSpPr>
          <p:cNvPr id="546" name="Google Shape;546;gb6c3078559_1_171"/>
          <p:cNvSpPr txBox="1"/>
          <p:nvPr/>
        </p:nvSpPr>
        <p:spPr>
          <a:xfrm>
            <a:off x="-407475" y="2187194"/>
            <a:ext cx="3042600" cy="171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Datos </a:t>
            </a:r>
            <a:endParaRPr b="1" sz="3600">
              <a:solidFill>
                <a:srgbClr val="FF0000"/>
              </a:solidFill>
              <a:latin typeface="Calibri"/>
              <a:ea typeface="Calibri"/>
              <a:cs typeface="Calibri"/>
              <a:sym typeface="Calibri"/>
            </a:endParaRPr>
          </a:p>
          <a:p>
            <a:pPr indent="0" lvl="0" marL="0" marR="0" rtl="0" algn="ctr">
              <a:lnSpc>
                <a:spcPct val="90000"/>
              </a:lnSpc>
              <a:spcBef>
                <a:spcPts val="0"/>
              </a:spcBef>
              <a:spcAft>
                <a:spcPts val="0"/>
              </a:spcAft>
              <a:buClr>
                <a:srgbClr val="FF0000"/>
              </a:buClr>
              <a:buSzPts val="3600"/>
              <a:buFont typeface="Calibri"/>
              <a:buNone/>
            </a:pPr>
            <a:r>
              <a:rPr b="1" lang="es-AR" sz="3600">
                <a:solidFill>
                  <a:srgbClr val="FF0000"/>
                </a:solidFill>
                <a:latin typeface="Calibri"/>
                <a:ea typeface="Calibri"/>
                <a:cs typeface="Calibri"/>
                <a:sym typeface="Calibri"/>
              </a:rPr>
              <a:t>ruidosos</a:t>
            </a:r>
            <a:endParaRPr sz="3600">
              <a:solidFill>
                <a:srgbClr val="FF0000"/>
              </a:solidFill>
              <a:latin typeface="Calibri"/>
              <a:ea typeface="Calibri"/>
              <a:cs typeface="Calibri"/>
              <a:sym typeface="Calibri"/>
            </a:endParaRPr>
          </a:p>
        </p:txBody>
      </p:sp>
      <p:sp>
        <p:nvSpPr>
          <p:cNvPr id="547" name="Google Shape;547;gb6c3078559_1_171"/>
          <p:cNvSpPr txBox="1"/>
          <p:nvPr/>
        </p:nvSpPr>
        <p:spPr>
          <a:xfrm>
            <a:off x="8395700" y="2471450"/>
            <a:ext cx="3572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000">
                <a:latin typeface="Calibri"/>
                <a:ea typeface="Calibri"/>
                <a:cs typeface="Calibri"/>
                <a:sym typeface="Calibri"/>
              </a:rPr>
              <a:t>Cómo</a:t>
            </a:r>
            <a:r>
              <a:rPr b="1" lang="es-AR" sz="2000">
                <a:latin typeface="Calibri"/>
                <a:ea typeface="Calibri"/>
                <a:cs typeface="Calibri"/>
                <a:sym typeface="Calibri"/>
              </a:rPr>
              <a:t> manejar el ruido?  </a:t>
            </a:r>
            <a:endParaRPr b="1"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Análisis univariado y bivariado  </a:t>
            </a:r>
            <a:endParaRPr sz="2000">
              <a:latin typeface="Calibri"/>
              <a:ea typeface="Calibri"/>
              <a:cs typeface="Calibri"/>
              <a:sym typeface="Calibri"/>
            </a:endParaRPr>
          </a:p>
          <a:p>
            <a:pPr indent="0" lvl="0" marL="0" rtl="0" algn="l">
              <a:spcBef>
                <a:spcPts val="1000"/>
              </a:spcBef>
              <a:spcAft>
                <a:spcPts val="0"/>
              </a:spcAft>
              <a:buNone/>
            </a:pPr>
            <a:r>
              <a:rPr lang="es-AR" sz="2000">
                <a:latin typeface="Calibri"/>
                <a:ea typeface="Calibri"/>
                <a:cs typeface="Calibri"/>
                <a:sym typeface="Calibri"/>
              </a:rPr>
              <a:t>Clustering - Detectar outliers  </a:t>
            </a:r>
            <a:endParaRPr sz="2000">
              <a:latin typeface="Calibri"/>
              <a:ea typeface="Calibri"/>
              <a:cs typeface="Calibri"/>
              <a:sym typeface="Calibri"/>
            </a:endParaRPr>
          </a:p>
          <a:p>
            <a:pPr indent="0" lvl="0" marL="0" rtl="0" algn="l">
              <a:spcBef>
                <a:spcPts val="1000"/>
              </a:spcBef>
              <a:spcAft>
                <a:spcPts val="1000"/>
              </a:spcAft>
              <a:buNone/>
            </a:pPr>
            <a:r>
              <a:rPr lang="es-AR" sz="2000">
                <a:latin typeface="Calibri"/>
                <a:ea typeface="Calibri"/>
                <a:cs typeface="Calibri"/>
                <a:sym typeface="Calibri"/>
              </a:rPr>
              <a:t>Combinar técnicas automáticas y manuales: Detectar valores sospechosos y chequearlos manualmente</a:t>
            </a:r>
            <a:endParaRPr sz="2000">
              <a:latin typeface="Calibri"/>
              <a:ea typeface="Calibri"/>
              <a:cs typeface="Calibri"/>
              <a:sym typeface="Calibri"/>
            </a:endParaRPr>
          </a:p>
        </p:txBody>
      </p:sp>
      <p:cxnSp>
        <p:nvCxnSpPr>
          <p:cNvPr id="548" name="Google Shape;548;gb6c3078559_1_171"/>
          <p:cNvCxnSpPr/>
          <p:nvPr/>
        </p:nvCxnSpPr>
        <p:spPr>
          <a:xfrm flipH="1" rot="10800000">
            <a:off x="6517925" y="3829250"/>
            <a:ext cx="1683300" cy="870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gb6c3078559_1_171"/>
          <p:cNvSpPr txBox="1"/>
          <p:nvPr/>
        </p:nvSpPr>
        <p:spPr>
          <a:xfrm>
            <a:off x="6248400" y="3460850"/>
            <a:ext cx="2292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1700">
                <a:latin typeface="Calibri"/>
                <a:ea typeface="Calibri"/>
                <a:cs typeface="Calibri"/>
                <a:sym typeface="Calibri"/>
              </a:rPr>
              <a:t>Solución</a:t>
            </a:r>
            <a:endParaRPr i="1"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p:nvPr/>
        </p:nvSpPr>
        <p:spPr>
          <a:xfrm>
            <a:off x="3807373" y="258161"/>
            <a:ext cx="7430450" cy="69249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4800" u="sng">
                <a:solidFill>
                  <a:schemeClr val="dk1"/>
                </a:solidFill>
                <a:latin typeface="Calibri"/>
                <a:ea typeface="Calibri"/>
                <a:cs typeface="Calibri"/>
                <a:sym typeface="Calibri"/>
              </a:rPr>
              <a:t>Bibliografía</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AR" sz="1800">
                <a:solidFill>
                  <a:schemeClr val="dk1"/>
                </a:solidFill>
                <a:latin typeface="Calibri"/>
                <a:ea typeface="Calibri"/>
                <a:cs typeface="Calibri"/>
                <a:sym typeface="Calibri"/>
              </a:rPr>
              <a:t>Sistemas de información en la empresa : el impacto de la nube, la movilidad y los medios sociales / Luis Joyanes Aguilar.</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Edición: 1a. Ed. </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Editor: Buenos Aires : Alfsomrga  2015.</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Signatura topográfica:  T 658.4038011 J 54936</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AR" sz="1800">
                <a:solidFill>
                  <a:schemeClr val="dk1"/>
                </a:solidFill>
                <a:latin typeface="Calibri"/>
                <a:ea typeface="Calibri"/>
                <a:cs typeface="Calibri"/>
                <a:sym typeface="Calibri"/>
              </a:rPr>
              <a:t>Sistemas de información gerencial / kenneth C. Laudon, Jane Price Laudon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Edición: 14a ed.</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Editor: México, D.F. : Pearson Educación, 2016</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Signatura topográfica: T 658.403801 L 56244</a:t>
            </a:r>
            <a:endParaRPr sz="1800">
              <a:solidFill>
                <a:srgbClr val="20202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AR" sz="1800">
                <a:solidFill>
                  <a:schemeClr val="dk1"/>
                </a:solidFill>
                <a:latin typeface="Calibri"/>
                <a:ea typeface="Calibri"/>
                <a:cs typeface="Calibri"/>
                <a:sym typeface="Calibri"/>
              </a:rPr>
              <a:t>Sistemas de información gerencial / James A. O'Brien y George M. Marakas.</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Edición: 7a ed </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Editor: México, D.F. : McGraw-Hill Interamericana, 2006</a:t>
            </a:r>
            <a:endParaRPr/>
          </a:p>
          <a:p>
            <a:pPr indent="0" lvl="0" marL="0" marR="0" rtl="0" algn="l">
              <a:spcBef>
                <a:spcPts val="0"/>
              </a:spcBef>
              <a:spcAft>
                <a:spcPts val="0"/>
              </a:spcAft>
              <a:buNone/>
            </a:pPr>
            <a:r>
              <a:rPr lang="es-AR" sz="1800">
                <a:solidFill>
                  <a:srgbClr val="202020"/>
                </a:solidFill>
                <a:latin typeface="Arial"/>
                <a:ea typeface="Arial"/>
                <a:cs typeface="Arial"/>
                <a:sym typeface="Arial"/>
              </a:rPr>
              <a:t>Signatura topográfica:  T 658.4038 O 49417</a:t>
            </a:r>
            <a:endParaRPr/>
          </a:p>
          <a:p>
            <a:pPr indent="0" lvl="0" marL="0" marR="0" rtl="0" algn="l">
              <a:spcBef>
                <a:spcPts val="0"/>
              </a:spcBef>
              <a:spcAft>
                <a:spcPts val="0"/>
              </a:spcAft>
              <a:buNone/>
            </a:pPr>
            <a:r>
              <a:t/>
            </a:r>
            <a:endParaRPr sz="1800">
              <a:solidFill>
                <a:srgbClr val="202020"/>
              </a:solidFill>
              <a:latin typeface="Arial"/>
              <a:ea typeface="Arial"/>
              <a:cs typeface="Arial"/>
              <a:sym typeface="Arial"/>
            </a:endParaRPr>
          </a:p>
          <a:p>
            <a:pPr indent="0" lvl="0" marL="0" marR="0" rtl="0" algn="l">
              <a:spcBef>
                <a:spcPts val="0"/>
              </a:spcBef>
              <a:spcAft>
                <a:spcPts val="0"/>
              </a:spcAft>
              <a:buNone/>
            </a:pPr>
            <a:r>
              <a:rPr b="1" lang="es-AR" sz="1800">
                <a:solidFill>
                  <a:schemeClr val="dk1"/>
                </a:solidFill>
                <a:latin typeface="Calibri"/>
                <a:ea typeface="Calibri"/>
                <a:cs typeface="Calibri"/>
                <a:sym typeface="Calibri"/>
              </a:rPr>
              <a:t>Elementos de un sistema informático / Ricardo Justo Castello.</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Actualización Jones y Gatti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rgbClr val="202020"/>
                </a:solidFill>
                <a:latin typeface="Arial"/>
                <a:ea typeface="Arial"/>
                <a:cs typeface="Arial"/>
                <a:sym typeface="Arial"/>
              </a:rPr>
              <a:t>https://eco.aulavirtual.unc.edu.ar/pluginfile.php/179891/mod_label/intro/U3-SQL-18.pdf</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b6c3078559_1_134"/>
          <p:cNvSpPr txBox="1"/>
          <p:nvPr/>
        </p:nvSpPr>
        <p:spPr>
          <a:xfrm>
            <a:off x="2262125" y="2139300"/>
            <a:ext cx="8045400" cy="3263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s-AR" sz="2000">
                <a:solidFill>
                  <a:srgbClr val="333333"/>
                </a:solidFill>
                <a:highlight>
                  <a:srgbClr val="FFFFFF"/>
                </a:highlight>
                <a:latin typeface="Calibri"/>
                <a:ea typeface="Calibri"/>
                <a:cs typeface="Calibri"/>
                <a:sym typeface="Calibri"/>
              </a:rPr>
              <a:t>Los algoritmo son importantes, pero no son lo más importante. </a:t>
            </a:r>
            <a:endParaRPr sz="2000">
              <a:solidFill>
                <a:srgbClr val="333333"/>
              </a:solidFill>
              <a:highlight>
                <a:srgbClr val="FFFFFF"/>
              </a:highlight>
              <a:latin typeface="Calibri"/>
              <a:ea typeface="Calibri"/>
              <a:cs typeface="Calibri"/>
              <a:sym typeface="Calibri"/>
            </a:endParaRPr>
          </a:p>
          <a:p>
            <a:pPr indent="0" lvl="0" marL="0" rtl="0" algn="l">
              <a:lnSpc>
                <a:spcPct val="130000"/>
              </a:lnSpc>
              <a:spcBef>
                <a:spcPts val="3000"/>
              </a:spcBef>
              <a:spcAft>
                <a:spcPts val="0"/>
              </a:spcAft>
              <a:buNone/>
            </a:pPr>
            <a:r>
              <a:rPr lang="es-AR" sz="2000">
                <a:solidFill>
                  <a:srgbClr val="333333"/>
                </a:solidFill>
                <a:highlight>
                  <a:srgbClr val="FFFFFF"/>
                </a:highlight>
                <a:latin typeface="Calibri"/>
                <a:ea typeface="Calibri"/>
                <a:cs typeface="Calibri"/>
                <a:sym typeface="Calibri"/>
              </a:rPr>
              <a:t>La fase previa de recolección y preparación de datos requiere un esfuerzo y conocimientos mínimos para poder llevar un proyecto con éxito. Esta fase puede tomar entre un 80% y un 90% del tiempo del proyecto.</a:t>
            </a:r>
            <a:endParaRPr sz="2000">
              <a:solidFill>
                <a:srgbClr val="333333"/>
              </a:solidFill>
              <a:highlight>
                <a:srgbClr val="FFFFFF"/>
              </a:highlight>
              <a:latin typeface="Calibri"/>
              <a:ea typeface="Calibri"/>
              <a:cs typeface="Calibri"/>
              <a:sym typeface="Calibri"/>
            </a:endParaRPr>
          </a:p>
          <a:p>
            <a:pPr indent="0" lvl="0" marL="0" rtl="0" algn="l">
              <a:lnSpc>
                <a:spcPct val="130000"/>
              </a:lnSpc>
              <a:spcBef>
                <a:spcPts val="3000"/>
              </a:spcBef>
              <a:spcAft>
                <a:spcPts val="3000"/>
              </a:spcAft>
              <a:buNone/>
            </a:pPr>
            <a:r>
              <a:rPr lang="es-AR" sz="2000">
                <a:solidFill>
                  <a:srgbClr val="333333"/>
                </a:solidFill>
                <a:highlight>
                  <a:srgbClr val="FFFFFF"/>
                </a:highlight>
                <a:latin typeface="Calibri"/>
                <a:ea typeface="Calibri"/>
                <a:cs typeface="Calibri"/>
                <a:sym typeface="Calibri"/>
              </a:rPr>
              <a:t>Factores como la experiencia, la intuición, el conocimiento del negocio y de los clientes son básicos.</a:t>
            </a:r>
            <a:endParaRPr sz="2000">
              <a:solidFill>
                <a:srgbClr val="333333"/>
              </a:solidFill>
              <a:highlight>
                <a:srgbClr val="FFFFFF"/>
              </a:highlight>
              <a:latin typeface="Calibri"/>
              <a:ea typeface="Calibri"/>
              <a:cs typeface="Calibri"/>
              <a:sym typeface="Calibri"/>
            </a:endParaRPr>
          </a:p>
        </p:txBody>
      </p:sp>
      <p:sp>
        <p:nvSpPr>
          <p:cNvPr id="556" name="Google Shape;556;gb6c3078559_1_134"/>
          <p:cNvSpPr txBox="1"/>
          <p:nvPr/>
        </p:nvSpPr>
        <p:spPr>
          <a:xfrm>
            <a:off x="5792025" y="254700"/>
            <a:ext cx="543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3600">
                <a:solidFill>
                  <a:srgbClr val="F2F2F2"/>
                </a:solidFill>
                <a:latin typeface="Calibri"/>
                <a:ea typeface="Calibri"/>
                <a:cs typeface="Calibri"/>
                <a:sym typeface="Calibri"/>
              </a:rPr>
              <a:t>Preprocesamiento de datos</a:t>
            </a:r>
            <a:endParaRPr sz="3600">
              <a:solidFill>
                <a:srgbClr val="F2F2F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Fondo De Tecnología Empresarial De Centro De Datos Empresariales, Empresa,  Datos, Centrar Imagen de fondo para descarga gratuita" id="116" name="Google Shape;116;p6"/>
          <p:cNvPicPr preferRelativeResize="0"/>
          <p:nvPr/>
        </p:nvPicPr>
        <p:blipFill rotWithShape="1">
          <a:blip r:embed="rId3">
            <a:alphaModFix/>
          </a:blip>
          <a:srcRect b="0" l="0" r="0" t="0"/>
          <a:stretch/>
        </p:blipFill>
        <p:spPr>
          <a:xfrm>
            <a:off x="3529451" y="3799052"/>
            <a:ext cx="5783262" cy="2109788"/>
          </a:xfrm>
          <a:prstGeom prst="rect">
            <a:avLst/>
          </a:prstGeom>
          <a:noFill/>
          <a:ln>
            <a:noFill/>
          </a:ln>
        </p:spPr>
      </p:pic>
      <p:sp>
        <p:nvSpPr>
          <p:cNvPr id="117" name="Google Shape;117;p6"/>
          <p:cNvSpPr txBox="1"/>
          <p:nvPr/>
        </p:nvSpPr>
        <p:spPr>
          <a:xfrm>
            <a:off x="5667695" y="504490"/>
            <a:ext cx="25565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Introducción</a:t>
            </a:r>
            <a:endParaRPr sz="3600">
              <a:solidFill>
                <a:srgbClr val="F2F2F2"/>
              </a:solidFill>
              <a:latin typeface="Calibri"/>
              <a:ea typeface="Calibri"/>
              <a:cs typeface="Calibri"/>
              <a:sym typeface="Calibri"/>
            </a:endParaRPr>
          </a:p>
        </p:txBody>
      </p:sp>
      <p:sp>
        <p:nvSpPr>
          <p:cNvPr id="118" name="Google Shape;118;p6"/>
          <p:cNvSpPr txBox="1"/>
          <p:nvPr/>
        </p:nvSpPr>
        <p:spPr>
          <a:xfrm>
            <a:off x="4792710" y="2719552"/>
            <a:ext cx="33972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200">
                <a:solidFill>
                  <a:schemeClr val="dk1"/>
                </a:solidFill>
                <a:latin typeface="Calibri"/>
                <a:ea typeface="Calibri"/>
                <a:cs typeface="Calibri"/>
                <a:sym typeface="Calibri"/>
              </a:rPr>
              <a:t>Explosión de datos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7"/>
          <p:cNvGrpSpPr/>
          <p:nvPr/>
        </p:nvGrpSpPr>
        <p:grpSpPr>
          <a:xfrm>
            <a:off x="4745550" y="2033755"/>
            <a:ext cx="6442836" cy="3457835"/>
            <a:chOff x="536028" y="1915510"/>
            <a:chExt cx="6442836" cy="3457835"/>
          </a:xfrm>
        </p:grpSpPr>
        <p:grpSp>
          <p:nvGrpSpPr>
            <p:cNvPr id="124" name="Google Shape;124;p7"/>
            <p:cNvGrpSpPr/>
            <p:nvPr/>
          </p:nvGrpSpPr>
          <p:grpSpPr>
            <a:xfrm>
              <a:off x="2388475" y="1915510"/>
              <a:ext cx="4372406" cy="3457835"/>
              <a:chOff x="2388475" y="1915510"/>
              <a:chExt cx="4372406" cy="3457835"/>
            </a:xfrm>
          </p:grpSpPr>
          <p:sp>
            <p:nvSpPr>
              <p:cNvPr id="125" name="Google Shape;125;p7"/>
              <p:cNvSpPr/>
              <p:nvPr/>
            </p:nvSpPr>
            <p:spPr>
              <a:xfrm>
                <a:off x="2569775" y="1915510"/>
                <a:ext cx="536028" cy="27353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7"/>
              <p:cNvSpPr/>
              <p:nvPr/>
            </p:nvSpPr>
            <p:spPr>
              <a:xfrm>
                <a:off x="3510475" y="1918133"/>
                <a:ext cx="536028" cy="27353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7"/>
              <p:cNvSpPr/>
              <p:nvPr/>
            </p:nvSpPr>
            <p:spPr>
              <a:xfrm>
                <a:off x="4403877" y="1920756"/>
                <a:ext cx="536028" cy="27353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7"/>
              <p:cNvSpPr/>
              <p:nvPr/>
            </p:nvSpPr>
            <p:spPr>
              <a:xfrm>
                <a:off x="5249981" y="1923379"/>
                <a:ext cx="536028" cy="27353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7"/>
              <p:cNvSpPr/>
              <p:nvPr/>
            </p:nvSpPr>
            <p:spPr>
              <a:xfrm>
                <a:off x="6033021" y="1926002"/>
                <a:ext cx="536028" cy="273531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7"/>
              <p:cNvSpPr txBox="1"/>
              <p:nvPr/>
            </p:nvSpPr>
            <p:spPr>
              <a:xfrm>
                <a:off x="2388475" y="4729651"/>
                <a:ext cx="909160" cy="461665"/>
              </a:xfrm>
              <a:prstGeom prst="rect">
                <a:avLst/>
              </a:prstGeom>
              <a:noFill/>
              <a:ln>
                <a:noFill/>
              </a:ln>
            </p:spPr>
            <p:txBody>
              <a:bodyPr anchorCtr="0" anchor="t" bIns="45700" lIns="0" spcFirstLastPara="1" rIns="0" wrap="square" tIns="45700">
                <a:spAutoFit/>
              </a:bodyPr>
              <a:lstStyle/>
              <a:p>
                <a:pPr indent="0" lvl="0" marL="0" marR="0" rtl="0" algn="ctr">
                  <a:spcBef>
                    <a:spcPts val="0"/>
                  </a:spcBef>
                  <a:spcAft>
                    <a:spcPts val="0"/>
                  </a:spcAft>
                  <a:buNone/>
                </a:pPr>
                <a:r>
                  <a:rPr lang="es-AR" sz="1200">
                    <a:solidFill>
                      <a:schemeClr val="dk1"/>
                    </a:solidFill>
                    <a:latin typeface="Calibri"/>
                    <a:ea typeface="Calibri"/>
                    <a:cs typeface="Calibri"/>
                    <a:sym typeface="Calibri"/>
                  </a:rPr>
                  <a:t>Competidores tradicionales</a:t>
                </a:r>
                <a:endParaRPr sz="1200">
                  <a:solidFill>
                    <a:schemeClr val="dk1"/>
                  </a:solidFill>
                  <a:latin typeface="Calibri"/>
                  <a:ea typeface="Calibri"/>
                  <a:cs typeface="Calibri"/>
                  <a:sym typeface="Calibri"/>
                </a:endParaRPr>
              </a:p>
            </p:txBody>
          </p:sp>
          <p:sp>
            <p:nvSpPr>
              <p:cNvPr id="131" name="Google Shape;131;p7"/>
              <p:cNvSpPr txBox="1"/>
              <p:nvPr/>
            </p:nvSpPr>
            <p:spPr>
              <a:xfrm>
                <a:off x="3329175" y="4724391"/>
                <a:ext cx="909160" cy="461665"/>
              </a:xfrm>
              <a:prstGeom prst="rect">
                <a:avLst/>
              </a:prstGeom>
              <a:noFill/>
              <a:ln>
                <a:noFill/>
              </a:ln>
            </p:spPr>
            <p:txBody>
              <a:bodyPr anchorCtr="0" anchor="t" bIns="45700" lIns="0" spcFirstLastPara="1" rIns="0" wrap="square" tIns="45700">
                <a:spAutoFit/>
              </a:bodyPr>
              <a:lstStyle/>
              <a:p>
                <a:pPr indent="0" lvl="0" marL="0" marR="0" rtl="0" algn="ctr">
                  <a:spcBef>
                    <a:spcPts val="0"/>
                  </a:spcBef>
                  <a:spcAft>
                    <a:spcPts val="0"/>
                  </a:spcAft>
                  <a:buNone/>
                </a:pPr>
                <a:r>
                  <a:rPr lang="es-AR" sz="1200">
                    <a:solidFill>
                      <a:schemeClr val="dk1"/>
                    </a:solidFill>
                    <a:latin typeface="Calibri"/>
                    <a:ea typeface="Calibri"/>
                    <a:cs typeface="Calibri"/>
                    <a:sym typeface="Calibri"/>
                  </a:rPr>
                  <a:t>Nuevos competidores</a:t>
                </a:r>
                <a:endParaRPr sz="1200">
                  <a:solidFill>
                    <a:schemeClr val="dk1"/>
                  </a:solidFill>
                  <a:latin typeface="Calibri"/>
                  <a:ea typeface="Calibri"/>
                  <a:cs typeface="Calibri"/>
                  <a:sym typeface="Calibri"/>
                </a:endParaRPr>
              </a:p>
            </p:txBody>
          </p:sp>
          <p:sp>
            <p:nvSpPr>
              <p:cNvPr id="132" name="Google Shape;132;p7"/>
              <p:cNvSpPr txBox="1"/>
              <p:nvPr/>
            </p:nvSpPr>
            <p:spPr>
              <a:xfrm>
                <a:off x="4230460" y="4727014"/>
                <a:ext cx="909160" cy="646331"/>
              </a:xfrm>
              <a:prstGeom prst="rect">
                <a:avLst/>
              </a:prstGeom>
              <a:noFill/>
              <a:ln>
                <a:noFill/>
              </a:ln>
            </p:spPr>
            <p:txBody>
              <a:bodyPr anchorCtr="0" anchor="t" bIns="45700" lIns="0" spcFirstLastPara="1" rIns="0" wrap="square" tIns="45700">
                <a:spAutoFit/>
              </a:bodyPr>
              <a:lstStyle/>
              <a:p>
                <a:pPr indent="0" lvl="0" marL="0" marR="0" rtl="0" algn="ctr">
                  <a:spcBef>
                    <a:spcPts val="0"/>
                  </a:spcBef>
                  <a:spcAft>
                    <a:spcPts val="0"/>
                  </a:spcAft>
                  <a:buNone/>
                </a:pPr>
                <a:r>
                  <a:rPr lang="es-AR" sz="1200">
                    <a:solidFill>
                      <a:schemeClr val="dk1"/>
                    </a:solidFill>
                    <a:latin typeface="Calibri"/>
                    <a:ea typeface="Calibri"/>
                    <a:cs typeface="Calibri"/>
                    <a:sym typeface="Calibri"/>
                  </a:rPr>
                  <a:t>Productos y servicios sustitutos</a:t>
                </a:r>
                <a:endParaRPr sz="1200">
                  <a:solidFill>
                    <a:schemeClr val="dk1"/>
                  </a:solidFill>
                  <a:latin typeface="Calibri"/>
                  <a:ea typeface="Calibri"/>
                  <a:cs typeface="Calibri"/>
                  <a:sym typeface="Calibri"/>
                </a:endParaRPr>
              </a:p>
            </p:txBody>
          </p:sp>
          <p:sp>
            <p:nvSpPr>
              <p:cNvPr id="133" name="Google Shape;133;p7"/>
              <p:cNvSpPr txBox="1"/>
              <p:nvPr/>
            </p:nvSpPr>
            <p:spPr>
              <a:xfrm>
                <a:off x="5068681" y="4721754"/>
                <a:ext cx="909160" cy="276999"/>
              </a:xfrm>
              <a:prstGeom prst="rect">
                <a:avLst/>
              </a:prstGeom>
              <a:noFill/>
              <a:ln>
                <a:noFill/>
              </a:ln>
            </p:spPr>
            <p:txBody>
              <a:bodyPr anchorCtr="0" anchor="t" bIns="45700" lIns="0" spcFirstLastPara="1" rIns="0" wrap="square" tIns="45700">
                <a:spAutoFit/>
              </a:bodyPr>
              <a:lstStyle/>
              <a:p>
                <a:pPr indent="0" lvl="0" marL="0" marR="0" rtl="0" algn="ctr">
                  <a:spcBef>
                    <a:spcPts val="0"/>
                  </a:spcBef>
                  <a:spcAft>
                    <a:spcPts val="0"/>
                  </a:spcAft>
                  <a:buNone/>
                </a:pPr>
                <a:r>
                  <a:rPr lang="es-AR" sz="1200">
                    <a:solidFill>
                      <a:schemeClr val="dk1"/>
                    </a:solidFill>
                    <a:latin typeface="Calibri"/>
                    <a:ea typeface="Calibri"/>
                    <a:cs typeface="Calibri"/>
                    <a:sym typeface="Calibri"/>
                  </a:rPr>
                  <a:t>Clientes</a:t>
                </a:r>
                <a:endParaRPr sz="1200">
                  <a:solidFill>
                    <a:schemeClr val="dk1"/>
                  </a:solidFill>
                  <a:latin typeface="Calibri"/>
                  <a:ea typeface="Calibri"/>
                  <a:cs typeface="Calibri"/>
                  <a:sym typeface="Calibri"/>
                </a:endParaRPr>
              </a:p>
            </p:txBody>
          </p:sp>
          <p:sp>
            <p:nvSpPr>
              <p:cNvPr id="134" name="Google Shape;134;p7"/>
              <p:cNvSpPr txBox="1"/>
              <p:nvPr/>
            </p:nvSpPr>
            <p:spPr>
              <a:xfrm>
                <a:off x="5851721" y="4716494"/>
                <a:ext cx="909160" cy="276999"/>
              </a:xfrm>
              <a:prstGeom prst="rect">
                <a:avLst/>
              </a:prstGeom>
              <a:noFill/>
              <a:ln>
                <a:noFill/>
              </a:ln>
            </p:spPr>
            <p:txBody>
              <a:bodyPr anchorCtr="0" anchor="t" bIns="45700" lIns="0" spcFirstLastPara="1" rIns="0" wrap="square" tIns="45700">
                <a:spAutoFit/>
              </a:bodyPr>
              <a:lstStyle/>
              <a:p>
                <a:pPr indent="0" lvl="0" marL="0" marR="0" rtl="0" algn="ctr">
                  <a:spcBef>
                    <a:spcPts val="0"/>
                  </a:spcBef>
                  <a:spcAft>
                    <a:spcPts val="0"/>
                  </a:spcAft>
                  <a:buNone/>
                </a:pPr>
                <a:r>
                  <a:rPr lang="es-AR" sz="1200">
                    <a:solidFill>
                      <a:schemeClr val="dk1"/>
                    </a:solidFill>
                    <a:latin typeface="Calibri"/>
                    <a:ea typeface="Calibri"/>
                    <a:cs typeface="Calibri"/>
                    <a:sym typeface="Calibri"/>
                  </a:rPr>
                  <a:t>Proveedores</a:t>
                </a:r>
                <a:endParaRPr sz="1200">
                  <a:solidFill>
                    <a:schemeClr val="dk1"/>
                  </a:solidFill>
                  <a:latin typeface="Calibri"/>
                  <a:ea typeface="Calibri"/>
                  <a:cs typeface="Calibri"/>
                  <a:sym typeface="Calibri"/>
                </a:endParaRPr>
              </a:p>
            </p:txBody>
          </p:sp>
        </p:grpSp>
        <p:sp>
          <p:nvSpPr>
            <p:cNvPr id="135" name="Google Shape;135;p7"/>
            <p:cNvSpPr/>
            <p:nvPr/>
          </p:nvSpPr>
          <p:spPr>
            <a:xfrm>
              <a:off x="2388475" y="2293872"/>
              <a:ext cx="4587766" cy="512379"/>
            </a:xfrm>
            <a:prstGeom prst="rightArrow">
              <a:avLst>
                <a:gd fmla="val 50000" name="adj1"/>
                <a:gd fmla="val 50000" name="adj2"/>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7"/>
            <p:cNvSpPr txBox="1"/>
            <p:nvPr/>
          </p:nvSpPr>
          <p:spPr>
            <a:xfrm>
              <a:off x="961703" y="2398058"/>
              <a:ext cx="1337433" cy="276999"/>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s-AR" sz="1200">
                  <a:solidFill>
                    <a:schemeClr val="dk1"/>
                  </a:solidFill>
                  <a:latin typeface="Calibri"/>
                  <a:ea typeface="Calibri"/>
                  <a:cs typeface="Calibri"/>
                  <a:sym typeface="Calibri"/>
                </a:rPr>
                <a:t>Liderazgo en costos</a:t>
              </a:r>
              <a:endParaRPr sz="1200">
                <a:solidFill>
                  <a:schemeClr val="dk1"/>
                </a:solidFill>
                <a:latin typeface="Calibri"/>
                <a:ea typeface="Calibri"/>
                <a:cs typeface="Calibri"/>
                <a:sym typeface="Calibri"/>
              </a:endParaRPr>
            </a:p>
          </p:txBody>
        </p:sp>
        <p:sp>
          <p:nvSpPr>
            <p:cNvPr id="137" name="Google Shape;137;p7"/>
            <p:cNvSpPr/>
            <p:nvPr/>
          </p:nvSpPr>
          <p:spPr>
            <a:xfrm>
              <a:off x="2391098" y="2887720"/>
              <a:ext cx="4587766" cy="512379"/>
            </a:xfrm>
            <a:prstGeom prst="rightArrow">
              <a:avLst>
                <a:gd fmla="val 50000" name="adj1"/>
                <a:gd fmla="val 50000" name="adj2"/>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7"/>
            <p:cNvSpPr txBox="1"/>
            <p:nvPr/>
          </p:nvSpPr>
          <p:spPr>
            <a:xfrm>
              <a:off x="536028" y="2991906"/>
              <a:ext cx="1765731" cy="276999"/>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s-AR" sz="1200">
                  <a:solidFill>
                    <a:schemeClr val="dk1"/>
                  </a:solidFill>
                  <a:latin typeface="Calibri"/>
                  <a:ea typeface="Calibri"/>
                  <a:cs typeface="Calibri"/>
                  <a:sym typeface="Calibri"/>
                </a:rPr>
                <a:t>Diferenciación de productos</a:t>
              </a:r>
              <a:endParaRPr sz="1200">
                <a:solidFill>
                  <a:schemeClr val="dk1"/>
                </a:solidFill>
                <a:latin typeface="Calibri"/>
                <a:ea typeface="Calibri"/>
                <a:cs typeface="Calibri"/>
                <a:sym typeface="Calibri"/>
              </a:endParaRPr>
            </a:p>
          </p:txBody>
        </p:sp>
        <p:sp>
          <p:nvSpPr>
            <p:cNvPr id="139" name="Google Shape;139;p7"/>
            <p:cNvSpPr/>
            <p:nvPr/>
          </p:nvSpPr>
          <p:spPr>
            <a:xfrm>
              <a:off x="2391098" y="3510477"/>
              <a:ext cx="4587766" cy="512379"/>
            </a:xfrm>
            <a:prstGeom prst="rightArrow">
              <a:avLst>
                <a:gd fmla="val 50000" name="adj1"/>
                <a:gd fmla="val 50000" name="adj2"/>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7"/>
            <p:cNvSpPr txBox="1"/>
            <p:nvPr/>
          </p:nvSpPr>
          <p:spPr>
            <a:xfrm>
              <a:off x="964326" y="3614663"/>
              <a:ext cx="1337433" cy="276999"/>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s-AR" sz="1200">
                  <a:solidFill>
                    <a:schemeClr val="dk1"/>
                  </a:solidFill>
                  <a:latin typeface="Calibri"/>
                  <a:ea typeface="Calibri"/>
                  <a:cs typeface="Calibri"/>
                  <a:sym typeface="Calibri"/>
                </a:rPr>
                <a:t>Alianzas</a:t>
              </a:r>
              <a:endParaRPr sz="1200">
                <a:solidFill>
                  <a:schemeClr val="dk1"/>
                </a:solidFill>
                <a:latin typeface="Calibri"/>
                <a:ea typeface="Calibri"/>
                <a:cs typeface="Calibri"/>
                <a:sym typeface="Calibri"/>
              </a:endParaRPr>
            </a:p>
          </p:txBody>
        </p:sp>
        <p:sp>
          <p:nvSpPr>
            <p:cNvPr id="141" name="Google Shape;141;p7"/>
            <p:cNvSpPr/>
            <p:nvPr/>
          </p:nvSpPr>
          <p:spPr>
            <a:xfrm>
              <a:off x="2391098" y="4093819"/>
              <a:ext cx="4587766" cy="512379"/>
            </a:xfrm>
            <a:prstGeom prst="rightArrow">
              <a:avLst>
                <a:gd fmla="val 50000" name="adj1"/>
                <a:gd fmla="val 50000" name="adj2"/>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7"/>
            <p:cNvSpPr txBox="1"/>
            <p:nvPr/>
          </p:nvSpPr>
          <p:spPr>
            <a:xfrm>
              <a:off x="964326" y="4198005"/>
              <a:ext cx="1337433" cy="276999"/>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r>
                <a:rPr lang="es-AR" sz="1200">
                  <a:solidFill>
                    <a:schemeClr val="dk1"/>
                  </a:solidFill>
                  <a:latin typeface="Calibri"/>
                  <a:ea typeface="Calibri"/>
                  <a:cs typeface="Calibri"/>
                  <a:sym typeface="Calibri"/>
                </a:rPr>
                <a:t>Innovación</a:t>
              </a:r>
              <a:endParaRPr sz="1200">
                <a:solidFill>
                  <a:schemeClr val="dk1"/>
                </a:solidFill>
                <a:latin typeface="Calibri"/>
                <a:ea typeface="Calibri"/>
                <a:cs typeface="Calibri"/>
                <a:sym typeface="Calibri"/>
              </a:endParaRPr>
            </a:p>
          </p:txBody>
        </p:sp>
      </p:grpSp>
      <p:sp>
        <p:nvSpPr>
          <p:cNvPr id="143" name="Google Shape;143;p7"/>
          <p:cNvSpPr txBox="1"/>
          <p:nvPr/>
        </p:nvSpPr>
        <p:spPr>
          <a:xfrm>
            <a:off x="5722876" y="504490"/>
            <a:ext cx="63957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Modelo Porter y Ciencia de datos</a:t>
            </a:r>
            <a:endParaRPr sz="3600">
              <a:solidFill>
                <a:srgbClr val="F2F2F2"/>
              </a:solidFill>
              <a:latin typeface="Calibri"/>
              <a:ea typeface="Calibri"/>
              <a:cs typeface="Calibri"/>
              <a:sym typeface="Calibri"/>
            </a:endParaRPr>
          </a:p>
        </p:txBody>
      </p:sp>
      <p:sp>
        <p:nvSpPr>
          <p:cNvPr id="144" name="Google Shape;144;p7"/>
          <p:cNvSpPr txBox="1"/>
          <p:nvPr/>
        </p:nvSpPr>
        <p:spPr>
          <a:xfrm>
            <a:off x="670034" y="2624453"/>
            <a:ext cx="3726726"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3200">
                <a:solidFill>
                  <a:schemeClr val="dk1"/>
                </a:solidFill>
                <a:latin typeface="Calibri"/>
                <a:ea typeface="Calibri"/>
                <a:cs typeface="Calibri"/>
                <a:sym typeface="Calibri"/>
              </a:rPr>
              <a:t>Modelo de las </a:t>
            </a:r>
            <a:endParaRPr/>
          </a:p>
          <a:p>
            <a:pPr indent="0" lvl="0" marL="0" marR="0" rtl="0" algn="ctr">
              <a:spcBef>
                <a:spcPts val="0"/>
              </a:spcBef>
              <a:spcAft>
                <a:spcPts val="0"/>
              </a:spcAft>
              <a:buNone/>
            </a:pPr>
            <a:r>
              <a:rPr lang="es-AR" sz="3200">
                <a:solidFill>
                  <a:schemeClr val="dk1"/>
                </a:solidFill>
                <a:latin typeface="Calibri"/>
                <a:ea typeface="Calibri"/>
                <a:cs typeface="Calibri"/>
                <a:sym typeface="Calibri"/>
              </a:rPr>
              <a:t>Fuerzas Competitivas</a:t>
            </a:r>
            <a:endParaRPr/>
          </a:p>
          <a:p>
            <a:pPr indent="0" lvl="0" marL="0" marR="0" rtl="0" algn="ctr">
              <a:spcBef>
                <a:spcPts val="0"/>
              </a:spcBef>
              <a:spcAft>
                <a:spcPts val="0"/>
              </a:spcAft>
              <a:buNone/>
            </a:pPr>
            <a:r>
              <a:rPr i="1" lang="es-AR" sz="3200">
                <a:solidFill>
                  <a:schemeClr val="dk1"/>
                </a:solidFill>
                <a:latin typeface="Calibri"/>
                <a:ea typeface="Calibri"/>
                <a:cs typeface="Calibri"/>
                <a:sym typeface="Calibri"/>
              </a:rPr>
              <a:t>Porter</a:t>
            </a:r>
            <a:endParaRPr i="1"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8"/>
          <p:cNvGrpSpPr/>
          <p:nvPr/>
        </p:nvGrpSpPr>
        <p:grpSpPr>
          <a:xfrm>
            <a:off x="3875785" y="1524000"/>
            <a:ext cx="7845425" cy="4606925"/>
            <a:chOff x="480" y="960"/>
            <a:chExt cx="4942" cy="2902"/>
          </a:xfrm>
        </p:grpSpPr>
        <p:sp>
          <p:nvSpPr>
            <p:cNvPr id="150" name="Google Shape;150;p8"/>
            <p:cNvSpPr/>
            <p:nvPr/>
          </p:nvSpPr>
          <p:spPr>
            <a:xfrm>
              <a:off x="528" y="982"/>
              <a:ext cx="4883" cy="2880"/>
            </a:xfrm>
            <a:prstGeom prst="roundRect">
              <a:avLst>
                <a:gd fmla="val 32" name="adj"/>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1" name="Google Shape;151;p8"/>
            <p:cNvGrpSpPr/>
            <p:nvPr/>
          </p:nvGrpSpPr>
          <p:grpSpPr>
            <a:xfrm>
              <a:off x="480" y="960"/>
              <a:ext cx="4942" cy="2864"/>
              <a:chOff x="528" y="993"/>
              <a:chExt cx="4942" cy="2864"/>
            </a:xfrm>
          </p:grpSpPr>
          <p:grpSp>
            <p:nvGrpSpPr>
              <p:cNvPr id="152" name="Google Shape;152;p8"/>
              <p:cNvGrpSpPr/>
              <p:nvPr/>
            </p:nvGrpSpPr>
            <p:grpSpPr>
              <a:xfrm>
                <a:off x="528" y="993"/>
                <a:ext cx="4942" cy="2864"/>
                <a:chOff x="528" y="993"/>
                <a:chExt cx="4942" cy="2864"/>
              </a:xfrm>
            </p:grpSpPr>
            <p:grpSp>
              <p:nvGrpSpPr>
                <p:cNvPr id="153" name="Google Shape;153;p8"/>
                <p:cNvGrpSpPr/>
                <p:nvPr/>
              </p:nvGrpSpPr>
              <p:grpSpPr>
                <a:xfrm>
                  <a:off x="1011" y="1727"/>
                  <a:ext cx="4120" cy="1584"/>
                  <a:chOff x="1011" y="1727"/>
                  <a:chExt cx="4120" cy="1584"/>
                </a:xfrm>
              </p:grpSpPr>
              <p:sp>
                <p:nvSpPr>
                  <p:cNvPr id="154" name="Google Shape;154;p8"/>
                  <p:cNvSpPr/>
                  <p:nvPr/>
                </p:nvSpPr>
                <p:spPr>
                  <a:xfrm>
                    <a:off x="1011" y="1727"/>
                    <a:ext cx="4120" cy="1584"/>
                  </a:xfrm>
                  <a:prstGeom prst="roundRect">
                    <a:avLst>
                      <a:gd fmla="val 60" name="adj"/>
                    </a:avLst>
                  </a:prstGeom>
                  <a:gradFill>
                    <a:gsLst>
                      <a:gs pos="0">
                        <a:srgbClr val="1C2A4B"/>
                      </a:gs>
                      <a:gs pos="100000">
                        <a:srgbClr val="618FFD"/>
                      </a:gs>
                    </a:gsLst>
                    <a:lin ang="2700000" scaled="0"/>
                  </a:gradFill>
                  <a:ln cap="flat" cmpd="sng" w="126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5" name="Google Shape;155;p8"/>
                  <p:cNvGrpSpPr/>
                  <p:nvPr/>
                </p:nvGrpSpPr>
                <p:grpSpPr>
                  <a:xfrm>
                    <a:off x="1159" y="2332"/>
                    <a:ext cx="865" cy="374"/>
                    <a:chOff x="1159" y="2332"/>
                    <a:chExt cx="865" cy="374"/>
                  </a:xfrm>
                </p:grpSpPr>
                <p:sp>
                  <p:nvSpPr>
                    <p:cNvPr id="156" name="Google Shape;156;p8"/>
                    <p:cNvSpPr/>
                    <p:nvPr/>
                  </p:nvSpPr>
                  <p:spPr>
                    <a:xfrm>
                      <a:off x="1159" y="2332"/>
                      <a:ext cx="865" cy="374"/>
                    </a:xfrm>
                    <a:prstGeom prst="roundRect">
                      <a:avLst>
                        <a:gd fmla="val 264" name="adj"/>
                      </a:avLst>
                    </a:prstGeom>
                    <a:solidFill>
                      <a:srgbClr val="7FFF00"/>
                    </a:solidFill>
                    <a:ln cap="flat"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txBox="1"/>
                    <p:nvPr/>
                  </p:nvSpPr>
                  <p:spPr>
                    <a:xfrm>
                      <a:off x="1202" y="2407"/>
                      <a:ext cx="778" cy="224"/>
                    </a:xfrm>
                    <a:prstGeom prst="rect">
                      <a:avLst/>
                    </a:prstGeom>
                    <a:noFill/>
                    <a:ln>
                      <a:noFill/>
                    </a:ln>
                  </p:spPr>
                  <p:txBody>
                    <a:bodyPr anchorCtr="0" anchor="ctr" bIns="44275" lIns="90350" spcFirstLastPara="1" rIns="90350" wrap="square" tIns="44275">
                      <a:spAutoFit/>
                    </a:bodyPr>
                    <a:lstStyle/>
                    <a:p>
                      <a:pPr indent="0" lvl="0" marL="0" marR="0" rtl="0" algn="ctr">
                        <a:lnSpc>
                          <a:spcPct val="97000"/>
                        </a:lnSpc>
                        <a:spcBef>
                          <a:spcPts val="0"/>
                        </a:spcBef>
                        <a:spcAft>
                          <a:spcPts val="0"/>
                        </a:spcAft>
                        <a:buNone/>
                      </a:pPr>
                      <a:r>
                        <a:rPr b="1" lang="es-AR" sz="1800">
                          <a:solidFill>
                            <a:schemeClr val="dk1"/>
                          </a:solidFill>
                          <a:latin typeface="Arial"/>
                          <a:ea typeface="Arial"/>
                          <a:cs typeface="Arial"/>
                          <a:sym typeface="Arial"/>
                        </a:rPr>
                        <a:t>INGRESO</a:t>
                      </a:r>
                      <a:endParaRPr/>
                    </a:p>
                  </p:txBody>
                </p:sp>
              </p:grpSp>
              <p:grpSp>
                <p:nvGrpSpPr>
                  <p:cNvPr id="158" name="Google Shape;158;p8"/>
                  <p:cNvGrpSpPr/>
                  <p:nvPr/>
                </p:nvGrpSpPr>
                <p:grpSpPr>
                  <a:xfrm>
                    <a:off x="4022" y="2332"/>
                    <a:ext cx="865" cy="374"/>
                    <a:chOff x="4022" y="2332"/>
                    <a:chExt cx="865" cy="374"/>
                  </a:xfrm>
                </p:grpSpPr>
                <p:sp>
                  <p:nvSpPr>
                    <p:cNvPr id="159" name="Google Shape;159;p8"/>
                    <p:cNvSpPr/>
                    <p:nvPr/>
                  </p:nvSpPr>
                  <p:spPr>
                    <a:xfrm>
                      <a:off x="4022" y="2332"/>
                      <a:ext cx="865" cy="374"/>
                    </a:xfrm>
                    <a:prstGeom prst="roundRect">
                      <a:avLst>
                        <a:gd fmla="val 264" name="adj"/>
                      </a:avLst>
                    </a:prstGeom>
                    <a:solidFill>
                      <a:srgbClr val="7FFF00"/>
                    </a:solidFill>
                    <a:ln cap="flat"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8"/>
                    <p:cNvSpPr txBox="1"/>
                    <p:nvPr/>
                  </p:nvSpPr>
                  <p:spPr>
                    <a:xfrm>
                      <a:off x="4129" y="2407"/>
                      <a:ext cx="650" cy="224"/>
                    </a:xfrm>
                    <a:prstGeom prst="rect">
                      <a:avLst/>
                    </a:prstGeom>
                    <a:noFill/>
                    <a:ln>
                      <a:noFill/>
                    </a:ln>
                  </p:spPr>
                  <p:txBody>
                    <a:bodyPr anchorCtr="0" anchor="ctr" bIns="44275" lIns="90350" spcFirstLastPara="1" rIns="90350" wrap="square" tIns="44275">
                      <a:spAutoFit/>
                    </a:bodyPr>
                    <a:lstStyle/>
                    <a:p>
                      <a:pPr indent="0" lvl="0" marL="0" marR="0" rtl="0" algn="ctr">
                        <a:lnSpc>
                          <a:spcPct val="97000"/>
                        </a:lnSpc>
                        <a:spcBef>
                          <a:spcPts val="0"/>
                        </a:spcBef>
                        <a:spcAft>
                          <a:spcPts val="0"/>
                        </a:spcAft>
                        <a:buNone/>
                      </a:pPr>
                      <a:r>
                        <a:rPr b="1" lang="es-AR" sz="1800">
                          <a:solidFill>
                            <a:schemeClr val="dk1"/>
                          </a:solidFill>
                          <a:latin typeface="Arial"/>
                          <a:ea typeface="Arial"/>
                          <a:cs typeface="Arial"/>
                          <a:sym typeface="Arial"/>
                        </a:rPr>
                        <a:t>SALIDA</a:t>
                      </a:r>
                      <a:endParaRPr/>
                    </a:p>
                  </p:txBody>
                </p:sp>
              </p:grpSp>
              <p:grpSp>
                <p:nvGrpSpPr>
                  <p:cNvPr id="161" name="Google Shape;161;p8"/>
                  <p:cNvGrpSpPr/>
                  <p:nvPr/>
                </p:nvGrpSpPr>
                <p:grpSpPr>
                  <a:xfrm>
                    <a:off x="2591" y="2332"/>
                    <a:ext cx="864" cy="374"/>
                    <a:chOff x="2591" y="2332"/>
                    <a:chExt cx="864" cy="374"/>
                  </a:xfrm>
                </p:grpSpPr>
                <p:sp>
                  <p:nvSpPr>
                    <p:cNvPr id="162" name="Google Shape;162;p8"/>
                    <p:cNvSpPr/>
                    <p:nvPr/>
                  </p:nvSpPr>
                  <p:spPr>
                    <a:xfrm>
                      <a:off x="2591" y="2332"/>
                      <a:ext cx="864" cy="374"/>
                    </a:xfrm>
                    <a:prstGeom prst="roundRect">
                      <a:avLst>
                        <a:gd fmla="val 264" name="adj"/>
                      </a:avLst>
                    </a:prstGeom>
                    <a:solidFill>
                      <a:srgbClr val="7FFF00"/>
                    </a:solidFill>
                    <a:ln cap="flat"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8"/>
                    <p:cNvSpPr txBox="1"/>
                    <p:nvPr/>
                  </p:nvSpPr>
                  <p:spPr>
                    <a:xfrm>
                      <a:off x="2606" y="2407"/>
                      <a:ext cx="834" cy="224"/>
                    </a:xfrm>
                    <a:prstGeom prst="rect">
                      <a:avLst/>
                    </a:prstGeom>
                    <a:noFill/>
                    <a:ln>
                      <a:noFill/>
                    </a:ln>
                  </p:spPr>
                  <p:txBody>
                    <a:bodyPr anchorCtr="0" anchor="ctr" bIns="44275" lIns="90350" spcFirstLastPara="1" rIns="90350" wrap="square" tIns="44275">
                      <a:spAutoFit/>
                    </a:bodyPr>
                    <a:lstStyle/>
                    <a:p>
                      <a:pPr indent="0" lvl="0" marL="0" marR="0" rtl="0" algn="ctr">
                        <a:lnSpc>
                          <a:spcPct val="97000"/>
                        </a:lnSpc>
                        <a:spcBef>
                          <a:spcPts val="0"/>
                        </a:spcBef>
                        <a:spcAft>
                          <a:spcPts val="0"/>
                        </a:spcAft>
                        <a:buNone/>
                      </a:pPr>
                      <a:r>
                        <a:rPr b="1" lang="es-AR" sz="1800">
                          <a:solidFill>
                            <a:schemeClr val="dk1"/>
                          </a:solidFill>
                          <a:latin typeface="Arial"/>
                          <a:ea typeface="Arial"/>
                          <a:cs typeface="Arial"/>
                          <a:sym typeface="Arial"/>
                        </a:rPr>
                        <a:t>PROCESO</a:t>
                      </a:r>
                      <a:endParaRPr/>
                    </a:p>
                  </p:txBody>
                </p:sp>
              </p:grpSp>
              <p:sp>
                <p:nvSpPr>
                  <p:cNvPr id="164" name="Google Shape;164;p8"/>
                  <p:cNvSpPr/>
                  <p:nvPr/>
                </p:nvSpPr>
                <p:spPr>
                  <a:xfrm>
                    <a:off x="2036" y="2450"/>
                    <a:ext cx="543" cy="139"/>
                  </a:xfrm>
                  <a:custGeom>
                    <a:rect b="b" l="l" r="r" t="t"/>
                    <a:pathLst>
                      <a:path extrusionOk="0" h="613" w="2396">
                        <a:moveTo>
                          <a:pt x="0" y="153"/>
                        </a:moveTo>
                        <a:lnTo>
                          <a:pt x="1196" y="153"/>
                        </a:lnTo>
                        <a:lnTo>
                          <a:pt x="1196" y="0"/>
                        </a:lnTo>
                        <a:lnTo>
                          <a:pt x="2395" y="306"/>
                        </a:lnTo>
                        <a:lnTo>
                          <a:pt x="1196" y="612"/>
                        </a:lnTo>
                        <a:lnTo>
                          <a:pt x="1196" y="459"/>
                        </a:lnTo>
                        <a:lnTo>
                          <a:pt x="0" y="459"/>
                        </a:lnTo>
                        <a:lnTo>
                          <a:pt x="0" y="153"/>
                        </a:lnTo>
                      </a:path>
                    </a:pathLst>
                  </a:custGeom>
                  <a:solidFill>
                    <a:srgbClr val="00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8"/>
                  <p:cNvSpPr/>
                  <p:nvPr/>
                </p:nvSpPr>
                <p:spPr>
                  <a:xfrm>
                    <a:off x="3467" y="2450"/>
                    <a:ext cx="543" cy="139"/>
                  </a:xfrm>
                  <a:custGeom>
                    <a:rect b="b" l="l" r="r" t="t"/>
                    <a:pathLst>
                      <a:path extrusionOk="0" h="613" w="2395">
                        <a:moveTo>
                          <a:pt x="0" y="153"/>
                        </a:moveTo>
                        <a:lnTo>
                          <a:pt x="1196" y="153"/>
                        </a:lnTo>
                        <a:lnTo>
                          <a:pt x="1196" y="0"/>
                        </a:lnTo>
                        <a:lnTo>
                          <a:pt x="2394" y="306"/>
                        </a:lnTo>
                        <a:lnTo>
                          <a:pt x="1196" y="612"/>
                        </a:lnTo>
                        <a:lnTo>
                          <a:pt x="1196" y="459"/>
                        </a:lnTo>
                        <a:lnTo>
                          <a:pt x="0" y="459"/>
                        </a:lnTo>
                        <a:lnTo>
                          <a:pt x="0" y="153"/>
                        </a:lnTo>
                      </a:path>
                    </a:pathLst>
                  </a:custGeom>
                  <a:solidFill>
                    <a:srgbClr val="00CC99"/>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txBox="1"/>
                  <p:nvPr/>
                </p:nvSpPr>
                <p:spPr>
                  <a:xfrm>
                    <a:off x="2138" y="2870"/>
                    <a:ext cx="1722" cy="224"/>
                  </a:xfrm>
                  <a:prstGeom prst="rect">
                    <a:avLst/>
                  </a:prstGeom>
                  <a:noFill/>
                  <a:ln>
                    <a:noFill/>
                  </a:ln>
                </p:spPr>
                <p:txBody>
                  <a:bodyPr anchorCtr="0" anchor="t" bIns="44275" lIns="90350" spcFirstLastPara="1" rIns="90350" wrap="square" tIns="44275">
                    <a:spAutoFit/>
                  </a:bodyPr>
                  <a:lstStyle/>
                  <a:p>
                    <a:pPr indent="0" lvl="0" marL="0" marR="0" rtl="0" algn="l">
                      <a:lnSpc>
                        <a:spcPct val="97000"/>
                      </a:lnSpc>
                      <a:spcBef>
                        <a:spcPts val="0"/>
                      </a:spcBef>
                      <a:spcAft>
                        <a:spcPts val="0"/>
                      </a:spcAft>
                      <a:buNone/>
                    </a:pPr>
                    <a:r>
                      <a:rPr b="1" lang="es-AR" sz="1800">
                        <a:solidFill>
                          <a:schemeClr val="dk1"/>
                        </a:solidFill>
                        <a:latin typeface="Arial"/>
                        <a:ea typeface="Arial"/>
                        <a:cs typeface="Arial"/>
                        <a:sym typeface="Arial"/>
                      </a:rPr>
                      <a:t>RETROALIMENTACIÓN</a:t>
                    </a:r>
                    <a:endParaRPr/>
                  </a:p>
                </p:txBody>
              </p:sp>
              <p:grpSp>
                <p:nvGrpSpPr>
                  <p:cNvPr id="167" name="Google Shape;167;p8"/>
                  <p:cNvGrpSpPr/>
                  <p:nvPr/>
                </p:nvGrpSpPr>
                <p:grpSpPr>
                  <a:xfrm>
                    <a:off x="3901" y="2705"/>
                    <a:ext cx="555" cy="258"/>
                    <a:chOff x="3901" y="2705"/>
                    <a:chExt cx="555" cy="258"/>
                  </a:xfrm>
                </p:grpSpPr>
                <p:cxnSp>
                  <p:nvCxnSpPr>
                    <p:cNvPr id="168" name="Google Shape;168;p8"/>
                    <p:cNvCxnSpPr/>
                    <p:nvPr/>
                  </p:nvCxnSpPr>
                  <p:spPr>
                    <a:xfrm>
                      <a:off x="3901" y="2955"/>
                      <a:ext cx="549" cy="1"/>
                    </a:xfrm>
                    <a:prstGeom prst="straightConnector1">
                      <a:avLst/>
                    </a:prstGeom>
                    <a:noFill/>
                    <a:ln cap="flat" cmpd="sng" w="25550">
                      <a:solidFill>
                        <a:srgbClr val="000000"/>
                      </a:solidFill>
                      <a:prstDash val="solid"/>
                      <a:round/>
                      <a:headEnd len="med" w="med" type="none"/>
                      <a:tailEnd len="med" w="med" type="none"/>
                    </a:ln>
                  </p:spPr>
                </p:cxnSp>
                <p:cxnSp>
                  <p:nvCxnSpPr>
                    <p:cNvPr id="169" name="Google Shape;169;p8"/>
                    <p:cNvCxnSpPr/>
                    <p:nvPr/>
                  </p:nvCxnSpPr>
                  <p:spPr>
                    <a:xfrm flipH="1" rot="10800000">
                      <a:off x="4455" y="2705"/>
                      <a:ext cx="1" cy="258"/>
                    </a:xfrm>
                    <a:prstGeom prst="straightConnector1">
                      <a:avLst/>
                    </a:prstGeom>
                    <a:noFill/>
                    <a:ln cap="flat" cmpd="sng" w="25550">
                      <a:solidFill>
                        <a:srgbClr val="000000"/>
                      </a:solidFill>
                      <a:prstDash val="solid"/>
                      <a:round/>
                      <a:headEnd len="med" w="med" type="none"/>
                      <a:tailEnd len="med" w="med" type="none"/>
                    </a:ln>
                  </p:spPr>
                </p:cxnSp>
              </p:grpSp>
              <p:grpSp>
                <p:nvGrpSpPr>
                  <p:cNvPr id="170" name="Google Shape;170;p8"/>
                  <p:cNvGrpSpPr/>
                  <p:nvPr/>
                </p:nvGrpSpPr>
                <p:grpSpPr>
                  <a:xfrm>
                    <a:off x="1555" y="2720"/>
                    <a:ext cx="600" cy="236"/>
                    <a:chOff x="1555" y="2720"/>
                    <a:chExt cx="600" cy="236"/>
                  </a:xfrm>
                </p:grpSpPr>
                <p:cxnSp>
                  <p:nvCxnSpPr>
                    <p:cNvPr id="171" name="Google Shape;171;p8"/>
                    <p:cNvCxnSpPr/>
                    <p:nvPr/>
                  </p:nvCxnSpPr>
                  <p:spPr>
                    <a:xfrm>
                      <a:off x="1555" y="2720"/>
                      <a:ext cx="1" cy="227"/>
                    </a:xfrm>
                    <a:prstGeom prst="straightConnector1">
                      <a:avLst/>
                    </a:prstGeom>
                    <a:noFill/>
                    <a:ln cap="flat" cmpd="sng" w="25550">
                      <a:solidFill>
                        <a:srgbClr val="000000"/>
                      </a:solidFill>
                      <a:prstDash val="solid"/>
                      <a:round/>
                      <a:headEnd len="lg" w="lg" type="triangle"/>
                      <a:tailEnd len="med" w="med" type="none"/>
                    </a:ln>
                  </p:spPr>
                </p:cxnSp>
                <p:cxnSp>
                  <p:nvCxnSpPr>
                    <p:cNvPr id="172" name="Google Shape;172;p8"/>
                    <p:cNvCxnSpPr/>
                    <p:nvPr/>
                  </p:nvCxnSpPr>
                  <p:spPr>
                    <a:xfrm>
                      <a:off x="1560" y="2955"/>
                      <a:ext cx="595" cy="1"/>
                    </a:xfrm>
                    <a:prstGeom prst="straightConnector1">
                      <a:avLst/>
                    </a:prstGeom>
                    <a:noFill/>
                    <a:ln cap="flat" cmpd="sng" w="25550">
                      <a:solidFill>
                        <a:srgbClr val="000000"/>
                      </a:solidFill>
                      <a:prstDash val="solid"/>
                      <a:round/>
                      <a:headEnd len="med" w="med" type="none"/>
                      <a:tailEnd len="med" w="med" type="none"/>
                    </a:ln>
                  </p:spPr>
                </p:cxnSp>
              </p:grpSp>
              <p:sp>
                <p:nvSpPr>
                  <p:cNvPr id="173" name="Google Shape;173;p8"/>
                  <p:cNvSpPr txBox="1"/>
                  <p:nvPr/>
                </p:nvSpPr>
                <p:spPr>
                  <a:xfrm>
                    <a:off x="1728" y="2068"/>
                    <a:ext cx="2494" cy="242"/>
                  </a:xfrm>
                  <a:prstGeom prst="rect">
                    <a:avLst/>
                  </a:prstGeom>
                  <a:no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2000">
                        <a:solidFill>
                          <a:srgbClr val="FFFFFF"/>
                        </a:solidFill>
                        <a:latin typeface="Calibri"/>
                        <a:ea typeface="Calibri"/>
                        <a:cs typeface="Calibri"/>
                        <a:sym typeface="Calibri"/>
                      </a:rPr>
                      <a:t>SISTEMA DE INFORMACIÓN</a:t>
                    </a:r>
                    <a:endParaRPr/>
                  </a:p>
                </p:txBody>
              </p:sp>
            </p:grpSp>
            <p:sp>
              <p:nvSpPr>
                <p:cNvPr id="174" name="Google Shape;174;p8"/>
                <p:cNvSpPr txBox="1"/>
                <p:nvPr/>
              </p:nvSpPr>
              <p:spPr>
                <a:xfrm>
                  <a:off x="2160" y="993"/>
                  <a:ext cx="1774" cy="317"/>
                </a:xfrm>
                <a:prstGeom prst="rect">
                  <a:avLst/>
                </a:prstGeom>
                <a:no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2800">
                      <a:solidFill>
                        <a:srgbClr val="3333CC"/>
                      </a:solidFill>
                      <a:latin typeface="Calibri"/>
                      <a:ea typeface="Calibri"/>
                      <a:cs typeface="Calibri"/>
                      <a:sym typeface="Calibri"/>
                    </a:rPr>
                    <a:t>AMBIENTE</a:t>
                  </a:r>
                  <a:endParaRPr/>
                </a:p>
              </p:txBody>
            </p:sp>
            <p:sp>
              <p:nvSpPr>
                <p:cNvPr id="175" name="Google Shape;175;p8"/>
                <p:cNvSpPr txBox="1"/>
                <p:nvPr/>
              </p:nvSpPr>
              <p:spPr>
                <a:xfrm>
                  <a:off x="1152" y="1423"/>
                  <a:ext cx="3982" cy="242"/>
                </a:xfrm>
                <a:prstGeom prst="rect">
                  <a:avLst/>
                </a:prstGeom>
                <a:noFill/>
                <a:ln>
                  <a:noFill/>
                </a:ln>
              </p:spPr>
              <p:txBody>
                <a:bodyPr anchorCtr="0" anchor="t" bIns="44275" lIns="90350" spcFirstLastPara="1" rIns="90350" wrap="square" tIns="44275">
                  <a:spAutoFit/>
                </a:bodyPr>
                <a:lstStyle/>
                <a:p>
                  <a:pPr indent="0" lvl="0" marL="0" marR="0" rtl="0" algn="l">
                    <a:lnSpc>
                      <a:spcPct val="97000"/>
                    </a:lnSpc>
                    <a:spcBef>
                      <a:spcPts val="0"/>
                    </a:spcBef>
                    <a:spcAft>
                      <a:spcPts val="0"/>
                    </a:spcAft>
                    <a:buNone/>
                  </a:pPr>
                  <a:r>
                    <a:rPr b="1" lang="es-AR" sz="2000">
                      <a:solidFill>
                        <a:schemeClr val="dk1"/>
                      </a:solidFill>
                      <a:latin typeface="Calibri"/>
                      <a:ea typeface="Calibri"/>
                      <a:cs typeface="Calibri"/>
                      <a:sym typeface="Calibri"/>
                    </a:rPr>
                    <a:t>Clientes                                                  Proveedores                                                                        </a:t>
                  </a:r>
                  <a:endParaRPr/>
                </a:p>
              </p:txBody>
            </p:sp>
            <p:sp>
              <p:nvSpPr>
                <p:cNvPr id="176" name="Google Shape;176;p8"/>
                <p:cNvSpPr txBox="1"/>
                <p:nvPr/>
              </p:nvSpPr>
              <p:spPr>
                <a:xfrm>
                  <a:off x="528" y="3443"/>
                  <a:ext cx="4942" cy="242"/>
                </a:xfrm>
                <a:prstGeom prst="rect">
                  <a:avLst/>
                </a:prstGeom>
                <a:noFill/>
                <a:ln>
                  <a:noFill/>
                </a:ln>
              </p:spPr>
              <p:txBody>
                <a:bodyPr anchorCtr="0" anchor="t" bIns="44275" lIns="90350" spcFirstLastPara="1" rIns="90350" wrap="square" tIns="44275">
                  <a:spAutoFit/>
                </a:bodyPr>
                <a:lstStyle/>
                <a:p>
                  <a:pPr indent="0" lvl="0" marL="0" marR="0" rtl="0" algn="l">
                    <a:lnSpc>
                      <a:spcPct val="97000"/>
                    </a:lnSpc>
                    <a:spcBef>
                      <a:spcPts val="0"/>
                    </a:spcBef>
                    <a:spcAft>
                      <a:spcPts val="0"/>
                    </a:spcAft>
                    <a:buNone/>
                  </a:pPr>
                  <a:r>
                    <a:rPr b="1" lang="es-AR" sz="2000">
                      <a:solidFill>
                        <a:schemeClr val="dk1"/>
                      </a:solidFill>
                      <a:latin typeface="Calibri"/>
                      <a:ea typeface="Calibri"/>
                      <a:cs typeface="Calibri"/>
                      <a:sym typeface="Calibri"/>
                    </a:rPr>
                    <a:t> Entidades                       Accionistas                       Competidores</a:t>
                  </a:r>
                  <a:endParaRPr b="1" sz="2000">
                    <a:solidFill>
                      <a:srgbClr val="CCCCFF"/>
                    </a:solidFill>
                    <a:latin typeface="Calibri"/>
                    <a:ea typeface="Calibri"/>
                    <a:cs typeface="Calibri"/>
                    <a:sym typeface="Calibri"/>
                  </a:endParaRPr>
                </a:p>
              </p:txBody>
            </p:sp>
            <p:sp>
              <p:nvSpPr>
                <p:cNvPr id="177" name="Google Shape;177;p8"/>
                <p:cNvSpPr txBox="1"/>
                <p:nvPr/>
              </p:nvSpPr>
              <p:spPr>
                <a:xfrm>
                  <a:off x="576" y="3615"/>
                  <a:ext cx="1198" cy="242"/>
                </a:xfrm>
                <a:prstGeom prst="rect">
                  <a:avLst/>
                </a:prstGeom>
                <a:noFill/>
                <a:ln>
                  <a:noFill/>
                </a:ln>
              </p:spPr>
              <p:txBody>
                <a:bodyPr anchorCtr="0" anchor="t" bIns="44275" lIns="90350" spcFirstLastPara="1" rIns="90350" wrap="square" tIns="44275">
                  <a:spAutoFit/>
                </a:bodyPr>
                <a:lstStyle/>
                <a:p>
                  <a:pPr indent="0" lvl="0" marL="0" marR="0" rtl="0" algn="l">
                    <a:lnSpc>
                      <a:spcPct val="97000"/>
                    </a:lnSpc>
                    <a:spcBef>
                      <a:spcPts val="0"/>
                    </a:spcBef>
                    <a:spcAft>
                      <a:spcPts val="0"/>
                    </a:spcAft>
                    <a:buNone/>
                  </a:pPr>
                  <a:r>
                    <a:rPr b="1" lang="es-AR" sz="2000">
                      <a:solidFill>
                        <a:schemeClr val="dk1"/>
                      </a:solidFill>
                      <a:latin typeface="Calibri"/>
                      <a:ea typeface="Calibri"/>
                      <a:cs typeface="Calibri"/>
                      <a:sym typeface="Calibri"/>
                    </a:rPr>
                    <a:t>Reguladoras</a:t>
                  </a:r>
                  <a:endParaRPr b="1" sz="2000">
                    <a:solidFill>
                      <a:srgbClr val="CCCCFF"/>
                    </a:solidFill>
                    <a:latin typeface="Calibri"/>
                    <a:ea typeface="Calibri"/>
                    <a:cs typeface="Calibri"/>
                    <a:sym typeface="Calibri"/>
                  </a:endParaRPr>
                </a:p>
              </p:txBody>
            </p:sp>
          </p:grpSp>
          <p:sp>
            <p:nvSpPr>
              <p:cNvPr id="178" name="Google Shape;178;p8"/>
              <p:cNvSpPr txBox="1"/>
              <p:nvPr/>
            </p:nvSpPr>
            <p:spPr>
              <a:xfrm>
                <a:off x="2004" y="1851"/>
                <a:ext cx="1774" cy="242"/>
              </a:xfrm>
              <a:prstGeom prst="rect">
                <a:avLst/>
              </a:prstGeom>
              <a:no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2000">
                    <a:solidFill>
                      <a:srgbClr val="CCCCFF"/>
                    </a:solidFill>
                    <a:latin typeface="Calibri"/>
                    <a:ea typeface="Calibri"/>
                    <a:cs typeface="Calibri"/>
                    <a:sym typeface="Calibri"/>
                  </a:rPr>
                  <a:t>ORGANIZACIÓN</a:t>
                </a:r>
                <a:endParaRPr/>
              </a:p>
            </p:txBody>
          </p:sp>
        </p:grpSp>
      </p:grpSp>
      <p:sp>
        <p:nvSpPr>
          <p:cNvPr id="179" name="Google Shape;179;p8"/>
          <p:cNvSpPr txBox="1"/>
          <p:nvPr/>
        </p:nvSpPr>
        <p:spPr>
          <a:xfrm>
            <a:off x="5722876" y="504490"/>
            <a:ext cx="45944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Sistema de Información</a:t>
            </a:r>
            <a:endParaRPr sz="3600">
              <a:solidFill>
                <a:srgbClr val="F2F2F2"/>
              </a:solidFill>
              <a:latin typeface="Calibri"/>
              <a:ea typeface="Calibri"/>
              <a:cs typeface="Calibri"/>
              <a:sym typeface="Calibri"/>
            </a:endParaRPr>
          </a:p>
        </p:txBody>
      </p:sp>
      <p:sp>
        <p:nvSpPr>
          <p:cNvPr id="180" name="Google Shape;180;p8"/>
          <p:cNvSpPr txBox="1"/>
          <p:nvPr/>
        </p:nvSpPr>
        <p:spPr>
          <a:xfrm>
            <a:off x="89598" y="3064411"/>
            <a:ext cx="3544354" cy="1527470"/>
          </a:xfrm>
          <a:prstGeom prst="rect">
            <a:avLst/>
          </a:prstGeom>
          <a:noFill/>
          <a:ln>
            <a:noFill/>
          </a:ln>
        </p:spPr>
        <p:txBody>
          <a:bodyPr anchorCtr="0" anchor="ctr" bIns="46800" lIns="90000" spcFirstLastPara="1" rIns="90000" wrap="square" tIns="46800">
            <a:spAutoFit/>
          </a:bodyPr>
          <a:lstStyle/>
          <a:p>
            <a:pPr indent="0" lvl="0" marL="0" marR="0" rtl="0" algn="ctr">
              <a:lnSpc>
                <a:spcPct val="97000"/>
              </a:lnSpc>
              <a:spcBef>
                <a:spcPts val="0"/>
              </a:spcBef>
              <a:spcAft>
                <a:spcPts val="0"/>
              </a:spcAft>
              <a:buNone/>
            </a:pPr>
            <a:r>
              <a:rPr b="1" lang="es-AR" sz="4800">
                <a:solidFill>
                  <a:srgbClr val="FF0000"/>
                </a:solidFill>
                <a:latin typeface="Arial Narrow"/>
                <a:ea typeface="Arial Narrow"/>
                <a:cs typeface="Arial Narrow"/>
                <a:sym typeface="Arial Narrow"/>
              </a:rPr>
              <a:t>Visión Tecnológica</a:t>
            </a:r>
            <a:r>
              <a:rPr b="1" lang="es-AR" sz="4000">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5722876" y="504490"/>
            <a:ext cx="45944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600">
                <a:solidFill>
                  <a:srgbClr val="F2F2F2"/>
                </a:solidFill>
                <a:latin typeface="Calibri"/>
                <a:ea typeface="Calibri"/>
                <a:cs typeface="Calibri"/>
                <a:sym typeface="Calibri"/>
              </a:rPr>
              <a:t>Sistema de Información</a:t>
            </a:r>
            <a:endParaRPr sz="3600">
              <a:solidFill>
                <a:srgbClr val="F2F2F2"/>
              </a:solidFill>
              <a:latin typeface="Calibri"/>
              <a:ea typeface="Calibri"/>
              <a:cs typeface="Calibri"/>
              <a:sym typeface="Calibri"/>
            </a:endParaRPr>
          </a:p>
        </p:txBody>
      </p:sp>
      <p:sp>
        <p:nvSpPr>
          <p:cNvPr id="186" name="Google Shape;186;p9"/>
          <p:cNvSpPr txBox="1"/>
          <p:nvPr/>
        </p:nvSpPr>
        <p:spPr>
          <a:xfrm>
            <a:off x="89598" y="2706171"/>
            <a:ext cx="3544354" cy="2243949"/>
          </a:xfrm>
          <a:prstGeom prst="rect">
            <a:avLst/>
          </a:prstGeom>
          <a:noFill/>
          <a:ln>
            <a:noFill/>
          </a:ln>
        </p:spPr>
        <p:txBody>
          <a:bodyPr anchorCtr="0" anchor="ctr" bIns="46800" lIns="90000" spcFirstLastPara="1" rIns="90000" wrap="square" tIns="46800">
            <a:spAutoFit/>
          </a:bodyPr>
          <a:lstStyle/>
          <a:p>
            <a:pPr indent="0" lvl="0" marL="0" marR="0" rtl="0" algn="ctr">
              <a:lnSpc>
                <a:spcPct val="97000"/>
              </a:lnSpc>
              <a:spcBef>
                <a:spcPts val="0"/>
              </a:spcBef>
              <a:spcAft>
                <a:spcPts val="0"/>
              </a:spcAft>
              <a:buNone/>
            </a:pPr>
            <a:r>
              <a:rPr b="1" lang="es-AR" sz="4800">
                <a:solidFill>
                  <a:srgbClr val="FF0000"/>
                </a:solidFill>
                <a:latin typeface="Arial Narrow"/>
                <a:ea typeface="Arial Narrow"/>
                <a:cs typeface="Arial Narrow"/>
                <a:sym typeface="Arial Narrow"/>
              </a:rPr>
              <a:t>Perspectiva de los negocios</a:t>
            </a:r>
            <a:endParaRPr b="1" sz="4000">
              <a:solidFill>
                <a:schemeClr val="dk1"/>
              </a:solidFill>
              <a:latin typeface="Arial"/>
              <a:ea typeface="Arial"/>
              <a:cs typeface="Arial"/>
              <a:sym typeface="Arial"/>
            </a:endParaRPr>
          </a:p>
        </p:txBody>
      </p:sp>
      <p:grpSp>
        <p:nvGrpSpPr>
          <p:cNvPr id="187" name="Google Shape;187;p9"/>
          <p:cNvGrpSpPr/>
          <p:nvPr/>
        </p:nvGrpSpPr>
        <p:grpSpPr>
          <a:xfrm>
            <a:off x="5294683" y="1371600"/>
            <a:ext cx="4940300" cy="4845050"/>
            <a:chOff x="5294683" y="1371600"/>
            <a:chExt cx="4940300" cy="4845050"/>
          </a:xfrm>
        </p:grpSpPr>
        <p:cxnSp>
          <p:nvCxnSpPr>
            <p:cNvPr id="188" name="Google Shape;188;p9"/>
            <p:cNvCxnSpPr/>
            <p:nvPr/>
          </p:nvCxnSpPr>
          <p:spPr>
            <a:xfrm>
              <a:off x="7801346" y="1404938"/>
              <a:ext cx="1587" cy="2444750"/>
            </a:xfrm>
            <a:prstGeom prst="straightConnector1">
              <a:avLst/>
            </a:prstGeom>
            <a:noFill/>
            <a:ln cap="flat" cmpd="sng" w="57225">
              <a:solidFill>
                <a:srgbClr val="000000"/>
              </a:solidFill>
              <a:prstDash val="solid"/>
              <a:round/>
              <a:headEnd len="med" w="med" type="none"/>
              <a:tailEnd len="med" w="med" type="none"/>
            </a:ln>
          </p:spPr>
        </p:cxnSp>
        <p:grpSp>
          <p:nvGrpSpPr>
            <p:cNvPr id="189" name="Google Shape;189;p9"/>
            <p:cNvGrpSpPr/>
            <p:nvPr/>
          </p:nvGrpSpPr>
          <p:grpSpPr>
            <a:xfrm>
              <a:off x="5294683" y="1371600"/>
              <a:ext cx="4940300" cy="4845050"/>
              <a:chOff x="1188" y="775"/>
              <a:chExt cx="3112" cy="3052"/>
            </a:xfrm>
          </p:grpSpPr>
          <p:sp>
            <p:nvSpPr>
              <p:cNvPr id="190" name="Google Shape;190;p9"/>
              <p:cNvSpPr/>
              <p:nvPr/>
            </p:nvSpPr>
            <p:spPr>
              <a:xfrm>
                <a:off x="1188" y="775"/>
                <a:ext cx="3112" cy="3052"/>
              </a:xfrm>
              <a:prstGeom prst="ellipse">
                <a:avLst/>
              </a:prstGeom>
              <a:solidFill>
                <a:srgbClr val="99CCFF"/>
              </a:solid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1" name="Google Shape;191;p9"/>
              <p:cNvCxnSpPr/>
              <p:nvPr/>
            </p:nvCxnSpPr>
            <p:spPr>
              <a:xfrm>
                <a:off x="2758" y="775"/>
                <a:ext cx="1" cy="1512"/>
              </a:xfrm>
              <a:prstGeom prst="straightConnector1">
                <a:avLst/>
              </a:prstGeom>
              <a:noFill/>
              <a:ln cap="flat" cmpd="sng" w="50750">
                <a:solidFill>
                  <a:srgbClr val="000000"/>
                </a:solidFill>
                <a:prstDash val="solid"/>
                <a:round/>
                <a:headEnd len="med" w="med" type="none"/>
                <a:tailEnd len="med" w="med" type="none"/>
              </a:ln>
            </p:spPr>
          </p:cxnSp>
          <p:cxnSp>
            <p:nvCxnSpPr>
              <p:cNvPr id="192" name="Google Shape;192;p9"/>
              <p:cNvCxnSpPr/>
              <p:nvPr/>
            </p:nvCxnSpPr>
            <p:spPr>
              <a:xfrm flipH="1">
                <a:off x="1514" y="2315"/>
                <a:ext cx="1245" cy="941"/>
              </a:xfrm>
              <a:prstGeom prst="straightConnector1">
                <a:avLst/>
              </a:prstGeom>
              <a:noFill/>
              <a:ln cap="flat" cmpd="sng" w="50750">
                <a:solidFill>
                  <a:srgbClr val="000000"/>
                </a:solidFill>
                <a:prstDash val="solid"/>
                <a:round/>
                <a:headEnd len="med" w="med" type="none"/>
                <a:tailEnd len="med" w="med" type="none"/>
              </a:ln>
            </p:spPr>
          </p:cxnSp>
          <p:cxnSp>
            <p:nvCxnSpPr>
              <p:cNvPr id="193" name="Google Shape;193;p9"/>
              <p:cNvCxnSpPr/>
              <p:nvPr/>
            </p:nvCxnSpPr>
            <p:spPr>
              <a:xfrm>
                <a:off x="2758" y="2315"/>
                <a:ext cx="1193" cy="955"/>
              </a:xfrm>
              <a:prstGeom prst="straightConnector1">
                <a:avLst/>
              </a:prstGeom>
              <a:noFill/>
              <a:ln cap="flat" cmpd="sng" w="50750">
                <a:solidFill>
                  <a:srgbClr val="000000"/>
                </a:solidFill>
                <a:prstDash val="solid"/>
                <a:round/>
                <a:headEnd len="med" w="med" type="none"/>
                <a:tailEnd len="med" w="med" type="none"/>
              </a:ln>
            </p:spPr>
          </p:cxnSp>
        </p:grpSp>
        <p:sp>
          <p:nvSpPr>
            <p:cNvPr id="194" name="Google Shape;194;p9"/>
            <p:cNvSpPr txBox="1"/>
            <p:nvPr/>
          </p:nvSpPr>
          <p:spPr>
            <a:xfrm>
              <a:off x="6031435" y="2243477"/>
              <a:ext cx="1537984" cy="328273"/>
            </a:xfrm>
            <a:prstGeom prst="rect">
              <a:avLst/>
            </a:prstGeom>
            <a:solidFill>
              <a:srgbClr val="FFFFCC"/>
            </a:solid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1600">
                  <a:solidFill>
                    <a:schemeClr val="dk1"/>
                  </a:solidFill>
                  <a:latin typeface="Calibri"/>
                  <a:ea typeface="Calibri"/>
                  <a:cs typeface="Calibri"/>
                  <a:sym typeface="Calibri"/>
                </a:rPr>
                <a:t>ORGANIZACION</a:t>
              </a:r>
              <a:endParaRPr/>
            </a:p>
          </p:txBody>
        </p:sp>
        <p:sp>
          <p:nvSpPr>
            <p:cNvPr id="195" name="Google Shape;195;p9"/>
            <p:cNvSpPr txBox="1"/>
            <p:nvPr/>
          </p:nvSpPr>
          <p:spPr>
            <a:xfrm>
              <a:off x="8529050" y="2571750"/>
              <a:ext cx="1296380" cy="328273"/>
            </a:xfrm>
            <a:prstGeom prst="rect">
              <a:avLst/>
            </a:prstGeom>
            <a:solidFill>
              <a:srgbClr val="FFFFCC"/>
            </a:solid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1600">
                  <a:solidFill>
                    <a:schemeClr val="dk1"/>
                  </a:solidFill>
                  <a:latin typeface="Calibri"/>
                  <a:ea typeface="Calibri"/>
                  <a:cs typeface="Calibri"/>
                  <a:sym typeface="Calibri"/>
                </a:rPr>
                <a:t>TECNOLOGÍA</a:t>
              </a:r>
              <a:endParaRPr/>
            </a:p>
          </p:txBody>
        </p:sp>
        <p:sp>
          <p:nvSpPr>
            <p:cNvPr id="196" name="Google Shape;196;p9"/>
            <p:cNvSpPr txBox="1"/>
            <p:nvPr/>
          </p:nvSpPr>
          <p:spPr>
            <a:xfrm>
              <a:off x="7074559" y="5332413"/>
              <a:ext cx="1732974" cy="328273"/>
            </a:xfrm>
            <a:prstGeom prst="rect">
              <a:avLst/>
            </a:prstGeom>
            <a:solidFill>
              <a:srgbClr val="FFFFCC"/>
            </a:solid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1600">
                  <a:solidFill>
                    <a:schemeClr val="dk1"/>
                  </a:solidFill>
                  <a:latin typeface="Calibri"/>
                  <a:ea typeface="Calibri"/>
                  <a:cs typeface="Calibri"/>
                  <a:sym typeface="Calibri"/>
                </a:rPr>
                <a:t>ADMINISTRACIÓN</a:t>
              </a:r>
              <a:endParaRPr/>
            </a:p>
          </p:txBody>
        </p:sp>
        <p:sp>
          <p:nvSpPr>
            <p:cNvPr id="197" name="Google Shape;197;p9"/>
            <p:cNvSpPr/>
            <p:nvPr/>
          </p:nvSpPr>
          <p:spPr>
            <a:xfrm>
              <a:off x="7733083" y="3781425"/>
              <a:ext cx="139700" cy="136525"/>
            </a:xfrm>
            <a:prstGeom prst="ellipse">
              <a:avLst/>
            </a:prstGeom>
            <a:solidFill>
              <a:srgbClr val="FFFFCC"/>
            </a:solidFill>
            <a:ln cap="flat" cmpd="sng" w="126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8" name="Google Shape;198;p9"/>
            <p:cNvGrpSpPr/>
            <p:nvPr/>
          </p:nvGrpSpPr>
          <p:grpSpPr>
            <a:xfrm>
              <a:off x="6693271" y="2695575"/>
              <a:ext cx="2205037" cy="2162175"/>
              <a:chOff x="2060" y="1588"/>
              <a:chExt cx="1389" cy="1362"/>
            </a:xfrm>
          </p:grpSpPr>
          <p:sp>
            <p:nvSpPr>
              <p:cNvPr id="199" name="Google Shape;199;p9"/>
              <p:cNvSpPr/>
              <p:nvPr/>
            </p:nvSpPr>
            <p:spPr>
              <a:xfrm>
                <a:off x="2060" y="1588"/>
                <a:ext cx="1389" cy="1362"/>
              </a:xfrm>
              <a:prstGeom prst="ellipse">
                <a:avLst/>
              </a:prstGeom>
              <a:solidFill>
                <a:srgbClr val="FFFFCC"/>
              </a:solidFill>
              <a:ln cap="flat" cmpd="sng" w="126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9"/>
              <p:cNvSpPr txBox="1"/>
              <p:nvPr/>
            </p:nvSpPr>
            <p:spPr>
              <a:xfrm>
                <a:off x="2213" y="2064"/>
                <a:ext cx="1134" cy="354"/>
              </a:xfrm>
              <a:prstGeom prst="rect">
                <a:avLst/>
              </a:prstGeom>
              <a:solidFill>
                <a:srgbClr val="FFFFCC"/>
              </a:solidFill>
              <a:ln>
                <a:noFill/>
              </a:ln>
            </p:spPr>
            <p:txBody>
              <a:bodyPr anchorCtr="0" anchor="t" bIns="44275" lIns="90350" spcFirstLastPara="1" rIns="90350" wrap="square" tIns="44275">
                <a:spAutoFit/>
              </a:bodyPr>
              <a:lstStyle/>
              <a:p>
                <a:pPr indent="0" lvl="0" marL="0" marR="0" rtl="0" algn="ctr">
                  <a:lnSpc>
                    <a:spcPct val="97000"/>
                  </a:lnSpc>
                  <a:spcBef>
                    <a:spcPts val="0"/>
                  </a:spcBef>
                  <a:spcAft>
                    <a:spcPts val="0"/>
                  </a:spcAft>
                  <a:buNone/>
                </a:pPr>
                <a:r>
                  <a:rPr b="1" lang="es-AR" sz="1600">
                    <a:solidFill>
                      <a:schemeClr val="dk1"/>
                    </a:solidFill>
                    <a:latin typeface="Calibri"/>
                    <a:ea typeface="Calibri"/>
                    <a:cs typeface="Calibri"/>
                    <a:sym typeface="Calibri"/>
                  </a:rPr>
                  <a:t>SISTEMAS DE INFORMACIÓN</a:t>
                </a:r>
                <a:endParaRPr/>
              </a:p>
            </p:txBody>
          </p:sp>
        </p:grpSp>
      </p:grpSp>
      <p:sp>
        <p:nvSpPr>
          <p:cNvPr id="201" name="Google Shape;201;p9"/>
          <p:cNvSpPr txBox="1"/>
          <p:nvPr/>
        </p:nvSpPr>
        <p:spPr>
          <a:xfrm>
            <a:off x="10161958" y="1576388"/>
            <a:ext cx="17843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AR" sz="1800">
                <a:solidFill>
                  <a:schemeClr val="dk1"/>
                </a:solidFill>
                <a:latin typeface="Arial"/>
                <a:ea typeface="Arial"/>
                <a:cs typeface="Arial"/>
                <a:sym typeface="Arial"/>
              </a:rPr>
              <a:t>Fuente: Laudon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2021-04-15T23:17:44Z</dcterms:created>
  <dc:creator>Jorge</dc:creator>
</cp:coreProperties>
</file>