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57" r:id="rId6"/>
    <p:sldId id="263" r:id="rId7"/>
    <p:sldId id="262" r:id="rId8"/>
    <p:sldId id="272" r:id="rId9"/>
    <p:sldId id="273" r:id="rId10"/>
    <p:sldId id="264" r:id="rId11"/>
    <p:sldId id="275" r:id="rId12"/>
    <p:sldId id="265" r:id="rId13"/>
    <p:sldId id="266" r:id="rId14"/>
    <p:sldId id="279" r:id="rId15"/>
    <p:sldId id="280" r:id="rId16"/>
    <p:sldId id="281" r:id="rId17"/>
    <p:sldId id="282" r:id="rId18"/>
    <p:sldId id="284" r:id="rId19"/>
    <p:sldId id="277" r:id="rId20"/>
    <p:sldId id="276" r:id="rId21"/>
    <p:sldId id="312" r:id="rId22"/>
    <p:sldId id="267" r:id="rId23"/>
    <p:sldId id="285" r:id="rId24"/>
    <p:sldId id="286" r:id="rId25"/>
    <p:sldId id="283" r:id="rId26"/>
    <p:sldId id="294" r:id="rId27"/>
    <p:sldId id="295" r:id="rId28"/>
    <p:sldId id="313" r:id="rId29"/>
    <p:sldId id="293" r:id="rId30"/>
    <p:sldId id="287" r:id="rId31"/>
    <p:sldId id="288" r:id="rId32"/>
    <p:sldId id="289" r:id="rId33"/>
    <p:sldId id="290" r:id="rId34"/>
    <p:sldId id="291" r:id="rId35"/>
    <p:sldId id="292" r:id="rId36"/>
    <p:sldId id="314" r:id="rId37"/>
    <p:sldId id="315" r:id="rId38"/>
    <p:sldId id="316" r:id="rId3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EDA83-FD77-4D83-81DB-6E7D8D47078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21BE0104-9653-4503-AB5E-63C77FCB6A8E}">
      <dgm:prSet phldrT="[Texto]"/>
      <dgm:spPr/>
      <dgm:t>
        <a:bodyPr/>
        <a:lstStyle/>
        <a:p>
          <a:r>
            <a:rPr lang="es-ES" dirty="0" smtClean="0"/>
            <a:t>Especificación</a:t>
          </a:r>
          <a:endParaRPr lang="es-ES" dirty="0"/>
        </a:p>
      </dgm:t>
    </dgm:pt>
    <dgm:pt modelId="{5E03396C-B69A-42D5-AFF1-5FA29F740A11}" type="parTrans" cxnId="{A9EC8D51-383A-4E6A-9483-B9A6031AF7F5}">
      <dgm:prSet/>
      <dgm:spPr/>
      <dgm:t>
        <a:bodyPr/>
        <a:lstStyle/>
        <a:p>
          <a:endParaRPr lang="es-ES"/>
        </a:p>
      </dgm:t>
    </dgm:pt>
    <dgm:pt modelId="{3E16DBFF-29D3-4B45-A947-66D9219EA7C4}" type="sibTrans" cxnId="{A9EC8D51-383A-4E6A-9483-B9A6031AF7F5}">
      <dgm:prSet/>
      <dgm:spPr/>
      <dgm:t>
        <a:bodyPr/>
        <a:lstStyle/>
        <a:p>
          <a:endParaRPr lang="es-ES"/>
        </a:p>
      </dgm:t>
    </dgm:pt>
    <dgm:pt modelId="{8F248771-2A80-46A2-987B-127BB8FD6E8F}">
      <dgm:prSet phldrT="[Texto]"/>
      <dgm:spPr/>
      <dgm:t>
        <a:bodyPr/>
        <a:lstStyle/>
        <a:p>
          <a:r>
            <a:rPr lang="es-ES" dirty="0" smtClean="0"/>
            <a:t>Datos</a:t>
          </a:r>
          <a:endParaRPr lang="es-ES" dirty="0"/>
        </a:p>
      </dgm:t>
    </dgm:pt>
    <dgm:pt modelId="{04E51D6C-242B-47D8-BDE5-DABD2A9919CB}" type="parTrans" cxnId="{5F755FFA-EE3C-47ED-AB17-75AEE451E0B0}">
      <dgm:prSet/>
      <dgm:spPr/>
      <dgm:t>
        <a:bodyPr/>
        <a:lstStyle/>
        <a:p>
          <a:endParaRPr lang="es-ES"/>
        </a:p>
      </dgm:t>
    </dgm:pt>
    <dgm:pt modelId="{337B7AC3-FABA-480E-9DA6-A446771BB62F}" type="sibTrans" cxnId="{5F755FFA-EE3C-47ED-AB17-75AEE451E0B0}">
      <dgm:prSet/>
      <dgm:spPr/>
      <dgm:t>
        <a:bodyPr/>
        <a:lstStyle/>
        <a:p>
          <a:endParaRPr lang="es-ES"/>
        </a:p>
      </dgm:t>
    </dgm:pt>
    <dgm:pt modelId="{9E2EBB61-216E-42D0-BD8A-3090F5E41178}">
      <dgm:prSet phldrT="[Texto]"/>
      <dgm:spPr/>
      <dgm:t>
        <a:bodyPr/>
        <a:lstStyle/>
        <a:p>
          <a:r>
            <a:rPr lang="es-ES" dirty="0" smtClean="0"/>
            <a:t>Estimación</a:t>
          </a:r>
          <a:endParaRPr lang="es-ES" dirty="0"/>
        </a:p>
      </dgm:t>
    </dgm:pt>
    <dgm:pt modelId="{0B534988-F25E-4D23-9C90-B4F181F537EB}" type="parTrans" cxnId="{A9A1B113-2BF4-4A5E-9086-0BE62B4C9854}">
      <dgm:prSet/>
      <dgm:spPr/>
      <dgm:t>
        <a:bodyPr/>
        <a:lstStyle/>
        <a:p>
          <a:endParaRPr lang="es-ES"/>
        </a:p>
      </dgm:t>
    </dgm:pt>
    <dgm:pt modelId="{7AEA54EB-0B03-4F4F-9738-E6F185BB1610}" type="sibTrans" cxnId="{A9A1B113-2BF4-4A5E-9086-0BE62B4C9854}">
      <dgm:prSet/>
      <dgm:spPr/>
      <dgm:t>
        <a:bodyPr/>
        <a:lstStyle/>
        <a:p>
          <a:endParaRPr lang="es-ES"/>
        </a:p>
      </dgm:t>
    </dgm:pt>
    <dgm:pt modelId="{C94B4320-F0FE-4F39-AFFB-9F6B2E870FEF}">
      <dgm:prSet phldrT="[Texto]"/>
      <dgm:spPr/>
      <dgm:t>
        <a:bodyPr/>
        <a:lstStyle/>
        <a:p>
          <a:r>
            <a:rPr lang="es-ES" dirty="0" smtClean="0"/>
            <a:t>Diagnóstico y contrastación</a:t>
          </a:r>
          <a:endParaRPr lang="es-ES" dirty="0"/>
        </a:p>
      </dgm:t>
    </dgm:pt>
    <dgm:pt modelId="{5E21A6FC-FB40-4188-B900-A766D6675FA5}" type="parTrans" cxnId="{B9C723AD-FA0C-45B3-ACDD-675EA8DE26D7}">
      <dgm:prSet/>
      <dgm:spPr/>
      <dgm:t>
        <a:bodyPr/>
        <a:lstStyle/>
        <a:p>
          <a:endParaRPr lang="es-ES"/>
        </a:p>
      </dgm:t>
    </dgm:pt>
    <dgm:pt modelId="{F51BC896-02E0-407F-B03D-14F0EFFE94DA}" type="sibTrans" cxnId="{B9C723AD-FA0C-45B3-ACDD-675EA8DE26D7}">
      <dgm:prSet/>
      <dgm:spPr/>
      <dgm:t>
        <a:bodyPr/>
        <a:lstStyle/>
        <a:p>
          <a:endParaRPr lang="es-ES"/>
        </a:p>
      </dgm:t>
    </dgm:pt>
    <dgm:pt modelId="{B2387478-560A-4FBC-8D65-6B79CE8975AA}">
      <dgm:prSet phldrT="[Texto]"/>
      <dgm:spPr/>
      <dgm:t>
        <a:bodyPr/>
        <a:lstStyle/>
        <a:p>
          <a:r>
            <a:rPr lang="es-ES" dirty="0" smtClean="0"/>
            <a:t>Aplicación</a:t>
          </a:r>
          <a:endParaRPr lang="es-ES" dirty="0"/>
        </a:p>
      </dgm:t>
    </dgm:pt>
    <dgm:pt modelId="{C0C87C61-6CBB-4D33-A994-A71B8F032040}" type="parTrans" cxnId="{DDFCBFEF-8E36-44F1-A24E-2FAE5070B746}">
      <dgm:prSet/>
      <dgm:spPr/>
      <dgm:t>
        <a:bodyPr/>
        <a:lstStyle/>
        <a:p>
          <a:endParaRPr lang="es-ES"/>
        </a:p>
      </dgm:t>
    </dgm:pt>
    <dgm:pt modelId="{37FD3F60-6E95-40C0-8B2D-63FCA468BC26}" type="sibTrans" cxnId="{DDFCBFEF-8E36-44F1-A24E-2FAE5070B746}">
      <dgm:prSet/>
      <dgm:spPr/>
      <dgm:t>
        <a:bodyPr/>
        <a:lstStyle/>
        <a:p>
          <a:endParaRPr lang="es-ES"/>
        </a:p>
      </dgm:t>
    </dgm:pt>
    <dgm:pt modelId="{9AB7A641-6E8B-4220-B620-9235E9BF0DDF}" type="pres">
      <dgm:prSet presAssocID="{329EDA83-FD77-4D83-81DB-6E7D8D47078F}" presName="Name0" presStyleCnt="0">
        <dgm:presLayoutVars>
          <dgm:dir/>
          <dgm:resizeHandles val="exact"/>
        </dgm:presLayoutVars>
      </dgm:prSet>
      <dgm:spPr/>
    </dgm:pt>
    <dgm:pt modelId="{2BCEAED0-4ED5-48BD-8E06-72B898825670}" type="pres">
      <dgm:prSet presAssocID="{21BE0104-9653-4503-AB5E-63C77FCB6A8E}" presName="node" presStyleLbl="node1" presStyleIdx="0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A591E-274D-47E5-9906-25C5D64189C1}" type="pres">
      <dgm:prSet presAssocID="{3E16DBFF-29D3-4B45-A947-66D9219EA7C4}" presName="sibTrans" presStyleLbl="sibTrans2D1" presStyleIdx="0" presStyleCnt="4" custScaleX="114800" custScaleY="165000"/>
      <dgm:spPr/>
      <dgm:t>
        <a:bodyPr/>
        <a:lstStyle/>
        <a:p>
          <a:endParaRPr lang="es-ES"/>
        </a:p>
      </dgm:t>
    </dgm:pt>
    <dgm:pt modelId="{111B9F0B-887C-411F-98AC-3CF41336D1FB}" type="pres">
      <dgm:prSet presAssocID="{3E16DBFF-29D3-4B45-A947-66D9219EA7C4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EB8CCB28-CB8C-4797-9B0C-7B912CEA7CC2}" type="pres">
      <dgm:prSet presAssocID="{8F248771-2A80-46A2-987B-127BB8FD6E8F}" presName="node" presStyleLbl="node1" presStyleIdx="1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3352D-591F-4FEA-ADD4-B978C8255082}" type="pres">
      <dgm:prSet presAssocID="{337B7AC3-FABA-480E-9DA6-A446771BB62F}" presName="sibTrans" presStyleLbl="sibTrans2D1" presStyleIdx="1" presStyleCnt="4" custScaleX="114800" custScaleY="165000"/>
      <dgm:spPr/>
      <dgm:t>
        <a:bodyPr/>
        <a:lstStyle/>
        <a:p>
          <a:endParaRPr lang="es-ES"/>
        </a:p>
      </dgm:t>
    </dgm:pt>
    <dgm:pt modelId="{7CAD5A79-C273-4610-81E4-4CE3A1203AF3}" type="pres">
      <dgm:prSet presAssocID="{337B7AC3-FABA-480E-9DA6-A446771BB62F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BE3E40A3-698F-4577-BE32-E21AA1DFF7DB}" type="pres">
      <dgm:prSet presAssocID="{9E2EBB61-216E-42D0-BD8A-3090F5E41178}" presName="node" presStyleLbl="node1" presStyleIdx="2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6A1AF6-54D8-4C5D-AC65-5B736BFE9A1F}" type="pres">
      <dgm:prSet presAssocID="{7AEA54EB-0B03-4F4F-9738-E6F185BB1610}" presName="sibTrans" presStyleLbl="sibTrans2D1" presStyleIdx="2" presStyleCnt="4" custScaleX="114800" custScaleY="165000"/>
      <dgm:spPr/>
      <dgm:t>
        <a:bodyPr/>
        <a:lstStyle/>
        <a:p>
          <a:endParaRPr lang="es-ES"/>
        </a:p>
      </dgm:t>
    </dgm:pt>
    <dgm:pt modelId="{0BBCA838-1B0F-45A7-84CA-AB4BCBC726F9}" type="pres">
      <dgm:prSet presAssocID="{7AEA54EB-0B03-4F4F-9738-E6F185BB1610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D5F3D348-ED48-4FB1-A58A-6ABEAAAD6508}" type="pres">
      <dgm:prSet presAssocID="{C94B4320-F0FE-4F39-AFFB-9F6B2E870FEF}" presName="node" presStyleLbl="node1" presStyleIdx="3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35DE6-57CF-47D0-A5B1-6577930624B4}" type="pres">
      <dgm:prSet presAssocID="{F51BC896-02E0-407F-B03D-14F0EFFE94DA}" presName="sibTrans" presStyleLbl="sibTrans2D1" presStyleIdx="3" presStyleCnt="4" custScaleX="114800" custScaleY="165000"/>
      <dgm:spPr/>
      <dgm:t>
        <a:bodyPr/>
        <a:lstStyle/>
        <a:p>
          <a:endParaRPr lang="es-ES"/>
        </a:p>
      </dgm:t>
    </dgm:pt>
    <dgm:pt modelId="{347D578C-551A-4C4E-8623-3BDEF7AF3B7F}" type="pres">
      <dgm:prSet presAssocID="{F51BC896-02E0-407F-B03D-14F0EFFE94DA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A13D6D7A-3F0C-4B57-82E0-437CDEDC5FA9}" type="pres">
      <dgm:prSet presAssocID="{B2387478-560A-4FBC-8D65-6B79CE8975AA}" presName="node" presStyleLbl="node1" presStyleIdx="4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12D20BA-F4C6-4471-8354-DF907456F82F}" type="presOf" srcId="{3E16DBFF-29D3-4B45-A947-66D9219EA7C4}" destId="{111B9F0B-887C-411F-98AC-3CF41336D1FB}" srcOrd="1" destOrd="0" presId="urn:microsoft.com/office/officeart/2005/8/layout/process1"/>
    <dgm:cxn modelId="{341A100F-C876-47BC-A251-2754D94993AA}" type="presOf" srcId="{337B7AC3-FABA-480E-9DA6-A446771BB62F}" destId="{4DB3352D-591F-4FEA-ADD4-B978C8255082}" srcOrd="0" destOrd="0" presId="urn:microsoft.com/office/officeart/2005/8/layout/process1"/>
    <dgm:cxn modelId="{84F53B1A-B88D-4F8C-8E04-1994E7A15DF1}" type="presOf" srcId="{7AEA54EB-0B03-4F4F-9738-E6F185BB1610}" destId="{736A1AF6-54D8-4C5D-AC65-5B736BFE9A1F}" srcOrd="0" destOrd="0" presId="urn:microsoft.com/office/officeart/2005/8/layout/process1"/>
    <dgm:cxn modelId="{DBD3FE12-D8EC-4144-9C6F-B4363B23EB63}" type="presOf" srcId="{B2387478-560A-4FBC-8D65-6B79CE8975AA}" destId="{A13D6D7A-3F0C-4B57-82E0-437CDEDC5FA9}" srcOrd="0" destOrd="0" presId="urn:microsoft.com/office/officeart/2005/8/layout/process1"/>
    <dgm:cxn modelId="{DDFCBFEF-8E36-44F1-A24E-2FAE5070B746}" srcId="{329EDA83-FD77-4D83-81DB-6E7D8D47078F}" destId="{B2387478-560A-4FBC-8D65-6B79CE8975AA}" srcOrd="4" destOrd="0" parTransId="{C0C87C61-6CBB-4D33-A994-A71B8F032040}" sibTransId="{37FD3F60-6E95-40C0-8B2D-63FCA468BC26}"/>
    <dgm:cxn modelId="{38F49360-880D-4FEB-9095-19BDA6237D28}" type="presOf" srcId="{7AEA54EB-0B03-4F4F-9738-E6F185BB1610}" destId="{0BBCA838-1B0F-45A7-84CA-AB4BCBC726F9}" srcOrd="1" destOrd="0" presId="urn:microsoft.com/office/officeart/2005/8/layout/process1"/>
    <dgm:cxn modelId="{E5876AD5-A7EC-4C14-9D32-0C97A035BEEA}" type="presOf" srcId="{337B7AC3-FABA-480E-9DA6-A446771BB62F}" destId="{7CAD5A79-C273-4610-81E4-4CE3A1203AF3}" srcOrd="1" destOrd="0" presId="urn:microsoft.com/office/officeart/2005/8/layout/process1"/>
    <dgm:cxn modelId="{B2A2ABB3-6F02-49FC-9B77-DC53DE52F031}" type="presOf" srcId="{9E2EBB61-216E-42D0-BD8A-3090F5E41178}" destId="{BE3E40A3-698F-4577-BE32-E21AA1DFF7DB}" srcOrd="0" destOrd="0" presId="urn:microsoft.com/office/officeart/2005/8/layout/process1"/>
    <dgm:cxn modelId="{CD2CA1E9-18DF-48A6-9212-FD257A4B57F1}" type="presOf" srcId="{C94B4320-F0FE-4F39-AFFB-9F6B2E870FEF}" destId="{D5F3D348-ED48-4FB1-A58A-6ABEAAAD6508}" srcOrd="0" destOrd="0" presId="urn:microsoft.com/office/officeart/2005/8/layout/process1"/>
    <dgm:cxn modelId="{AC862B65-3735-4997-8250-A559C26BA7E9}" type="presOf" srcId="{3E16DBFF-29D3-4B45-A947-66D9219EA7C4}" destId="{9E3A591E-274D-47E5-9906-25C5D64189C1}" srcOrd="0" destOrd="0" presId="urn:microsoft.com/office/officeart/2005/8/layout/process1"/>
    <dgm:cxn modelId="{25D52260-01B9-4547-A37F-F7F71C04EE74}" type="presOf" srcId="{F51BC896-02E0-407F-B03D-14F0EFFE94DA}" destId="{3A535DE6-57CF-47D0-A5B1-6577930624B4}" srcOrd="0" destOrd="0" presId="urn:microsoft.com/office/officeart/2005/8/layout/process1"/>
    <dgm:cxn modelId="{E2FE93A1-F588-4507-9BD4-807252F8065E}" type="presOf" srcId="{8F248771-2A80-46A2-987B-127BB8FD6E8F}" destId="{EB8CCB28-CB8C-4797-9B0C-7B912CEA7CC2}" srcOrd="0" destOrd="0" presId="urn:microsoft.com/office/officeart/2005/8/layout/process1"/>
    <dgm:cxn modelId="{5F755FFA-EE3C-47ED-AB17-75AEE451E0B0}" srcId="{329EDA83-FD77-4D83-81DB-6E7D8D47078F}" destId="{8F248771-2A80-46A2-987B-127BB8FD6E8F}" srcOrd="1" destOrd="0" parTransId="{04E51D6C-242B-47D8-BDE5-DABD2A9919CB}" sibTransId="{337B7AC3-FABA-480E-9DA6-A446771BB62F}"/>
    <dgm:cxn modelId="{A9EC8D51-383A-4E6A-9483-B9A6031AF7F5}" srcId="{329EDA83-FD77-4D83-81DB-6E7D8D47078F}" destId="{21BE0104-9653-4503-AB5E-63C77FCB6A8E}" srcOrd="0" destOrd="0" parTransId="{5E03396C-B69A-42D5-AFF1-5FA29F740A11}" sibTransId="{3E16DBFF-29D3-4B45-A947-66D9219EA7C4}"/>
    <dgm:cxn modelId="{A9A1B113-2BF4-4A5E-9086-0BE62B4C9854}" srcId="{329EDA83-FD77-4D83-81DB-6E7D8D47078F}" destId="{9E2EBB61-216E-42D0-BD8A-3090F5E41178}" srcOrd="2" destOrd="0" parTransId="{0B534988-F25E-4D23-9C90-B4F181F537EB}" sibTransId="{7AEA54EB-0B03-4F4F-9738-E6F185BB1610}"/>
    <dgm:cxn modelId="{60B9FD84-D319-4A74-9B03-D888E9E5A88C}" type="presOf" srcId="{F51BC896-02E0-407F-B03D-14F0EFFE94DA}" destId="{347D578C-551A-4C4E-8623-3BDEF7AF3B7F}" srcOrd="1" destOrd="0" presId="urn:microsoft.com/office/officeart/2005/8/layout/process1"/>
    <dgm:cxn modelId="{B9C723AD-FA0C-45B3-ACDD-675EA8DE26D7}" srcId="{329EDA83-FD77-4D83-81DB-6E7D8D47078F}" destId="{C94B4320-F0FE-4F39-AFFB-9F6B2E870FEF}" srcOrd="3" destOrd="0" parTransId="{5E21A6FC-FB40-4188-B900-A766D6675FA5}" sibTransId="{F51BC896-02E0-407F-B03D-14F0EFFE94DA}"/>
    <dgm:cxn modelId="{DF0E6A96-DEBE-4E1D-A29B-64F8605D144A}" type="presOf" srcId="{329EDA83-FD77-4D83-81DB-6E7D8D47078F}" destId="{9AB7A641-6E8B-4220-B620-9235E9BF0DDF}" srcOrd="0" destOrd="0" presId="urn:microsoft.com/office/officeart/2005/8/layout/process1"/>
    <dgm:cxn modelId="{A0B30ACA-1D83-46EF-910E-5B93813553E1}" type="presOf" srcId="{21BE0104-9653-4503-AB5E-63C77FCB6A8E}" destId="{2BCEAED0-4ED5-48BD-8E06-72B898825670}" srcOrd="0" destOrd="0" presId="urn:microsoft.com/office/officeart/2005/8/layout/process1"/>
    <dgm:cxn modelId="{CC46D100-89D0-4E4E-B132-5BEB4EA3E95B}" type="presParOf" srcId="{9AB7A641-6E8B-4220-B620-9235E9BF0DDF}" destId="{2BCEAED0-4ED5-48BD-8E06-72B898825670}" srcOrd="0" destOrd="0" presId="urn:microsoft.com/office/officeart/2005/8/layout/process1"/>
    <dgm:cxn modelId="{8D7D9425-BFD3-43BE-BD01-CB3831B69E5F}" type="presParOf" srcId="{9AB7A641-6E8B-4220-B620-9235E9BF0DDF}" destId="{9E3A591E-274D-47E5-9906-25C5D64189C1}" srcOrd="1" destOrd="0" presId="urn:microsoft.com/office/officeart/2005/8/layout/process1"/>
    <dgm:cxn modelId="{4D8B4C1B-80BF-4DE3-B77A-A77EDB9A8742}" type="presParOf" srcId="{9E3A591E-274D-47E5-9906-25C5D64189C1}" destId="{111B9F0B-887C-411F-98AC-3CF41336D1FB}" srcOrd="0" destOrd="0" presId="urn:microsoft.com/office/officeart/2005/8/layout/process1"/>
    <dgm:cxn modelId="{93A21A47-3A2A-4162-998A-6D3983FBD31A}" type="presParOf" srcId="{9AB7A641-6E8B-4220-B620-9235E9BF0DDF}" destId="{EB8CCB28-CB8C-4797-9B0C-7B912CEA7CC2}" srcOrd="2" destOrd="0" presId="urn:microsoft.com/office/officeart/2005/8/layout/process1"/>
    <dgm:cxn modelId="{70390E3D-1AF0-4AF5-8941-81E603B91CB9}" type="presParOf" srcId="{9AB7A641-6E8B-4220-B620-9235E9BF0DDF}" destId="{4DB3352D-591F-4FEA-ADD4-B978C8255082}" srcOrd="3" destOrd="0" presId="urn:microsoft.com/office/officeart/2005/8/layout/process1"/>
    <dgm:cxn modelId="{982E797A-A00D-424B-B398-9998E4238A0B}" type="presParOf" srcId="{4DB3352D-591F-4FEA-ADD4-B978C8255082}" destId="{7CAD5A79-C273-4610-81E4-4CE3A1203AF3}" srcOrd="0" destOrd="0" presId="urn:microsoft.com/office/officeart/2005/8/layout/process1"/>
    <dgm:cxn modelId="{F3738372-0ED2-446E-AACE-03264529BA49}" type="presParOf" srcId="{9AB7A641-6E8B-4220-B620-9235E9BF0DDF}" destId="{BE3E40A3-698F-4577-BE32-E21AA1DFF7DB}" srcOrd="4" destOrd="0" presId="urn:microsoft.com/office/officeart/2005/8/layout/process1"/>
    <dgm:cxn modelId="{9EC223B9-5BF3-4AFA-8D44-4F715EE2E52E}" type="presParOf" srcId="{9AB7A641-6E8B-4220-B620-9235E9BF0DDF}" destId="{736A1AF6-54D8-4C5D-AC65-5B736BFE9A1F}" srcOrd="5" destOrd="0" presId="urn:microsoft.com/office/officeart/2005/8/layout/process1"/>
    <dgm:cxn modelId="{40AFA891-A188-48D7-AAAE-0C976BC3D279}" type="presParOf" srcId="{736A1AF6-54D8-4C5D-AC65-5B736BFE9A1F}" destId="{0BBCA838-1B0F-45A7-84CA-AB4BCBC726F9}" srcOrd="0" destOrd="0" presId="urn:microsoft.com/office/officeart/2005/8/layout/process1"/>
    <dgm:cxn modelId="{9748770E-6761-4737-BC5E-5608D391966F}" type="presParOf" srcId="{9AB7A641-6E8B-4220-B620-9235E9BF0DDF}" destId="{D5F3D348-ED48-4FB1-A58A-6ABEAAAD6508}" srcOrd="6" destOrd="0" presId="urn:microsoft.com/office/officeart/2005/8/layout/process1"/>
    <dgm:cxn modelId="{70A7EF9F-0304-4E4E-918A-20A2FDA9F52D}" type="presParOf" srcId="{9AB7A641-6E8B-4220-B620-9235E9BF0DDF}" destId="{3A535DE6-57CF-47D0-A5B1-6577930624B4}" srcOrd="7" destOrd="0" presId="urn:microsoft.com/office/officeart/2005/8/layout/process1"/>
    <dgm:cxn modelId="{AB871840-D912-44A0-B6BE-A541F97FA7E9}" type="presParOf" srcId="{3A535DE6-57CF-47D0-A5B1-6577930624B4}" destId="{347D578C-551A-4C4E-8623-3BDEF7AF3B7F}" srcOrd="0" destOrd="0" presId="urn:microsoft.com/office/officeart/2005/8/layout/process1"/>
    <dgm:cxn modelId="{A8EBC54F-67CC-4BAF-B98C-F63925FCE26A}" type="presParOf" srcId="{9AB7A641-6E8B-4220-B620-9235E9BF0DDF}" destId="{A13D6D7A-3F0C-4B57-82E0-437CDEDC5FA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F054A-CCB5-4C19-86D8-F6AA7E3AB696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D51A58D-1DE9-45FF-9ACE-2505F27D1884}">
      <dgm:prSet phldrT="[Texto]"/>
      <dgm:spPr/>
      <dgm:t>
        <a:bodyPr/>
        <a:lstStyle/>
        <a:p>
          <a:r>
            <a:rPr lang="es-ES" dirty="0" smtClean="0"/>
            <a:t>Contrastes básicos</a:t>
          </a:r>
          <a:endParaRPr lang="es-ES" dirty="0"/>
        </a:p>
      </dgm:t>
    </dgm:pt>
    <dgm:pt modelId="{BBD4AA15-76BD-4C69-8347-D93542EFA782}" type="parTrans" cxnId="{6480FB72-4703-4321-B92F-7B7601D2D4F1}">
      <dgm:prSet/>
      <dgm:spPr/>
      <dgm:t>
        <a:bodyPr/>
        <a:lstStyle/>
        <a:p>
          <a:endParaRPr lang="es-ES"/>
        </a:p>
      </dgm:t>
    </dgm:pt>
    <dgm:pt modelId="{62900CD6-98A2-4E6D-A6D1-6197CC002943}" type="sibTrans" cxnId="{6480FB72-4703-4321-B92F-7B7601D2D4F1}">
      <dgm:prSet/>
      <dgm:spPr/>
      <dgm:t>
        <a:bodyPr/>
        <a:lstStyle/>
        <a:p>
          <a:endParaRPr lang="es-ES"/>
        </a:p>
      </dgm:t>
    </dgm:pt>
    <dgm:pt modelId="{3A4BB28F-6EDA-41EC-8B64-83ACA4553F3B}">
      <dgm:prSet phldrT="[Texto]"/>
      <dgm:spPr/>
      <dgm:t>
        <a:bodyPr/>
        <a:lstStyle/>
        <a:p>
          <a:r>
            <a:rPr lang="es-ES" dirty="0" smtClean="0"/>
            <a:t>Significación individual de variables</a:t>
          </a:r>
          <a:endParaRPr lang="es-ES" dirty="0"/>
        </a:p>
      </dgm:t>
    </dgm:pt>
    <dgm:pt modelId="{4A1836C0-3149-476E-8C03-86E8A12D1A93}" type="parTrans" cxnId="{B82D7750-FBEF-43C3-BD39-CB32385A0230}">
      <dgm:prSet/>
      <dgm:spPr/>
      <dgm:t>
        <a:bodyPr/>
        <a:lstStyle/>
        <a:p>
          <a:endParaRPr lang="es-ES"/>
        </a:p>
      </dgm:t>
    </dgm:pt>
    <dgm:pt modelId="{AFB22190-E685-4137-A98E-6C48FC0234C5}" type="sibTrans" cxnId="{B82D7750-FBEF-43C3-BD39-CB32385A0230}">
      <dgm:prSet/>
      <dgm:spPr/>
      <dgm:t>
        <a:bodyPr/>
        <a:lstStyle/>
        <a:p>
          <a:endParaRPr lang="es-ES"/>
        </a:p>
      </dgm:t>
    </dgm:pt>
    <dgm:pt modelId="{EE57A424-C86B-40FA-824C-95EB38135DD2}">
      <dgm:prSet phldrT="[Texto]"/>
      <dgm:spPr/>
      <dgm:t>
        <a:bodyPr/>
        <a:lstStyle/>
        <a:p>
          <a:r>
            <a:rPr lang="es-ES" dirty="0" smtClean="0"/>
            <a:t>Significación global del modelo</a:t>
          </a:r>
          <a:endParaRPr lang="es-ES" dirty="0"/>
        </a:p>
      </dgm:t>
    </dgm:pt>
    <dgm:pt modelId="{C3754515-437F-4E2B-B72E-1C79FE2BD3BD}" type="parTrans" cxnId="{C39E6A79-42B2-4A24-8138-13C6ACC67BE5}">
      <dgm:prSet/>
      <dgm:spPr/>
      <dgm:t>
        <a:bodyPr/>
        <a:lstStyle/>
        <a:p>
          <a:endParaRPr lang="es-ES"/>
        </a:p>
      </dgm:t>
    </dgm:pt>
    <dgm:pt modelId="{1D4B08E2-3354-476C-8DE2-63E9708FDE60}" type="sibTrans" cxnId="{C39E6A79-42B2-4A24-8138-13C6ACC67BE5}">
      <dgm:prSet/>
      <dgm:spPr/>
      <dgm:t>
        <a:bodyPr/>
        <a:lstStyle/>
        <a:p>
          <a:endParaRPr lang="es-ES"/>
        </a:p>
      </dgm:t>
    </dgm:pt>
    <dgm:pt modelId="{76E1C2BA-F203-489B-8C85-0DC4F0954AB3}">
      <dgm:prSet phldrT="[Texto]"/>
      <dgm:spPr/>
      <dgm:t>
        <a:bodyPr/>
        <a:lstStyle/>
        <a:p>
          <a:r>
            <a:rPr lang="es-ES" dirty="0" smtClean="0"/>
            <a:t>Verificación de supuestos sobre la estructura del modelo</a:t>
          </a:r>
          <a:endParaRPr lang="es-ES" dirty="0"/>
        </a:p>
      </dgm:t>
    </dgm:pt>
    <dgm:pt modelId="{366720E1-95C2-4232-AB5B-AFB4B8C1D4E9}" type="parTrans" cxnId="{2E62153B-6091-462E-8DBE-C74F6E946AF1}">
      <dgm:prSet/>
      <dgm:spPr/>
      <dgm:t>
        <a:bodyPr/>
        <a:lstStyle/>
        <a:p>
          <a:endParaRPr lang="es-ES"/>
        </a:p>
      </dgm:t>
    </dgm:pt>
    <dgm:pt modelId="{4FF3C564-1249-493D-9B21-052DBE63DB74}" type="sibTrans" cxnId="{2E62153B-6091-462E-8DBE-C74F6E946AF1}">
      <dgm:prSet/>
      <dgm:spPr/>
      <dgm:t>
        <a:bodyPr/>
        <a:lstStyle/>
        <a:p>
          <a:endParaRPr lang="es-ES"/>
        </a:p>
      </dgm:t>
    </dgm:pt>
    <dgm:pt modelId="{4863D1F0-7DBA-443D-B12E-7689B4E8C900}">
      <dgm:prSet phldrT="[Texto]"/>
      <dgm:spPr/>
      <dgm:t>
        <a:bodyPr/>
        <a:lstStyle/>
        <a:p>
          <a:r>
            <a:rPr lang="es-ES" dirty="0" smtClean="0"/>
            <a:t>Linealidad</a:t>
          </a:r>
          <a:endParaRPr lang="es-ES" dirty="0"/>
        </a:p>
      </dgm:t>
    </dgm:pt>
    <dgm:pt modelId="{51D60930-9954-4CC1-B0FF-93EBEAC914D2}" type="parTrans" cxnId="{2D20FE09-36E4-4292-A1A9-76B37B718E10}">
      <dgm:prSet/>
      <dgm:spPr/>
      <dgm:t>
        <a:bodyPr/>
        <a:lstStyle/>
        <a:p>
          <a:endParaRPr lang="es-ES"/>
        </a:p>
      </dgm:t>
    </dgm:pt>
    <dgm:pt modelId="{82BAC368-A4E5-48ED-9229-EAF4A38EC3CD}" type="sibTrans" cxnId="{2D20FE09-36E4-4292-A1A9-76B37B718E10}">
      <dgm:prSet/>
      <dgm:spPr/>
      <dgm:t>
        <a:bodyPr/>
        <a:lstStyle/>
        <a:p>
          <a:endParaRPr lang="es-ES"/>
        </a:p>
      </dgm:t>
    </dgm:pt>
    <dgm:pt modelId="{C0A2814E-9591-4B5C-8B63-AD4932EC6696}">
      <dgm:prSet phldrT="[Texto]"/>
      <dgm:spPr/>
      <dgm:t>
        <a:bodyPr/>
        <a:lstStyle/>
        <a:p>
          <a:r>
            <a:rPr lang="es-ES" dirty="0" smtClean="0"/>
            <a:t>Ausencia de </a:t>
          </a:r>
          <a:r>
            <a:rPr lang="es-ES" dirty="0" err="1" smtClean="0"/>
            <a:t>multicolinealidad</a:t>
          </a:r>
          <a:endParaRPr lang="es-ES" dirty="0"/>
        </a:p>
      </dgm:t>
    </dgm:pt>
    <dgm:pt modelId="{002A7E03-C7F0-4BD9-A70E-BFBBB61D7016}" type="parTrans" cxnId="{42F160EB-C161-4F6D-B9D8-DE9232615EA9}">
      <dgm:prSet/>
      <dgm:spPr/>
      <dgm:t>
        <a:bodyPr/>
        <a:lstStyle/>
        <a:p>
          <a:endParaRPr lang="es-ES"/>
        </a:p>
      </dgm:t>
    </dgm:pt>
    <dgm:pt modelId="{58F69B7C-B459-4B05-A2D6-A8E882C79282}" type="sibTrans" cxnId="{42F160EB-C161-4F6D-B9D8-DE9232615EA9}">
      <dgm:prSet/>
      <dgm:spPr/>
      <dgm:t>
        <a:bodyPr/>
        <a:lstStyle/>
        <a:p>
          <a:endParaRPr lang="es-ES"/>
        </a:p>
      </dgm:t>
    </dgm:pt>
    <dgm:pt modelId="{5A28CD07-7335-4594-912D-FE084EEF7C99}">
      <dgm:prSet phldrT="[Texto]"/>
      <dgm:spPr/>
      <dgm:t>
        <a:bodyPr/>
        <a:lstStyle/>
        <a:p>
          <a:r>
            <a:rPr lang="es-ES" dirty="0" smtClean="0"/>
            <a:t>Verificación de supuestos sobre el error</a:t>
          </a:r>
          <a:endParaRPr lang="es-ES" dirty="0"/>
        </a:p>
      </dgm:t>
    </dgm:pt>
    <dgm:pt modelId="{E85289FB-0592-452E-BD8F-2FDC24D189C4}" type="parTrans" cxnId="{9B99D51B-7301-49CF-9BB9-11D8F589E5AB}">
      <dgm:prSet/>
      <dgm:spPr/>
      <dgm:t>
        <a:bodyPr/>
        <a:lstStyle/>
        <a:p>
          <a:endParaRPr lang="es-ES"/>
        </a:p>
      </dgm:t>
    </dgm:pt>
    <dgm:pt modelId="{E7577054-1B06-4D3F-948A-35FE6177226C}" type="sibTrans" cxnId="{9B99D51B-7301-49CF-9BB9-11D8F589E5AB}">
      <dgm:prSet/>
      <dgm:spPr/>
      <dgm:t>
        <a:bodyPr/>
        <a:lstStyle/>
        <a:p>
          <a:endParaRPr lang="es-ES"/>
        </a:p>
      </dgm:t>
    </dgm:pt>
    <dgm:pt modelId="{7F6D9B6B-AC67-4838-B483-119A660A724E}">
      <dgm:prSet phldrT="[Texto]"/>
      <dgm:spPr/>
      <dgm:t>
        <a:bodyPr/>
        <a:lstStyle/>
        <a:p>
          <a:r>
            <a:rPr lang="es-ES" dirty="0" smtClean="0"/>
            <a:t>Media cero</a:t>
          </a:r>
          <a:endParaRPr lang="es-ES" dirty="0"/>
        </a:p>
      </dgm:t>
    </dgm:pt>
    <dgm:pt modelId="{3F564F22-734C-4DFB-ACC8-779F7AF3FF48}" type="parTrans" cxnId="{7CD11009-42C3-4A93-A65C-0D6FBDDBD0DB}">
      <dgm:prSet/>
      <dgm:spPr/>
      <dgm:t>
        <a:bodyPr/>
        <a:lstStyle/>
        <a:p>
          <a:endParaRPr lang="es-ES"/>
        </a:p>
      </dgm:t>
    </dgm:pt>
    <dgm:pt modelId="{C49DAB7E-7603-438B-B9E5-B7C495B948E7}" type="sibTrans" cxnId="{7CD11009-42C3-4A93-A65C-0D6FBDDBD0DB}">
      <dgm:prSet/>
      <dgm:spPr/>
      <dgm:t>
        <a:bodyPr/>
        <a:lstStyle/>
        <a:p>
          <a:endParaRPr lang="es-ES"/>
        </a:p>
      </dgm:t>
    </dgm:pt>
    <dgm:pt modelId="{A7F6AD4D-391F-456C-9D4F-B01C9E678B5F}">
      <dgm:prSet phldrT="[Texto]"/>
      <dgm:spPr/>
      <dgm:t>
        <a:bodyPr/>
        <a:lstStyle/>
        <a:p>
          <a:r>
            <a:rPr lang="es-ES" dirty="0" err="1" smtClean="0"/>
            <a:t>Homoscedasticidad</a:t>
          </a:r>
          <a:endParaRPr lang="es-ES" dirty="0"/>
        </a:p>
      </dgm:t>
    </dgm:pt>
    <dgm:pt modelId="{1F48D444-AAB3-4517-807B-268611EA2903}" type="parTrans" cxnId="{AE8C485E-AC63-4E28-B36C-DDB99957E366}">
      <dgm:prSet/>
      <dgm:spPr/>
      <dgm:t>
        <a:bodyPr/>
        <a:lstStyle/>
        <a:p>
          <a:endParaRPr lang="es-ES"/>
        </a:p>
      </dgm:t>
    </dgm:pt>
    <dgm:pt modelId="{06530EE1-9E40-4A54-8523-FC90CBDD4882}" type="sibTrans" cxnId="{AE8C485E-AC63-4E28-B36C-DDB99957E366}">
      <dgm:prSet/>
      <dgm:spPr/>
      <dgm:t>
        <a:bodyPr/>
        <a:lstStyle/>
        <a:p>
          <a:endParaRPr lang="es-ES"/>
        </a:p>
      </dgm:t>
    </dgm:pt>
    <dgm:pt modelId="{953BD814-4BE3-4D49-AD97-35D58F4E4A68}">
      <dgm:prSet phldrT="[Texto]"/>
      <dgm:spPr/>
      <dgm:t>
        <a:bodyPr/>
        <a:lstStyle/>
        <a:p>
          <a:r>
            <a:rPr lang="es-ES" dirty="0" smtClean="0"/>
            <a:t>Estabilidad estructural</a:t>
          </a:r>
          <a:endParaRPr lang="es-ES" dirty="0"/>
        </a:p>
      </dgm:t>
    </dgm:pt>
    <dgm:pt modelId="{9916C590-2080-41AB-AF0E-6A73B6F15BA3}" type="parTrans" cxnId="{F0BB391B-C0E4-41EC-ABCE-32BA5F77F276}">
      <dgm:prSet/>
      <dgm:spPr/>
      <dgm:t>
        <a:bodyPr/>
        <a:lstStyle/>
        <a:p>
          <a:endParaRPr lang="es-ES"/>
        </a:p>
      </dgm:t>
    </dgm:pt>
    <dgm:pt modelId="{FB850286-6F34-4DE3-9742-AAFD391B8300}" type="sibTrans" cxnId="{F0BB391B-C0E4-41EC-ABCE-32BA5F77F276}">
      <dgm:prSet/>
      <dgm:spPr/>
      <dgm:t>
        <a:bodyPr/>
        <a:lstStyle/>
        <a:p>
          <a:endParaRPr lang="es-ES"/>
        </a:p>
      </dgm:t>
    </dgm:pt>
    <dgm:pt modelId="{50F73CA7-40C8-4344-82F5-A1FFC84DC169}">
      <dgm:prSet phldrT="[Texto]"/>
      <dgm:spPr/>
      <dgm:t>
        <a:bodyPr/>
        <a:lstStyle/>
        <a:p>
          <a:r>
            <a:rPr lang="es-ES" dirty="0" smtClean="0"/>
            <a:t>No </a:t>
          </a:r>
          <a:r>
            <a:rPr lang="es-ES" dirty="0" err="1" smtClean="0"/>
            <a:t>autocorrelación</a:t>
          </a:r>
          <a:endParaRPr lang="es-ES" dirty="0"/>
        </a:p>
      </dgm:t>
    </dgm:pt>
    <dgm:pt modelId="{AF6F9B07-2090-4244-AB49-6B4833CF6432}" type="parTrans" cxnId="{87E40BEC-87BE-4295-B0B1-EB2654FF04B9}">
      <dgm:prSet/>
      <dgm:spPr/>
      <dgm:t>
        <a:bodyPr/>
        <a:lstStyle/>
        <a:p>
          <a:endParaRPr lang="es-ES"/>
        </a:p>
      </dgm:t>
    </dgm:pt>
    <dgm:pt modelId="{7527BEA4-EFDA-422C-A3C9-411C62D62935}" type="sibTrans" cxnId="{87E40BEC-87BE-4295-B0B1-EB2654FF04B9}">
      <dgm:prSet/>
      <dgm:spPr/>
      <dgm:t>
        <a:bodyPr/>
        <a:lstStyle/>
        <a:p>
          <a:endParaRPr lang="es-ES"/>
        </a:p>
      </dgm:t>
    </dgm:pt>
    <dgm:pt modelId="{3F6376AF-1057-4DDD-B15C-2A80B9B0F1DB}">
      <dgm:prSet phldrT="[Texto]"/>
      <dgm:spPr/>
      <dgm:t>
        <a:bodyPr/>
        <a:lstStyle/>
        <a:p>
          <a:r>
            <a:rPr lang="es-ES" dirty="0" smtClean="0"/>
            <a:t>Normalidad</a:t>
          </a:r>
          <a:endParaRPr lang="es-ES" dirty="0"/>
        </a:p>
      </dgm:t>
    </dgm:pt>
    <dgm:pt modelId="{E224E4E0-C9EB-4CCB-A3C8-A4F467812FF8}" type="parTrans" cxnId="{547DF9BB-3940-4834-9D95-66957DBF5791}">
      <dgm:prSet/>
      <dgm:spPr/>
      <dgm:t>
        <a:bodyPr/>
        <a:lstStyle/>
        <a:p>
          <a:endParaRPr lang="es-ES"/>
        </a:p>
      </dgm:t>
    </dgm:pt>
    <dgm:pt modelId="{1A7D8978-6C82-4691-866A-EF8540CCD8B3}" type="sibTrans" cxnId="{547DF9BB-3940-4834-9D95-66957DBF5791}">
      <dgm:prSet/>
      <dgm:spPr/>
      <dgm:t>
        <a:bodyPr/>
        <a:lstStyle/>
        <a:p>
          <a:endParaRPr lang="es-ES"/>
        </a:p>
      </dgm:t>
    </dgm:pt>
    <dgm:pt modelId="{AD3278D0-5F8D-4A9F-8BD6-119BEFDE83C6}">
      <dgm:prSet phldrT="[Texto]"/>
      <dgm:spPr/>
      <dgm:t>
        <a:bodyPr/>
        <a:lstStyle/>
        <a:p>
          <a:r>
            <a:rPr lang="es-ES" dirty="0" smtClean="0"/>
            <a:t>Verificación de la </a:t>
          </a:r>
          <a:r>
            <a:rPr lang="es-ES" dirty="0" err="1" smtClean="0"/>
            <a:t>exogenidad</a:t>
          </a:r>
          <a:endParaRPr lang="es-ES" dirty="0"/>
        </a:p>
      </dgm:t>
    </dgm:pt>
    <dgm:pt modelId="{6AB19F0B-C0A6-4915-9F4C-428FC678AD0A}" type="parTrans" cxnId="{747EAF6C-39F8-40E9-85A4-2A339C35A1AE}">
      <dgm:prSet/>
      <dgm:spPr/>
      <dgm:t>
        <a:bodyPr/>
        <a:lstStyle/>
        <a:p>
          <a:endParaRPr lang="es-ES"/>
        </a:p>
      </dgm:t>
    </dgm:pt>
    <dgm:pt modelId="{ADFF7763-0EC9-43F9-BCF3-1B0C5BB8BFC5}" type="sibTrans" cxnId="{747EAF6C-39F8-40E9-85A4-2A339C35A1AE}">
      <dgm:prSet/>
      <dgm:spPr/>
      <dgm:t>
        <a:bodyPr/>
        <a:lstStyle/>
        <a:p>
          <a:endParaRPr lang="es-ES"/>
        </a:p>
      </dgm:t>
    </dgm:pt>
    <dgm:pt modelId="{29FA560E-4040-4D7E-8730-70DDD706DFEA}" type="pres">
      <dgm:prSet presAssocID="{031F054A-CCB5-4C19-86D8-F6AA7E3AB6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5886E32-D2AA-4586-AABB-020728C1ED1C}" type="pres">
      <dgm:prSet presAssocID="{1D51A58D-1DE9-45FF-9ACE-2505F27D188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6F9C0D-FF3C-4400-BDBC-E24334F2A67E}" type="pres">
      <dgm:prSet presAssocID="{62900CD6-98A2-4E6D-A6D1-6197CC002943}" presName="sibTrans" presStyleCnt="0"/>
      <dgm:spPr/>
    </dgm:pt>
    <dgm:pt modelId="{1F3C3F2C-196A-464C-A3DC-6E52FF5B00BC}" type="pres">
      <dgm:prSet presAssocID="{76E1C2BA-F203-489B-8C85-0DC4F0954AB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BCD81A-ECDF-4EF8-9282-132CFFF04401}" type="pres">
      <dgm:prSet presAssocID="{4FF3C564-1249-493D-9B21-052DBE63DB74}" presName="sibTrans" presStyleCnt="0"/>
      <dgm:spPr/>
    </dgm:pt>
    <dgm:pt modelId="{509DF117-7B48-42B4-A08D-65DB1C840A64}" type="pres">
      <dgm:prSet presAssocID="{5A28CD07-7335-4594-912D-FE084EEF7C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4C9020-7067-4098-8040-318EFA18546C}" type="pres">
      <dgm:prSet presAssocID="{E7577054-1B06-4D3F-948A-35FE6177226C}" presName="sibTrans" presStyleCnt="0"/>
      <dgm:spPr/>
    </dgm:pt>
    <dgm:pt modelId="{056F6E38-946C-4F1D-B9A1-BDAA83760840}" type="pres">
      <dgm:prSet presAssocID="{AD3278D0-5F8D-4A9F-8BD6-119BEFDE83C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20FE09-36E4-4292-A1A9-76B37B718E10}" srcId="{76E1C2BA-F203-489B-8C85-0DC4F0954AB3}" destId="{4863D1F0-7DBA-443D-B12E-7689B4E8C900}" srcOrd="0" destOrd="0" parTransId="{51D60930-9954-4CC1-B0FF-93EBEAC914D2}" sibTransId="{82BAC368-A4E5-48ED-9229-EAF4A38EC3CD}"/>
    <dgm:cxn modelId="{87E40BEC-87BE-4295-B0B1-EB2654FF04B9}" srcId="{5A28CD07-7335-4594-912D-FE084EEF7C99}" destId="{50F73CA7-40C8-4344-82F5-A1FFC84DC169}" srcOrd="2" destOrd="0" parTransId="{AF6F9B07-2090-4244-AB49-6B4833CF6432}" sibTransId="{7527BEA4-EFDA-422C-A3C9-411C62D62935}"/>
    <dgm:cxn modelId="{9B99D51B-7301-49CF-9BB9-11D8F589E5AB}" srcId="{031F054A-CCB5-4C19-86D8-F6AA7E3AB696}" destId="{5A28CD07-7335-4594-912D-FE084EEF7C99}" srcOrd="2" destOrd="0" parTransId="{E85289FB-0592-452E-BD8F-2FDC24D189C4}" sibTransId="{E7577054-1B06-4D3F-948A-35FE6177226C}"/>
    <dgm:cxn modelId="{42F160EB-C161-4F6D-B9D8-DE9232615EA9}" srcId="{76E1C2BA-F203-489B-8C85-0DC4F0954AB3}" destId="{C0A2814E-9591-4B5C-8B63-AD4932EC6696}" srcOrd="1" destOrd="0" parTransId="{002A7E03-C7F0-4BD9-A70E-BFBBB61D7016}" sibTransId="{58F69B7C-B459-4B05-A2D6-A8E882C79282}"/>
    <dgm:cxn modelId="{A2F67754-684E-4961-8DBC-DC7DD809BF66}" type="presOf" srcId="{50F73CA7-40C8-4344-82F5-A1FFC84DC169}" destId="{509DF117-7B48-42B4-A08D-65DB1C840A64}" srcOrd="0" destOrd="3" presId="urn:microsoft.com/office/officeart/2005/8/layout/hList6"/>
    <dgm:cxn modelId="{6FA60F85-A4DF-4A83-B7B5-B634039A9496}" type="presOf" srcId="{7F6D9B6B-AC67-4838-B483-119A660A724E}" destId="{509DF117-7B48-42B4-A08D-65DB1C840A64}" srcOrd="0" destOrd="1" presId="urn:microsoft.com/office/officeart/2005/8/layout/hList6"/>
    <dgm:cxn modelId="{98FA481B-C33F-4CA8-AD07-7095D5283C44}" type="presOf" srcId="{031F054A-CCB5-4C19-86D8-F6AA7E3AB696}" destId="{29FA560E-4040-4D7E-8730-70DDD706DFEA}" srcOrd="0" destOrd="0" presId="urn:microsoft.com/office/officeart/2005/8/layout/hList6"/>
    <dgm:cxn modelId="{B82D7750-FBEF-43C3-BD39-CB32385A0230}" srcId="{1D51A58D-1DE9-45FF-9ACE-2505F27D1884}" destId="{3A4BB28F-6EDA-41EC-8B64-83ACA4553F3B}" srcOrd="0" destOrd="0" parTransId="{4A1836C0-3149-476E-8C03-86E8A12D1A93}" sibTransId="{AFB22190-E685-4137-A98E-6C48FC0234C5}"/>
    <dgm:cxn modelId="{6480FB72-4703-4321-B92F-7B7601D2D4F1}" srcId="{031F054A-CCB5-4C19-86D8-F6AA7E3AB696}" destId="{1D51A58D-1DE9-45FF-9ACE-2505F27D1884}" srcOrd="0" destOrd="0" parTransId="{BBD4AA15-76BD-4C69-8347-D93542EFA782}" sibTransId="{62900CD6-98A2-4E6D-A6D1-6197CC002943}"/>
    <dgm:cxn modelId="{70EBCCA2-535E-43E1-81BD-CB19727BCCBD}" type="presOf" srcId="{A7F6AD4D-391F-456C-9D4F-B01C9E678B5F}" destId="{509DF117-7B48-42B4-A08D-65DB1C840A64}" srcOrd="0" destOrd="2" presId="urn:microsoft.com/office/officeart/2005/8/layout/hList6"/>
    <dgm:cxn modelId="{C39E6A79-42B2-4A24-8138-13C6ACC67BE5}" srcId="{1D51A58D-1DE9-45FF-9ACE-2505F27D1884}" destId="{EE57A424-C86B-40FA-824C-95EB38135DD2}" srcOrd="1" destOrd="0" parTransId="{C3754515-437F-4E2B-B72E-1C79FE2BD3BD}" sibTransId="{1D4B08E2-3354-476C-8DE2-63E9708FDE60}"/>
    <dgm:cxn modelId="{734C770D-B3DE-4332-A250-CF34CDE1C2B5}" type="presOf" srcId="{4863D1F0-7DBA-443D-B12E-7689B4E8C900}" destId="{1F3C3F2C-196A-464C-A3DC-6E52FF5B00BC}" srcOrd="0" destOrd="1" presId="urn:microsoft.com/office/officeart/2005/8/layout/hList6"/>
    <dgm:cxn modelId="{AE8C485E-AC63-4E28-B36C-DDB99957E366}" srcId="{5A28CD07-7335-4594-912D-FE084EEF7C99}" destId="{A7F6AD4D-391F-456C-9D4F-B01C9E678B5F}" srcOrd="1" destOrd="0" parTransId="{1F48D444-AAB3-4517-807B-268611EA2903}" sibTransId="{06530EE1-9E40-4A54-8523-FC90CBDD4882}"/>
    <dgm:cxn modelId="{747EAF6C-39F8-40E9-85A4-2A339C35A1AE}" srcId="{031F054A-CCB5-4C19-86D8-F6AA7E3AB696}" destId="{AD3278D0-5F8D-4A9F-8BD6-119BEFDE83C6}" srcOrd="3" destOrd="0" parTransId="{6AB19F0B-C0A6-4915-9F4C-428FC678AD0A}" sibTransId="{ADFF7763-0EC9-43F9-BCF3-1B0C5BB8BFC5}"/>
    <dgm:cxn modelId="{62B27851-8894-4781-968F-7648EB84547B}" type="presOf" srcId="{AD3278D0-5F8D-4A9F-8BD6-119BEFDE83C6}" destId="{056F6E38-946C-4F1D-B9A1-BDAA83760840}" srcOrd="0" destOrd="0" presId="urn:microsoft.com/office/officeart/2005/8/layout/hList6"/>
    <dgm:cxn modelId="{4E72B9B2-6A6D-46F4-9CE8-8A25D9BD9011}" type="presOf" srcId="{953BD814-4BE3-4D49-AD97-35D58F4E4A68}" destId="{1F3C3F2C-196A-464C-A3DC-6E52FF5B00BC}" srcOrd="0" destOrd="3" presId="urn:microsoft.com/office/officeart/2005/8/layout/hList6"/>
    <dgm:cxn modelId="{32D93CF2-B1E3-4A4F-AE60-3EB28B6585CE}" type="presOf" srcId="{1D51A58D-1DE9-45FF-9ACE-2505F27D1884}" destId="{75886E32-D2AA-4586-AABB-020728C1ED1C}" srcOrd="0" destOrd="0" presId="urn:microsoft.com/office/officeart/2005/8/layout/hList6"/>
    <dgm:cxn modelId="{F0BB391B-C0E4-41EC-ABCE-32BA5F77F276}" srcId="{76E1C2BA-F203-489B-8C85-0DC4F0954AB3}" destId="{953BD814-4BE3-4D49-AD97-35D58F4E4A68}" srcOrd="2" destOrd="0" parTransId="{9916C590-2080-41AB-AF0E-6A73B6F15BA3}" sibTransId="{FB850286-6F34-4DE3-9742-AAFD391B8300}"/>
    <dgm:cxn modelId="{D5C8D94F-FF7A-4922-A674-6C239B329903}" type="presOf" srcId="{3A4BB28F-6EDA-41EC-8B64-83ACA4553F3B}" destId="{75886E32-D2AA-4586-AABB-020728C1ED1C}" srcOrd="0" destOrd="1" presId="urn:microsoft.com/office/officeart/2005/8/layout/hList6"/>
    <dgm:cxn modelId="{5DAA4972-925E-45D6-AB11-6A4AD2A01198}" type="presOf" srcId="{C0A2814E-9591-4B5C-8B63-AD4932EC6696}" destId="{1F3C3F2C-196A-464C-A3DC-6E52FF5B00BC}" srcOrd="0" destOrd="2" presId="urn:microsoft.com/office/officeart/2005/8/layout/hList6"/>
    <dgm:cxn modelId="{547DF9BB-3940-4834-9D95-66957DBF5791}" srcId="{5A28CD07-7335-4594-912D-FE084EEF7C99}" destId="{3F6376AF-1057-4DDD-B15C-2A80B9B0F1DB}" srcOrd="3" destOrd="0" parTransId="{E224E4E0-C9EB-4CCB-A3C8-A4F467812FF8}" sibTransId="{1A7D8978-6C82-4691-866A-EF8540CCD8B3}"/>
    <dgm:cxn modelId="{01683929-D83B-40AB-B404-A06561A4DDC1}" type="presOf" srcId="{5A28CD07-7335-4594-912D-FE084EEF7C99}" destId="{509DF117-7B48-42B4-A08D-65DB1C840A64}" srcOrd="0" destOrd="0" presId="urn:microsoft.com/office/officeart/2005/8/layout/hList6"/>
    <dgm:cxn modelId="{FE936050-32D4-4769-B735-79FA7AD62633}" type="presOf" srcId="{EE57A424-C86B-40FA-824C-95EB38135DD2}" destId="{75886E32-D2AA-4586-AABB-020728C1ED1C}" srcOrd="0" destOrd="2" presId="urn:microsoft.com/office/officeart/2005/8/layout/hList6"/>
    <dgm:cxn modelId="{7CD11009-42C3-4A93-A65C-0D6FBDDBD0DB}" srcId="{5A28CD07-7335-4594-912D-FE084EEF7C99}" destId="{7F6D9B6B-AC67-4838-B483-119A660A724E}" srcOrd="0" destOrd="0" parTransId="{3F564F22-734C-4DFB-ACC8-779F7AF3FF48}" sibTransId="{C49DAB7E-7603-438B-B9E5-B7C495B948E7}"/>
    <dgm:cxn modelId="{3CE5F2AC-685C-4876-8ACA-602657EBBA1A}" type="presOf" srcId="{3F6376AF-1057-4DDD-B15C-2A80B9B0F1DB}" destId="{509DF117-7B48-42B4-A08D-65DB1C840A64}" srcOrd="0" destOrd="4" presId="urn:microsoft.com/office/officeart/2005/8/layout/hList6"/>
    <dgm:cxn modelId="{2E62153B-6091-462E-8DBE-C74F6E946AF1}" srcId="{031F054A-CCB5-4C19-86D8-F6AA7E3AB696}" destId="{76E1C2BA-F203-489B-8C85-0DC4F0954AB3}" srcOrd="1" destOrd="0" parTransId="{366720E1-95C2-4232-AB5B-AFB4B8C1D4E9}" sibTransId="{4FF3C564-1249-493D-9B21-052DBE63DB74}"/>
    <dgm:cxn modelId="{791EC67D-C27F-428D-B6A5-07E5BDEF408D}" type="presOf" srcId="{76E1C2BA-F203-489B-8C85-0DC4F0954AB3}" destId="{1F3C3F2C-196A-464C-A3DC-6E52FF5B00BC}" srcOrd="0" destOrd="0" presId="urn:microsoft.com/office/officeart/2005/8/layout/hList6"/>
    <dgm:cxn modelId="{AC60359B-1312-4396-9D64-608F0DB45900}" type="presParOf" srcId="{29FA560E-4040-4D7E-8730-70DDD706DFEA}" destId="{75886E32-D2AA-4586-AABB-020728C1ED1C}" srcOrd="0" destOrd="0" presId="urn:microsoft.com/office/officeart/2005/8/layout/hList6"/>
    <dgm:cxn modelId="{2E82EEF1-B19E-4A1D-8B17-D5F7D41B66A5}" type="presParOf" srcId="{29FA560E-4040-4D7E-8730-70DDD706DFEA}" destId="{376F9C0D-FF3C-4400-BDBC-E24334F2A67E}" srcOrd="1" destOrd="0" presId="urn:microsoft.com/office/officeart/2005/8/layout/hList6"/>
    <dgm:cxn modelId="{11181C4F-B940-47AB-8D6B-E072A78F65BE}" type="presParOf" srcId="{29FA560E-4040-4D7E-8730-70DDD706DFEA}" destId="{1F3C3F2C-196A-464C-A3DC-6E52FF5B00BC}" srcOrd="2" destOrd="0" presId="urn:microsoft.com/office/officeart/2005/8/layout/hList6"/>
    <dgm:cxn modelId="{52E62A04-ECC1-4AF8-A008-D2F7DFDC11C7}" type="presParOf" srcId="{29FA560E-4040-4D7E-8730-70DDD706DFEA}" destId="{EFBCD81A-ECDF-4EF8-9282-132CFFF04401}" srcOrd="3" destOrd="0" presId="urn:microsoft.com/office/officeart/2005/8/layout/hList6"/>
    <dgm:cxn modelId="{A8AABFC7-1431-4B6B-AF6F-8C684E116C01}" type="presParOf" srcId="{29FA560E-4040-4D7E-8730-70DDD706DFEA}" destId="{509DF117-7B48-42B4-A08D-65DB1C840A64}" srcOrd="4" destOrd="0" presId="urn:microsoft.com/office/officeart/2005/8/layout/hList6"/>
    <dgm:cxn modelId="{30B9CD00-1843-4C0A-8769-76ABDF44C7DD}" type="presParOf" srcId="{29FA560E-4040-4D7E-8730-70DDD706DFEA}" destId="{414C9020-7067-4098-8040-318EFA18546C}" srcOrd="5" destOrd="0" presId="urn:microsoft.com/office/officeart/2005/8/layout/hList6"/>
    <dgm:cxn modelId="{521762EF-38D9-40A5-82CB-CC13A9F76864}" type="presParOf" srcId="{29FA560E-4040-4D7E-8730-70DDD706DFEA}" destId="{056F6E38-946C-4F1D-B9A1-BDAA8376084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AED0-4ED5-48BD-8E06-72B898825670}">
      <dsp:nvSpPr>
        <dsp:cNvPr id="0" name=""/>
        <dsp:cNvSpPr/>
      </dsp:nvSpPr>
      <dsp:spPr>
        <a:xfrm>
          <a:off x="5304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Especificación</a:t>
          </a:r>
          <a:endParaRPr lang="es-ES" sz="1900" kern="1200" dirty="0"/>
        </a:p>
      </dsp:txBody>
      <dsp:txXfrm>
        <a:off x="52653" y="1230291"/>
        <a:ext cx="1779947" cy="1521930"/>
      </dsp:txXfrm>
    </dsp:sp>
    <dsp:sp modelId="{9E3A591E-274D-47E5-9906-25C5D64189C1}">
      <dsp:nvSpPr>
        <dsp:cNvPr id="0" name=""/>
        <dsp:cNvSpPr/>
      </dsp:nvSpPr>
      <dsp:spPr>
        <a:xfrm>
          <a:off x="1956452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1956452" y="1879866"/>
        <a:ext cx="154584" cy="222779"/>
      </dsp:txXfrm>
    </dsp:sp>
    <dsp:sp modelId="{EB8CCB28-CB8C-4797-9B0C-7B912CEA7CC2}">
      <dsp:nvSpPr>
        <dsp:cNvPr id="0" name=""/>
        <dsp:cNvSpPr/>
      </dsp:nvSpPr>
      <dsp:spPr>
        <a:xfrm>
          <a:off x="2242900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Datos</a:t>
          </a:r>
          <a:endParaRPr lang="es-ES" sz="1900" kern="1200" dirty="0"/>
        </a:p>
      </dsp:txBody>
      <dsp:txXfrm>
        <a:off x="2290249" y="1230291"/>
        <a:ext cx="1779947" cy="1521930"/>
      </dsp:txXfrm>
    </dsp:sp>
    <dsp:sp modelId="{4DB3352D-591F-4FEA-ADD4-B978C8255082}">
      <dsp:nvSpPr>
        <dsp:cNvPr id="0" name=""/>
        <dsp:cNvSpPr/>
      </dsp:nvSpPr>
      <dsp:spPr>
        <a:xfrm>
          <a:off x="4194048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4194048" y="1879866"/>
        <a:ext cx="154584" cy="222779"/>
      </dsp:txXfrm>
    </dsp:sp>
    <dsp:sp modelId="{BE3E40A3-698F-4577-BE32-E21AA1DFF7DB}">
      <dsp:nvSpPr>
        <dsp:cNvPr id="0" name=""/>
        <dsp:cNvSpPr/>
      </dsp:nvSpPr>
      <dsp:spPr>
        <a:xfrm>
          <a:off x="4480497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Estimación</a:t>
          </a:r>
          <a:endParaRPr lang="es-ES" sz="1800" kern="1200" dirty="0"/>
        </a:p>
      </dsp:txBody>
      <dsp:txXfrm>
        <a:off x="4527846" y="1230291"/>
        <a:ext cx="1779947" cy="1521930"/>
      </dsp:txXfrm>
    </dsp:sp>
    <dsp:sp modelId="{736A1AF6-54D8-4C5D-AC65-5B736BFE9A1F}">
      <dsp:nvSpPr>
        <dsp:cNvPr id="0" name=""/>
        <dsp:cNvSpPr/>
      </dsp:nvSpPr>
      <dsp:spPr>
        <a:xfrm>
          <a:off x="6431645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6431645" y="1879866"/>
        <a:ext cx="154584" cy="222779"/>
      </dsp:txXfrm>
    </dsp:sp>
    <dsp:sp modelId="{D5F3D348-ED48-4FB1-A58A-6ABEAAAD6508}">
      <dsp:nvSpPr>
        <dsp:cNvPr id="0" name=""/>
        <dsp:cNvSpPr/>
      </dsp:nvSpPr>
      <dsp:spPr>
        <a:xfrm>
          <a:off x="6718094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Diagnóstico y contrastación</a:t>
          </a:r>
          <a:endParaRPr lang="es-ES" sz="1800" kern="1200" dirty="0"/>
        </a:p>
      </dsp:txBody>
      <dsp:txXfrm>
        <a:off x="6765443" y="1230291"/>
        <a:ext cx="1779947" cy="1521930"/>
      </dsp:txXfrm>
    </dsp:sp>
    <dsp:sp modelId="{3A535DE6-57CF-47D0-A5B1-6577930624B4}">
      <dsp:nvSpPr>
        <dsp:cNvPr id="0" name=""/>
        <dsp:cNvSpPr/>
      </dsp:nvSpPr>
      <dsp:spPr>
        <a:xfrm>
          <a:off x="8669242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8669242" y="1879866"/>
        <a:ext cx="154584" cy="222779"/>
      </dsp:txXfrm>
    </dsp:sp>
    <dsp:sp modelId="{A13D6D7A-3F0C-4B57-82E0-437CDEDC5FA9}">
      <dsp:nvSpPr>
        <dsp:cNvPr id="0" name=""/>
        <dsp:cNvSpPr/>
      </dsp:nvSpPr>
      <dsp:spPr>
        <a:xfrm>
          <a:off x="8955690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Aplicación</a:t>
          </a:r>
          <a:endParaRPr lang="es-ES" sz="1800" kern="1200" dirty="0"/>
        </a:p>
      </dsp:txBody>
      <dsp:txXfrm>
        <a:off x="9003039" y="1230291"/>
        <a:ext cx="1779947" cy="1521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6E32-D2AA-4586-AABB-020728C1ED1C}">
      <dsp:nvSpPr>
        <dsp:cNvPr id="0" name=""/>
        <dsp:cNvSpPr/>
      </dsp:nvSpPr>
      <dsp:spPr>
        <a:xfrm rot="16200000">
          <a:off x="-1513256" y="1515340"/>
          <a:ext cx="5074920" cy="204423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09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Contrastes básicos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Significación individual de variables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Significación global del modelo</a:t>
          </a:r>
          <a:endParaRPr lang="es-ES" sz="1600" kern="1200" dirty="0"/>
        </a:p>
      </dsp:txBody>
      <dsp:txXfrm rot="5400000">
        <a:off x="2084" y="1014984"/>
        <a:ext cx="2044239" cy="3044952"/>
      </dsp:txXfrm>
    </dsp:sp>
    <dsp:sp modelId="{1F3C3F2C-196A-464C-A3DC-6E52FF5B00BC}">
      <dsp:nvSpPr>
        <dsp:cNvPr id="0" name=""/>
        <dsp:cNvSpPr/>
      </dsp:nvSpPr>
      <dsp:spPr>
        <a:xfrm rot="16200000">
          <a:off x="684301" y="1515340"/>
          <a:ext cx="5074920" cy="2044239"/>
        </a:xfrm>
        <a:prstGeom prst="flowChartManualOperati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09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Verificación de supuestos sobre la estructura del modelo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Linealidad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Ausencia de </a:t>
          </a:r>
          <a:r>
            <a:rPr lang="es-ES" sz="1600" kern="1200" dirty="0" err="1" smtClean="0"/>
            <a:t>multicolinealidad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Estabilidad estructural</a:t>
          </a:r>
          <a:endParaRPr lang="es-ES" sz="1600" kern="1200" dirty="0"/>
        </a:p>
      </dsp:txBody>
      <dsp:txXfrm rot="5400000">
        <a:off x="2199641" y="1014984"/>
        <a:ext cx="2044239" cy="3044952"/>
      </dsp:txXfrm>
    </dsp:sp>
    <dsp:sp modelId="{509DF117-7B48-42B4-A08D-65DB1C840A64}">
      <dsp:nvSpPr>
        <dsp:cNvPr id="0" name=""/>
        <dsp:cNvSpPr/>
      </dsp:nvSpPr>
      <dsp:spPr>
        <a:xfrm rot="16200000">
          <a:off x="2881858" y="1515340"/>
          <a:ext cx="5074920" cy="2044239"/>
        </a:xfrm>
        <a:prstGeom prst="flowChartManualOperati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09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Verificación de supuestos sobre el error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Media cero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Homoscedasticidad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No </a:t>
          </a:r>
          <a:r>
            <a:rPr lang="es-ES" sz="1600" kern="1200" dirty="0" err="1" smtClean="0"/>
            <a:t>autocorrelación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Normalidad</a:t>
          </a:r>
          <a:endParaRPr lang="es-ES" sz="1600" kern="1200" dirty="0"/>
        </a:p>
      </dsp:txBody>
      <dsp:txXfrm rot="5400000">
        <a:off x="4397198" y="1014984"/>
        <a:ext cx="2044239" cy="3044952"/>
      </dsp:txXfrm>
    </dsp:sp>
    <dsp:sp modelId="{056F6E38-946C-4F1D-B9A1-BDAA83760840}">
      <dsp:nvSpPr>
        <dsp:cNvPr id="0" name=""/>
        <dsp:cNvSpPr/>
      </dsp:nvSpPr>
      <dsp:spPr>
        <a:xfrm rot="16200000">
          <a:off x="5079416" y="1515340"/>
          <a:ext cx="5074920" cy="2044239"/>
        </a:xfrm>
        <a:prstGeom prst="flowChartManualOperati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09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Verificación de la </a:t>
          </a:r>
          <a:r>
            <a:rPr lang="es-ES" sz="2000" kern="1200" dirty="0" err="1" smtClean="0"/>
            <a:t>exogenidad</a:t>
          </a:r>
          <a:endParaRPr lang="es-ES" sz="2000" kern="1200" dirty="0"/>
        </a:p>
      </dsp:txBody>
      <dsp:txXfrm rot="5400000">
        <a:off x="6594756" y="1014984"/>
        <a:ext cx="2044239" cy="3044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046CC-FE0E-4704-9F22-61B02608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56E97-C9F9-4ACF-BCB9-7E703CD0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74D14-D795-4AE4-A6A0-056424D7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77B8-7082-4979-B799-649C2AF1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1AC45-711A-41B4-9419-F3E0006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014C9D-8302-4097-990D-09FDB438BE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82"/>
            <a:ext cx="12192001" cy="125625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628E5B5-3E2B-4ED1-8E3F-A257E6153104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1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DA626-C624-4C08-B907-2476993B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3D80DF-926D-4C4F-9219-03DE4EEA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471CF-960E-4DD0-8378-1CD1B5E4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17F98-5269-4E53-91EA-CBFBED9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275DF-C154-4E77-88BB-8809EFB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7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360878-CA12-435F-9D15-A43FF9ACA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1F3D2A-6EAD-4B90-A5BC-5A353F103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88E91-45C4-461F-A504-35535869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0A3945-FCED-4DBA-88FA-FFFD094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B205B-6A37-4EA2-B238-B90744AB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3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EC6BB-02E2-44B5-A9EE-C1E57EF6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BCE86-C48F-4344-938A-F6249AE8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B3E66-450B-4D9E-94F4-B925C7D2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BE301-1C6D-4DF7-8F76-10EA0B4A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1D311-982E-4CC8-9581-D4EB107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7423F7EE-0D0A-4DCF-B64A-AB937B6DF099}"/>
              </a:ext>
            </a:extLst>
          </p:cNvPr>
          <p:cNvSpPr/>
          <p:nvPr userDrawn="1"/>
        </p:nvSpPr>
        <p:spPr>
          <a:xfrm>
            <a:off x="0" y="2825087"/>
            <a:ext cx="3773606" cy="403291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1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F90F-ED7B-4D9F-84F4-5D019477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20BB43-0F80-4673-BCB0-4078399E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0BAD7-98ED-4ED2-B538-061183A2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338D1-AF84-4039-B1EF-89D4510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00783-37DF-4FB7-B066-C5AA141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23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CBDA-FAE8-4040-ADA1-746BF719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D6CC4-1F38-40DF-8327-C5E24A17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A7CA6-ED7A-4943-B03A-8E037059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D53FE-9630-4622-9DB2-AD64CEE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7E56C-462E-4058-A366-602C0E8F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BD49C-DEE4-4007-884B-C494CC75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6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B124-2E28-449E-8BEA-EAC24E96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C5DF-7DBB-4545-A1F3-A57DAD2C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CA191-7F36-4CA3-826C-36D7C47A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312807-9EC9-48A2-922B-DFBA95D1F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A675B4-3A41-4DF7-82D2-522868815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06F9A2-B6F5-4F7D-A5F5-B31A760C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5AAAD4-86AB-470C-915B-82DC58DC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A1122-889B-45C6-B860-AFF56AB9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55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8724B-5557-4FC2-972F-8177F51B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12FC92-3952-4A64-9E77-5029B78C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2AE29E-358E-44F8-8FA6-5F58C474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EDD362-C3E4-414F-8769-D33C404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5C8D5C-3D84-4610-B3CC-62CF869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978599-AE0B-4B17-81B1-19DC607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DFBDC2-AB17-4762-AAEF-AED818A3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4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212B-F92C-4455-B80C-EAEF11F0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8AF93-3107-434F-8013-A84E3428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15767-A1F5-40F2-9852-E1D60ADE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57D63A-0A72-4585-9067-061CAF63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7F7BA-D4BF-48A9-86D0-45C449BB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86064-C926-4A42-A3A5-6BA6193D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73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79C4D-0051-4115-BC6D-3C4B0683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BA4D4-1FF1-461F-962B-092E05D0E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E008AC-4D02-4A19-9467-E04936FC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4021CA-80A8-499E-9D06-977131B4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69EBEC-827D-4EF1-B39B-EFD4F76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7A2A50-1CB4-4D07-AD5D-49BEADE8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8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1B561F-6547-4C19-80A2-D07BBE47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1FA84-09F5-4F7A-BFD0-1DF49D51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4C94A-155A-4593-900C-3B3ED267E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976ED-A44D-4BCF-AA26-53A0543EF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04936-A506-4141-9252-B430C6B76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15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132E30-B64C-4BD7-A3BD-820FF52398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04"/>
          <a:stretch/>
        </p:blipFill>
        <p:spPr>
          <a:xfrm>
            <a:off x="0" y="796887"/>
            <a:ext cx="12192000" cy="49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530351" y="1856232"/>
            <a:ext cx="11208619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sz="3600" b="1" dirty="0">
                <a:solidFill>
                  <a:schemeClr val="accent1">
                    <a:lumMod val="50000"/>
                  </a:schemeClr>
                </a:solidFill>
              </a:rPr>
              <a:t>Supuesto básico: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relación lineal entre una variable </a:t>
            </a:r>
            <a:r>
              <a:rPr kumimoji="0" lang="es-CL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Y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(endógena) y un conjunto de p variables explicativas o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predictoras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(</a:t>
            </a:r>
            <a:r>
              <a:rPr kumimoji="0" lang="es-CL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X</a:t>
            </a:r>
            <a:r>
              <a:rPr kumimoji="0" lang="es-CL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1</a:t>
            </a:r>
            <a:r>
              <a:rPr kumimoji="0" lang="es-CL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, X</a:t>
            </a:r>
            <a:r>
              <a:rPr kumimoji="0" lang="es-CL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2</a:t>
            </a:r>
            <a:r>
              <a:rPr kumimoji="0" lang="es-CL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, … , </a:t>
            </a:r>
            <a:r>
              <a:rPr kumimoji="0" lang="es-CL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X</a:t>
            </a:r>
            <a:r>
              <a:rPr kumimoji="0" lang="es-CL" sz="32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p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 más un término de perturbación o error aleatorio (</a:t>
            </a:r>
            <a:r>
              <a:rPr kumimoji="0" lang="es-CL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Times New Roman" pitchFamily="18" charset="0"/>
              </a:rPr>
              <a:t>m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CL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39116" y="4145804"/>
                <a:ext cx="1084478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AR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48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s-AR" sz="4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4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4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4800" i="1">
                        <a:latin typeface="Cambria Math" panose="02040503050406030204" pitchFamily="18" charset="0"/>
                      </a:rPr>
                      <m:t>…+ </m:t>
                    </m:r>
                    <m:sSub>
                      <m:sSubPr>
                        <m:ctrlPr>
                          <a:rPr lang="es-A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A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AR" sz="4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s-AR" sz="4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6" y="4145804"/>
                <a:ext cx="10844784" cy="738664"/>
              </a:xfrm>
              <a:prstGeom prst="rect">
                <a:avLst/>
              </a:prstGeom>
              <a:blipFill>
                <a:blip r:embed="rId2"/>
                <a:stretch>
                  <a:fillRect t="-23967" b="-50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199" y="1600200"/>
            <a:ext cx="11208619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CL" sz="4000" b="1" dirty="0">
                <a:solidFill>
                  <a:schemeClr val="accent1">
                    <a:lumMod val="50000"/>
                  </a:schemeClr>
                </a:solidFill>
              </a:rPr>
              <a:t>En una muestra de </a:t>
            </a:r>
            <a:r>
              <a:rPr lang="es-CL" sz="40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s-CL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observaciones…</a:t>
            </a:r>
            <a:endParaRPr lang="es-CL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384750" y="2505980"/>
                <a:ext cx="9999530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s-AR" sz="40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AR" sz="4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4000" i="1">
                        <a:latin typeface="Cambria Math" panose="02040503050406030204" pitchFamily="18" charset="0"/>
                      </a:rPr>
                      <m:t>…+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AR" sz="4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4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s-AR" sz="4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4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4000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AR" sz="4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AR" sz="4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40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s-AR" sz="4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4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4000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4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AR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4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s-AR" sz="4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4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4000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A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40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AR" sz="4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750" y="2505980"/>
                <a:ext cx="9999530" cy="3693319"/>
              </a:xfrm>
              <a:prstGeom prst="rect">
                <a:avLst/>
              </a:prstGeom>
              <a:blipFill>
                <a:blip r:embed="rId2"/>
                <a:stretch>
                  <a:fillRect t="-4125" b="-7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29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1544052"/>
            <a:ext cx="8229600" cy="79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4400" b="1" dirty="0">
                <a:solidFill>
                  <a:schemeClr val="accent1">
                    <a:lumMod val="50000"/>
                  </a:schemeClr>
                </a:solidFill>
              </a:rPr>
              <a:t>En forma matricial…</a:t>
            </a:r>
            <a:endParaRPr lang="es-AR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70" y="4147159"/>
            <a:ext cx="10196610" cy="196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4498976" y="2692755"/>
                <a:ext cx="33519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𝒀</m:t>
                      </m:r>
                      <m:r>
                        <a:rPr lang="es-AR" sz="4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s-AR" sz="4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  <m:r>
                        <a:rPr lang="es-AR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𝜷</m:t>
                      </m:r>
                      <m:r>
                        <a:rPr lang="es-A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s-AR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𝝁</m:t>
                      </m:r>
                    </m:oMath>
                  </m:oMathPara>
                </a14:m>
                <a:endParaRPr lang="es-AR" sz="4800" b="1" i="1" dirty="0" smtClean="0">
                  <a:latin typeface="Symbol" pitchFamily="18" charset="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76" y="2692755"/>
                <a:ext cx="335199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 de flecha"/>
          <p:cNvCxnSpPr/>
          <p:nvPr/>
        </p:nvCxnSpPr>
        <p:spPr>
          <a:xfrm flipH="1">
            <a:off x="3081529" y="3496786"/>
            <a:ext cx="1353311" cy="58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5709226" y="3609021"/>
            <a:ext cx="185766" cy="478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537960" y="3602312"/>
            <a:ext cx="1413951" cy="475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7653528" y="3570520"/>
            <a:ext cx="1934678" cy="526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68311" y="1724707"/>
            <a:ext cx="10973169" cy="4801314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Supuestos clásicos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3600" dirty="0" smtClean="0">
                <a:cs typeface="Times New Roman" panose="02020603050405020304" pitchFamily="18" charset="0"/>
              </a:rPr>
              <a:t>Especificación correcta del modelo.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3600" dirty="0">
                <a:cs typeface="Times New Roman" panose="02020603050405020304" pitchFamily="18" charset="0"/>
              </a:rPr>
              <a:t>X matriz de variables exógenas de rango completo.</a:t>
            </a:r>
            <a:endParaRPr lang="es-ES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3600" dirty="0" smtClean="0">
                <a:cs typeface="Times New Roman" panose="02020603050405020304" pitchFamily="18" charset="0"/>
              </a:rPr>
              <a:t>Estabilidad de los parámetros (</a:t>
            </a:r>
            <a:r>
              <a:rPr lang="es-ES" sz="36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s-ES" sz="3600" dirty="0" smtClean="0">
                <a:cs typeface="Times New Roman" panose="02020603050405020304" pitchFamily="18" charset="0"/>
              </a:rPr>
              <a:t>)</a:t>
            </a:r>
            <a:r>
              <a:rPr lang="en-US" sz="3600" dirty="0" smtClean="0">
                <a:cs typeface="Times New Roman" panose="02020603050405020304" pitchFamily="18" charset="0"/>
              </a:rPr>
              <a:t>.</a:t>
            </a:r>
            <a:endParaRPr lang="es-ES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3600" dirty="0" smtClean="0">
                <a:cs typeface="Times New Roman" panose="02020603050405020304" pitchFamily="18" charset="0"/>
              </a:rPr>
              <a:t>Errores (</a:t>
            </a:r>
            <a:r>
              <a:rPr lang="es-ES" sz="36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ES" sz="3600" dirty="0" smtClean="0">
                <a:cs typeface="Times New Roman" panose="02020603050405020304" pitchFamily="18" charset="0"/>
              </a:rPr>
              <a:t>) con media cero, varianza constante y sin </a:t>
            </a:r>
            <a:r>
              <a:rPr lang="es-ES" sz="3600" dirty="0" err="1" smtClean="0">
                <a:cs typeface="Times New Roman" panose="02020603050405020304" pitchFamily="18" charset="0"/>
              </a:rPr>
              <a:t>autocorrelación</a:t>
            </a:r>
            <a:r>
              <a:rPr lang="es-ES" sz="3600" dirty="0" smtClean="0"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3600" dirty="0" smtClean="0">
                <a:cs typeface="Times New Roman" panose="02020603050405020304" pitchFamily="18" charset="0"/>
              </a:rPr>
              <a:t>Errores con distribución normal.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ES" sz="3600" dirty="0" smtClean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898443"/>
            <a:ext cx="10695709" cy="492442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Ventajas del análisis de regresión lineal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Bajo ciertas condiciones, proporciona información sobre el </a:t>
            </a:r>
            <a:r>
              <a:rPr lang="es-AR" sz="3600" b="1" dirty="0" smtClean="0">
                <a:cs typeface="Times New Roman" panose="02020603050405020304" pitchFamily="18" charset="0"/>
              </a:rPr>
              <a:t>efecto causal </a:t>
            </a:r>
            <a:r>
              <a:rPr lang="es-AR" sz="3600" dirty="0" smtClean="0">
                <a:cs typeface="Times New Roman" panose="02020603050405020304" pitchFamily="18" charset="0"/>
              </a:rPr>
              <a:t>de X sobre la media de Y.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Reemplaza experimentación por </a:t>
            </a:r>
            <a:r>
              <a:rPr lang="es-AR" sz="3600" b="1" dirty="0" smtClean="0">
                <a:cs typeface="Times New Roman" panose="02020603050405020304" pitchFamily="18" charset="0"/>
              </a:rPr>
              <a:t>control</a:t>
            </a:r>
            <a:r>
              <a:rPr lang="es-AR" sz="3600" dirty="0" smtClean="0">
                <a:cs typeface="Times New Roman" panose="02020603050405020304" pitchFamily="18" charset="0"/>
              </a:rPr>
              <a:t>: evita confundir el efecto de una causa con los de otros factores sin requerir que estos sean movidos de a uno por vez.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688131"/>
            <a:ext cx="10695709" cy="7140416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¿Econometría vs. ciencia de datos?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La econometría se preocupa por la </a:t>
            </a:r>
            <a:r>
              <a:rPr lang="es-AR" sz="3600" b="1" dirty="0" smtClean="0">
                <a:cs typeface="Times New Roman" panose="02020603050405020304" pitchFamily="18" charset="0"/>
              </a:rPr>
              <a:t>estimación</a:t>
            </a:r>
            <a:r>
              <a:rPr lang="es-AR" sz="3600" dirty="0" smtClean="0">
                <a:cs typeface="Times New Roman" panose="02020603050405020304" pitchFamily="18" charset="0"/>
              </a:rPr>
              <a:t> de los efectos causales (</a:t>
            </a:r>
            <a:r>
              <a:rPr lang="es-AR" sz="36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s-AR" sz="3600" dirty="0" smtClean="0">
                <a:cs typeface="Times New Roman" panose="02020603050405020304" pitchFamily="18" charset="0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>
                <a:cs typeface="Times New Roman" panose="02020603050405020304" pitchFamily="18" charset="0"/>
              </a:rPr>
              <a:t>Su objetivo principal es la </a:t>
            </a:r>
            <a:r>
              <a:rPr lang="es-AR" sz="3600" b="1" dirty="0" smtClean="0">
                <a:cs typeface="Times New Roman" panose="02020603050405020304" pitchFamily="18" charset="0"/>
              </a:rPr>
              <a:t>explicación</a:t>
            </a:r>
            <a:r>
              <a:rPr lang="es-AR" sz="3600" dirty="0">
                <a:cs typeface="Times New Roman" panose="02020603050405020304" pitchFamily="18" charset="0"/>
              </a:rPr>
              <a:t>.</a:t>
            </a: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Provee estrategias de estimación e inferencia óptimas dado un </a:t>
            </a:r>
            <a:r>
              <a:rPr lang="es-AR" sz="3600" b="1" dirty="0" smtClean="0">
                <a:cs typeface="Times New Roman" panose="02020603050405020304" pitchFamily="18" charset="0"/>
              </a:rPr>
              <a:t>modelo teórico</a:t>
            </a:r>
            <a:r>
              <a:rPr lang="es-AR" sz="3600" dirty="0" smtClean="0"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Los modelos se evalúan de acuerdo a su </a:t>
            </a:r>
            <a:r>
              <a:rPr lang="es-AR" sz="3600" b="1" dirty="0" smtClean="0">
                <a:cs typeface="Times New Roman" panose="02020603050405020304" pitchFamily="18" charset="0"/>
              </a:rPr>
              <a:t>capacidad explicativa</a:t>
            </a:r>
            <a:r>
              <a:rPr lang="es-AR" sz="3600" dirty="0" smtClean="0"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624123"/>
            <a:ext cx="10695709" cy="7140416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¿Econometría vs. ciencia de datos?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La ciencia de datos se preocupa más por la </a:t>
            </a:r>
            <a:r>
              <a:rPr lang="es-AR" sz="3600" b="1" dirty="0" smtClean="0">
                <a:cs typeface="Times New Roman" panose="02020603050405020304" pitchFamily="18" charset="0"/>
              </a:rPr>
              <a:t>predicción</a:t>
            </a:r>
            <a:r>
              <a:rPr lang="es-AR" sz="3600" dirty="0" smtClean="0">
                <a:cs typeface="Times New Roman" panose="02020603050405020304" pitchFamily="18" charset="0"/>
              </a:rPr>
              <a:t> de Y dados los valores de X.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>
                <a:cs typeface="Times New Roman" panose="02020603050405020304" pitchFamily="18" charset="0"/>
              </a:rPr>
              <a:t>Su objetivo principal es la </a:t>
            </a:r>
            <a:r>
              <a:rPr lang="es-AR" sz="3600" b="1" dirty="0">
                <a:cs typeface="Times New Roman" panose="02020603050405020304" pitchFamily="18" charset="0"/>
              </a:rPr>
              <a:t>predicción</a:t>
            </a:r>
            <a:r>
              <a:rPr lang="es-AR" sz="3600" dirty="0">
                <a:cs typeface="Times New Roman" panose="02020603050405020304" pitchFamily="18" charset="0"/>
              </a:rPr>
              <a:t>.</a:t>
            </a: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Provee métodos para construir modelos que ayuden a mejorar la </a:t>
            </a:r>
            <a:r>
              <a:rPr lang="es-AR" sz="3600" b="1" dirty="0" smtClean="0">
                <a:cs typeface="Times New Roman" panose="02020603050405020304" pitchFamily="18" charset="0"/>
              </a:rPr>
              <a:t>performance predictiva</a:t>
            </a:r>
            <a:r>
              <a:rPr lang="es-AR" sz="3600" dirty="0" smtClean="0"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Los modelos se evalúan de acuerdo a su </a:t>
            </a:r>
            <a:r>
              <a:rPr lang="es-AR" sz="3600" b="1" dirty="0" smtClean="0">
                <a:cs typeface="Times New Roman" panose="02020603050405020304" pitchFamily="18" charset="0"/>
              </a:rPr>
              <a:t>capacidad predictiva</a:t>
            </a:r>
            <a:r>
              <a:rPr lang="es-AR" sz="3600" dirty="0" smtClean="0"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624123"/>
            <a:ext cx="10695709" cy="658641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¿Por qué econometría en ciencia de datos?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b="1" dirty="0" smtClean="0">
                <a:cs typeface="Times New Roman" panose="02020603050405020304" pitchFamily="18" charset="0"/>
              </a:rPr>
              <a:t>Explicación y predicción </a:t>
            </a:r>
            <a:r>
              <a:rPr lang="es-AR" sz="3600" dirty="0" smtClean="0">
                <a:cs typeface="Times New Roman" panose="02020603050405020304" pitchFamily="18" charset="0"/>
              </a:rPr>
              <a:t>son dos caras de una misma moneda.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 smtClean="0">
                <a:cs typeface="Times New Roman" panose="02020603050405020304" pitchFamily="18" charset="0"/>
              </a:rPr>
              <a:t>Muchos </a:t>
            </a:r>
            <a:r>
              <a:rPr lang="es-AR" sz="3600" b="1" dirty="0" smtClean="0">
                <a:cs typeface="Times New Roman" panose="02020603050405020304" pitchFamily="18" charset="0"/>
              </a:rPr>
              <a:t>métodos econométricos </a:t>
            </a:r>
            <a:r>
              <a:rPr lang="es-AR" sz="3600" dirty="0" smtClean="0">
                <a:cs typeface="Times New Roman" panose="02020603050405020304" pitchFamily="18" charset="0"/>
              </a:rPr>
              <a:t>son la base de las herramientas de </a:t>
            </a:r>
            <a:r>
              <a:rPr lang="es-AR" sz="3600" dirty="0" err="1" smtClean="0">
                <a:cs typeface="Times New Roman" panose="02020603050405020304" pitchFamily="18" charset="0"/>
              </a:rPr>
              <a:t>big</a:t>
            </a:r>
            <a:r>
              <a:rPr lang="es-AR" sz="3600" dirty="0" smtClean="0">
                <a:cs typeface="Times New Roman" panose="02020603050405020304" pitchFamily="18" charset="0"/>
              </a:rPr>
              <a:t> data y aprendizaje automático.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3600" dirty="0">
                <a:cs typeface="Times New Roman" panose="02020603050405020304" pitchFamily="18" charset="0"/>
              </a:rPr>
              <a:t>En el análisis de </a:t>
            </a:r>
            <a:r>
              <a:rPr lang="es-AR" sz="3600" b="1" dirty="0">
                <a:cs typeface="Times New Roman" panose="02020603050405020304" pitchFamily="18" charset="0"/>
              </a:rPr>
              <a:t>series de </a:t>
            </a:r>
            <a:r>
              <a:rPr lang="es-AR" sz="3600" b="1" dirty="0" smtClean="0">
                <a:cs typeface="Times New Roman" panose="02020603050405020304" pitchFamily="18" charset="0"/>
              </a:rPr>
              <a:t>tiempo</a:t>
            </a:r>
            <a:r>
              <a:rPr lang="es-AR" sz="3600" dirty="0" smtClean="0">
                <a:cs typeface="Times New Roman" panose="02020603050405020304" pitchFamily="18" charset="0"/>
              </a:rPr>
              <a:t>,</a:t>
            </a:r>
            <a:r>
              <a:rPr lang="es-AR" sz="3600" b="1" dirty="0" smtClean="0">
                <a:cs typeface="Times New Roman" panose="02020603050405020304" pitchFamily="18" charset="0"/>
              </a:rPr>
              <a:t> </a:t>
            </a:r>
            <a:r>
              <a:rPr lang="es-AR" sz="3600" dirty="0">
                <a:cs typeface="Times New Roman" panose="02020603050405020304" pitchFamily="18" charset="0"/>
              </a:rPr>
              <a:t>la econometría contribuye con </a:t>
            </a:r>
            <a:r>
              <a:rPr lang="es-AR" sz="3600" dirty="0" smtClean="0">
                <a:cs typeface="Times New Roman" panose="02020603050405020304" pitchFamily="18" charset="0"/>
              </a:rPr>
              <a:t>métodos </a:t>
            </a:r>
            <a:r>
              <a:rPr lang="es-AR" sz="3600" dirty="0">
                <a:cs typeface="Times New Roman" panose="02020603050405020304" pitchFamily="18" charset="0"/>
              </a:rPr>
              <a:t>que mejoran los pronósticos.</a:t>
            </a: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624123"/>
            <a:ext cx="10695709" cy="2708434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¿Por qué econometría en ciencia de datos?</a:t>
            </a:r>
          </a:p>
          <a:p>
            <a:pPr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3600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75103" y="3392424"/>
            <a:ext cx="8842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“</a:t>
            </a:r>
            <a:r>
              <a:rPr lang="es-AR" sz="36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Econometrics</a:t>
            </a: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s-AR" sz="36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is</a:t>
            </a: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s-AR" sz="36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the</a:t>
            </a: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original data </a:t>
            </a:r>
            <a:r>
              <a:rPr lang="es-AR" sz="36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science</a:t>
            </a: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” (</a:t>
            </a:r>
            <a:r>
              <a:rPr lang="es-AR" sz="36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Angrist</a:t>
            </a: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, 2021)</a:t>
            </a:r>
            <a:endParaRPr lang="es-ES" sz="3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798345" y="1771099"/>
            <a:ext cx="10695709" cy="769441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El método econométrico clásico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37252216"/>
              </p:ext>
            </p:extLst>
          </p:nvPr>
        </p:nvGraphicFramePr>
        <p:xfrm>
          <a:off x="798345" y="2155820"/>
          <a:ext cx="10835640" cy="398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Módulo 2 </a:t>
            </a:r>
            <a:endParaRPr lang="es-ES" sz="5400" b="1" dirty="0"/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Métodos cuantitativos en la ciencia de datos</a:t>
            </a:r>
            <a:endParaRPr lang="es-AR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1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8552" y="1985417"/>
            <a:ext cx="5390256" cy="4536504"/>
            <a:chOff x="0" y="1108726"/>
            <a:chExt cx="4114799" cy="3426691"/>
          </a:xfrm>
        </p:grpSpPr>
        <p:sp>
          <p:nvSpPr>
            <p:cNvPr id="5" name="Rectángulo 4"/>
            <p:cNvSpPr/>
            <p:nvPr/>
          </p:nvSpPr>
          <p:spPr>
            <a:xfrm>
              <a:off x="0" y="1108726"/>
              <a:ext cx="4114799" cy="34266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uadroTexto 5"/>
            <p:cNvSpPr txBox="1"/>
            <p:nvPr/>
          </p:nvSpPr>
          <p:spPr>
            <a:xfrm>
              <a:off x="0" y="1108726"/>
              <a:ext cx="4114799" cy="3426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800" b="1" kern="1200" dirty="0" smtClean="0"/>
                <a:t>Datos de corte transversal</a:t>
              </a:r>
              <a:endParaRPr lang="es-AR" sz="2800" b="1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Muestra de unidades observadas en un mismo momento del tiempo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Más usuales en microeconomía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El tiempo es irrelevante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Si la muestra es aleatoria, las observaciones son independientes entre sí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El problema más frecuente es la </a:t>
              </a:r>
              <a:r>
                <a:rPr lang="es-CL" sz="2400" kern="1200" dirty="0" err="1" smtClean="0"/>
                <a:t>heteroscedasticidad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Los datos no están asociados a ninguna frecuencia o periodicidad</a:t>
              </a:r>
              <a:endParaRPr lang="es-AR" sz="2400" kern="12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6169152" y="1985417"/>
            <a:ext cx="5390256" cy="4536504"/>
            <a:chOff x="4114800" y="1108726"/>
            <a:chExt cx="4114799" cy="3426691"/>
          </a:xfrm>
        </p:grpSpPr>
        <p:sp>
          <p:nvSpPr>
            <p:cNvPr id="8" name="Rectángulo 7"/>
            <p:cNvSpPr/>
            <p:nvPr/>
          </p:nvSpPr>
          <p:spPr>
            <a:xfrm>
              <a:off x="4114800" y="1108726"/>
              <a:ext cx="4114799" cy="342669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4114800" y="1108726"/>
              <a:ext cx="4114799" cy="3426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800" b="1" kern="1200" dirty="0" smtClean="0"/>
                <a:t>Datos de series temporales</a:t>
              </a:r>
              <a:endParaRPr lang="es-AR" sz="2800" b="1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Observaciones de una misma unidad a lo largo del tiempo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Más usuales en macroeconomía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El tiempo importa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Las observaciones no son independientes entre sí, se relacionan con su propia historia o pasado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El problema más frecuente es la </a:t>
              </a:r>
              <a:r>
                <a:rPr lang="es-CL" sz="2400" kern="1200" dirty="0" err="1" smtClean="0"/>
                <a:t>autocorrelación</a:t>
              </a:r>
              <a:endParaRPr lang="es-AR" sz="24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CL" sz="2400" kern="1200" dirty="0" smtClean="0"/>
                <a:t>Los datos están asociados a una frecuencia o periodicidad</a:t>
              </a:r>
              <a:endParaRPr lang="es-AR" sz="2400" kern="1200" dirty="0"/>
            </a:p>
          </p:txBody>
        </p:sp>
      </p:grpSp>
      <p:sp>
        <p:nvSpPr>
          <p:cNvPr id="3" name="Rectángulo 2"/>
          <p:cNvSpPr/>
          <p:nvPr/>
        </p:nvSpPr>
        <p:spPr>
          <a:xfrm>
            <a:off x="4130004" y="1339086"/>
            <a:ext cx="407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Estructuras de datos</a:t>
            </a: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Métodos para </a:t>
            </a:r>
          </a:p>
          <a:p>
            <a:r>
              <a:rPr lang="es-ES" sz="5400" b="1" dirty="0" smtClean="0"/>
              <a:t>modelos con datos </a:t>
            </a:r>
          </a:p>
          <a:p>
            <a:r>
              <a:rPr lang="es-ES" sz="5400" b="1" dirty="0" smtClean="0"/>
              <a:t>de corte transversal</a:t>
            </a:r>
          </a:p>
        </p:txBody>
      </p:sp>
    </p:spTree>
    <p:extLst>
      <p:ext uri="{BB962C8B-B14F-4D97-AF65-F5344CB8AC3E}">
        <p14:creationId xmlns:p14="http://schemas.microsoft.com/office/powerpoint/2010/main" val="2292216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Estimación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Método básico: </a:t>
                </a:r>
                <a:r>
                  <a:rPr lang="es-CL" sz="4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Ordinary</a:t>
                </a: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4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Least</a:t>
                </a: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4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Squares</a:t>
                </a: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(OLS)</a:t>
                </a:r>
                <a:endParaRPr lang="es-CL" sz="4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CL" sz="2800" dirty="0" smtClean="0"/>
                  <a:t>Consiste en asignar a </a:t>
                </a:r>
                <a:r>
                  <a:rPr lang="es-CL" sz="2800" dirty="0" smtClean="0">
                    <a:latin typeface="Symbol" panose="05050102010706020507" pitchFamily="18" charset="2"/>
                  </a:rPr>
                  <a:t>b</a:t>
                </a:r>
                <a:r>
                  <a:rPr lang="es-CL" sz="2800" dirty="0" smtClean="0"/>
                  <a:t> los valores que minimizan la suma de los residuos al cuadrado: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kumimoji="0" lang="es-A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0" lang="es-A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s-A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s-A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s-A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s-A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s-A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s-A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s-A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s-A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s-A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s-A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es-A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s-A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s-A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s-AR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s-AR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s-AR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kumimoji="0" lang="es-AR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s-AR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es-AR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s-AR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s-AR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es-AR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s-A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es-CL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s-CL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  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s-CL" sz="2800" dirty="0"/>
                  <a:t> </a:t>
                </a:r>
                <a:r>
                  <a:rPr lang="es-CL" sz="2800" dirty="0" smtClean="0"/>
                  <a:t>    </a:t>
                </a:r>
                <a:r>
                  <a:rPr kumimoji="0" lang="es-CL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En donde</a:t>
                </a:r>
                <a:r>
                  <a:rPr kumimoji="0" lang="es-CL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s-CL" sz="2800" dirty="0" smtClean="0"/>
                  <a:t>  son los valores ajustados</a:t>
                </a:r>
                <a:endParaRPr lang="es-CL" sz="2800" dirty="0"/>
              </a:p>
              <a:p>
                <a:pPr marL="342900" lvl="0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s-CL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42900" lvl="0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s-CL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En forma matricial:       </a:t>
                </a:r>
                <a:r>
                  <a:rPr kumimoji="0" lang="es-CL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AR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AR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AR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3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s-AR" sz="3000" b="1" i="1" smtClean="0">
                            <a:latin typeface="Cambria Math" panose="02040503050406030204" pitchFamily="18" charset="0"/>
                          </a:rPr>
                          <m:t>´</m:t>
                        </m:r>
                        <m:r>
                          <a:rPr lang="es-AR" sz="3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nary>
                  </m:oMath>
                </a14:m>
                <a:r>
                  <a:rPr kumimoji="0" lang="es-CL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        siendo  </a:t>
                </a:r>
                <a14:m>
                  <m:oMath xmlns:m="http://schemas.openxmlformats.org/officeDocument/2006/math">
                    <m:r>
                      <a:rPr lang="es-AR" sz="2800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AR" sz="2800" b="1" i="1">
                        <a:latin typeface="Cambria Math" panose="02040503050406030204" pitchFamily="18" charset="0"/>
                      </a:rPr>
                      <m:t>´=</m:t>
                    </m:r>
                    <m:d>
                      <m:dPr>
                        <m:begChr m:val="["/>
                        <m:endChr m:val="]"/>
                        <m:ctrlPr>
                          <a:rPr lang="es-A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s-A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s-A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800" b="1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s-AR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s-AR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kumimoji="0" lang="es-CL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108" t="-3375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Estimación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Método básico: </a:t>
                </a:r>
                <a:r>
                  <a:rPr lang="es-CL" sz="4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Ordinary</a:t>
                </a: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4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Least</a:t>
                </a: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4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Squares</a:t>
                </a: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(OLS)</a:t>
                </a:r>
                <a:endParaRPr lang="es-CL" sz="4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24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CL" sz="3200" dirty="0"/>
                  <a:t>B</a:t>
                </a:r>
                <a:r>
                  <a:rPr lang="es-CL" sz="3200" dirty="0" smtClean="0"/>
                  <a:t>ajo los supuestos clásicos, excepto el de normalidad (no hace falta), la solución a este problema de optimización es: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24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4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kumimoji="0" lang="es-AR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𝑶𝑳𝑺</m:t>
                          </m:r>
                        </m:sub>
                      </m:sSub>
                      <m:r>
                        <a:rPr kumimoji="0" lang="es-AR" sz="4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s-AR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s-AR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s-AR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0" lang="es-AR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´</m:t>
                              </m:r>
                              <m:r>
                                <a:rPr kumimoji="0" lang="es-AR" sz="4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kumimoji="0" lang="es-AR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s-AR" sz="4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0" lang="es-AR" sz="4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0" lang="es-AR" sz="4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´</m:t>
                      </m:r>
                      <m:r>
                        <a:rPr kumimoji="0" lang="es-AR" sz="4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s-C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42900" lvl="0" indent="-3429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s-CL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El estimador OLS es</a:t>
                </a:r>
                <a:r>
                  <a:rPr kumimoji="0" lang="es-CL" sz="32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lineal, </a:t>
                </a:r>
                <a:r>
                  <a:rPr kumimoji="0" lang="es-CL" sz="32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insesgado</a:t>
                </a:r>
                <a:r>
                  <a:rPr lang="es-CL" sz="3200" dirty="0"/>
                  <a:t> </a:t>
                </a:r>
                <a:r>
                  <a:rPr lang="es-CL" sz="3200" dirty="0" smtClean="0"/>
                  <a:t>y de varianza mínima (Teorema de Gauss-</a:t>
                </a:r>
                <a:r>
                  <a:rPr lang="es-CL" sz="3200" dirty="0" err="1" smtClean="0"/>
                  <a:t>Markov</a:t>
                </a:r>
                <a:r>
                  <a:rPr lang="es-CL" sz="3200" dirty="0" smtClean="0"/>
                  <a:t>).</a:t>
                </a:r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336" t="-387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2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Estimación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17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Método básico: </a:t>
                </a:r>
                <a:r>
                  <a:rPr lang="es-CL" sz="176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Ordinary</a:t>
                </a:r>
                <a:r>
                  <a:rPr lang="es-CL" sz="17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176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Least</a:t>
                </a:r>
                <a:r>
                  <a:rPr lang="es-CL" sz="17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176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Squares</a:t>
                </a:r>
                <a:r>
                  <a:rPr lang="es-CL" sz="17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(OLS)</a:t>
                </a:r>
                <a:endParaRPr lang="es-CL" sz="176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lvl="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s-CL" sz="9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Bajo </a:t>
                </a:r>
                <a:r>
                  <a:rPr kumimoji="0" lang="es-CL" sz="9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normalidad</a:t>
                </a:r>
                <a:r>
                  <a:rPr kumimoji="0" lang="es-CL" sz="96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de </a:t>
                </a:r>
                <a:r>
                  <a:rPr kumimoji="0" lang="es-CL" sz="9600" b="1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ymbol" panose="05050102010706020507" pitchFamily="18" charset="2"/>
                  </a:rPr>
                  <a:t>m</a:t>
                </a:r>
                <a:r>
                  <a:rPr kumimoji="0" lang="es-CL" sz="96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se puede demostrar que:</a:t>
                </a:r>
              </a:p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1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s-AR" sz="1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𝑂𝐿𝑆</m:t>
                          </m:r>
                        </m:sub>
                      </m:sSub>
                      <m:r>
                        <a:rPr lang="es-AR" sz="1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AR" sz="1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s-AR" sz="1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AR" sz="1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AR" sz="1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AR" sz="1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AR" sz="1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s-AR" sz="1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´</m:t>
                                  </m:r>
                                  <m:r>
                                    <a:rPr lang="es-AR" sz="1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sz="1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s-CL" sz="5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defRPr/>
                </a:pPr>
                <a:endParaRPr lang="es-CL" sz="5100" dirty="0"/>
              </a:p>
              <a:p>
                <a:pPr marL="34290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CL" sz="9600" dirty="0" smtClean="0"/>
                  <a:t>Bajo este supuesto </a:t>
                </a:r>
                <a:r>
                  <a:rPr lang="es-CL" sz="9600" dirty="0" smtClean="0">
                    <a:latin typeface="Symbol" panose="05050102010706020507" pitchFamily="18" charset="2"/>
                  </a:rPr>
                  <a:t>b</a:t>
                </a:r>
                <a:r>
                  <a:rPr lang="es-CL" sz="9600" dirty="0" smtClean="0"/>
                  <a:t> también se puede estimar por Máxima Verosimilitud (ML), pero el resultado es el mismo que por OLS.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CL" sz="9600" dirty="0" smtClean="0"/>
                  <a:t>Este conocimiento permite hacer inferencias sobre </a:t>
                </a:r>
                <a:r>
                  <a:rPr lang="es-CL" sz="9600" dirty="0" smtClean="0">
                    <a:latin typeface="Symbol" panose="05050102010706020507" pitchFamily="18" charset="2"/>
                  </a:rPr>
                  <a:t>b</a:t>
                </a:r>
                <a:r>
                  <a:rPr lang="es-CL" sz="9600" dirty="0" smtClean="0"/>
                  <a:t>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CL" sz="9600" dirty="0" smtClean="0"/>
                  <a:t>La varianza del error se puede estimar por máxima verosimilitud corregida:</a:t>
                </a:r>
                <a:r>
                  <a:rPr lang="es-CL" sz="6000" dirty="0" smtClean="0"/>
                  <a:t>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9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CL" sz="9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s-AR" sz="9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9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9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s-AR" sz="9600" b="1" i="1">
                              <a:latin typeface="Cambria Math" panose="02040503050406030204" pitchFamily="18" charset="0"/>
                            </a:rPr>
                            <m:t>´</m:t>
                          </m:r>
                          <m:r>
                            <a:rPr lang="es-AR" sz="9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s-AR" sz="9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9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9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CL" sz="2800" dirty="0"/>
              </a:p>
              <a:p>
                <a:pPr lvl="0">
                  <a:lnSpc>
                    <a:spcPct val="90000"/>
                  </a:lnSpc>
                  <a:spcBef>
                    <a:spcPts val="600"/>
                  </a:spcBef>
                  <a:defRPr/>
                </a:pPr>
                <a:endParaRPr kumimoji="0" lang="es-CL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336" t="-600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0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217623291"/>
              </p:ext>
            </p:extLst>
          </p:nvPr>
        </p:nvGraphicFramePr>
        <p:xfrm>
          <a:off x="1965960" y="1508760"/>
          <a:ext cx="8641080" cy="507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1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Contrastes de significación individual</a:t>
                </a:r>
                <a:endParaRPr lang="es-CL" sz="4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lvl="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s-CL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Sirven para analizar si hay relación entre la variable endógena y cada una de las variables </a:t>
                </a:r>
                <a:r>
                  <a:rPr kumimoji="0" lang="es-CL" sz="2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regresoras</a:t>
                </a:r>
                <a:r>
                  <a:rPr kumimoji="0" lang="es-CL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.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CL" sz="2800" dirty="0" smtClean="0"/>
                  <a:t>Las hipótesis son: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s-A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sz="2800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800" i="1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AR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CL" sz="2800" dirty="0" smtClean="0"/>
                  <a:t>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CL" sz="2800" dirty="0" smtClean="0"/>
                  <a:t>Estadístico de la prueba:  </a:t>
                </a:r>
                <a14:m>
                  <m:oMath xmlns:m="http://schemas.openxmlformats.org/officeDocument/2006/math"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A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  <m:d>
                          <m:d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s-A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CL" sz="2800" dirty="0" smtClean="0"/>
              </a:p>
              <a:p>
                <a:pPr marL="34290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CL" sz="2800" dirty="0" smtClean="0"/>
                  <a:t>Si el estadístico cae en las zonas de rechazo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sz="2800" dirty="0" smtClean="0"/>
                  <a:t>, tenemos una buena variable explicativa.</a:t>
                </a:r>
                <a:endParaRPr lang="es-CL" sz="2800" dirty="0"/>
              </a:p>
              <a:p>
                <a:pPr lvl="0">
                  <a:lnSpc>
                    <a:spcPct val="90000"/>
                  </a:lnSpc>
                  <a:spcBef>
                    <a:spcPts val="600"/>
                  </a:spcBef>
                  <a:defRPr/>
                </a:pPr>
                <a:endParaRPr kumimoji="0" lang="es-CL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336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631" y="3113562"/>
            <a:ext cx="3938459" cy="18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Contraste de significación global</a:t>
                </a:r>
                <a:endParaRPr lang="es-CL" sz="4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lvl="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s-CL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Sirve para analizar si las variables </a:t>
                </a:r>
                <a:r>
                  <a:rPr kumimoji="0" lang="es-CL" sz="2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regresoras</a:t>
                </a:r>
                <a:r>
                  <a:rPr kumimoji="0" lang="es-CL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en su conjunto son buenas variables explicativas de la variable endógena.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CL" sz="2800" dirty="0" smtClean="0"/>
                  <a:t>Las hipótesis son: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s-A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L" sz="2800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AR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A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AR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L" sz="2800" dirty="0" smtClean="0"/>
                  <a:t>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600"/>
                  </a:spcBef>
                  <a:spcAft>
                    <a:spcPts val="24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s-CL" sz="2800" dirty="0" smtClean="0"/>
                  <a:t>Basado en el análisis de la varianza:</a:t>
                </a:r>
                <a:endParaRPr lang="es-CL" sz="2800" dirty="0"/>
              </a:p>
              <a:p>
                <a:pPr lvl="0">
                  <a:lnSpc>
                    <a:spcPct val="90000"/>
                  </a:lnSpc>
                  <a:spcBef>
                    <a:spcPts val="600"/>
                  </a:spcBef>
                  <a:defRPr/>
                </a:pPr>
                <a:endParaRPr kumimoji="0" lang="es-CL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336" t="-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820501" y="5148133"/>
                <a:ext cx="7251192" cy="981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s-A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  <m:r>
                            <a:rPr lang="es-AR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f>
                        <m:fPr>
                          <m:ctrlPr>
                            <a:rPr lang="es-A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A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A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" y="5148133"/>
                <a:ext cx="7251192" cy="981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693" y="3725303"/>
            <a:ext cx="3985605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Ejemplo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Con un ejemplo, veamos cómo se 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puede realizar todo esto en Python</a:t>
            </a:r>
          </a:p>
        </p:txBody>
      </p:sp>
    </p:spTree>
    <p:extLst>
      <p:ext uri="{BB962C8B-B14F-4D97-AF65-F5344CB8AC3E}">
        <p14:creationId xmlns:p14="http://schemas.microsoft.com/office/powerpoint/2010/main" val="3151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5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Especificación lineal</a:t>
                </a:r>
              </a:p>
              <a:p>
                <a:pPr marL="571500" indent="-571500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355600" algn="l"/>
                  </a:tabLst>
                  <a:defRPr/>
                </a:pPr>
                <a:r>
                  <a:rPr lang="es-AR" sz="3600" dirty="0" smtClean="0"/>
                  <a:t>Gráfico de residuos vs. valores ajustados </a:t>
                </a:r>
                <a:r>
                  <a:rPr lang="es-AR" sz="3600" dirty="0"/>
                  <a:t>(no debe haber </a:t>
                </a:r>
                <a:r>
                  <a:rPr lang="es-AR" sz="3600" dirty="0" smtClean="0"/>
                  <a:t>tendencias ni patrones).</a:t>
                </a:r>
              </a:p>
              <a:p>
                <a:pPr marL="571500" indent="-571500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355600" algn="l"/>
                  </a:tabLst>
                  <a:defRPr/>
                </a:pPr>
                <a:r>
                  <a:rPr lang="es-AR" sz="3600" dirty="0" smtClean="0"/>
                  <a:t>Test RESET de Ramsey</a:t>
                </a:r>
              </a:p>
              <a:p>
                <a:pPr marL="804863" indent="-265113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s-AR" sz="2600" dirty="0"/>
                  <a:t>Se calculan los valores ajustados: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A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s-AR" sz="2600" dirty="0"/>
              </a:p>
              <a:p>
                <a:pPr marL="804863" indent="-265113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s-AR" sz="2600" dirty="0"/>
                  <a:t>Se estima una regresión auxiliar: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s-AR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AR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A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A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AR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A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A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2600" dirty="0"/>
              </a:p>
              <a:p>
                <a:pPr marL="804863" indent="-265113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s-AR" sz="2600" dirty="0"/>
                  <a:t>Se realiza una prueba F con la hipótesis nula: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6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A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s-AR" sz="2600" dirty="0"/>
              </a:p>
              <a:p>
                <a:pPr marL="804863" indent="-265113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s-AR" sz="2600" dirty="0"/>
                  <a:t>Si el valor observado supera al crítico concluimos que </a:t>
                </a:r>
                <a:r>
                  <a:rPr lang="es-AR" sz="2600" dirty="0" smtClean="0"/>
                  <a:t>las </a:t>
                </a:r>
                <a:r>
                  <a:rPr lang="es-AR" sz="2600" dirty="0"/>
                  <a:t>potencias de los valores ajustados </a:t>
                </a:r>
                <a:r>
                  <a:rPr lang="es-AR" sz="2600" dirty="0" smtClean="0"/>
                  <a:t>pueden añadir </a:t>
                </a:r>
                <a:r>
                  <a:rPr lang="es-AR" sz="2600" dirty="0"/>
                  <a:t>poder predictivo al </a:t>
                </a:r>
                <a:r>
                  <a:rPr lang="es-AR" sz="2600" dirty="0" smtClean="0"/>
                  <a:t>modelo.</a:t>
                </a:r>
                <a:endParaRPr lang="es-AR" sz="4600" dirty="0"/>
              </a:p>
              <a:p>
                <a:pPr marL="571500" marR="0" lvl="0" indent="-5715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>
                    <a:tab pos="355600" algn="l"/>
                  </a:tabLst>
                  <a:defRPr/>
                </a:pPr>
                <a:endParaRPr lang="es-CL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051" t="-5375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Unidad 3 </a:t>
            </a:r>
            <a:endParaRPr lang="es-ES" sz="5400" b="1" dirty="0"/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Herramientas </a:t>
            </a:r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de econometría</a:t>
            </a:r>
            <a:endParaRPr lang="es-AR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14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10000" b="1" dirty="0" smtClean="0">
                <a:solidFill>
                  <a:schemeClr val="accent1">
                    <a:lumMod val="50000"/>
                  </a:schemeClr>
                </a:solidFill>
              </a:rPr>
              <a:t>Especificación lineal</a:t>
            </a:r>
          </a:p>
          <a:p>
            <a:pPr marL="447675" indent="-447675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AR" sz="7000" dirty="0" smtClean="0"/>
              <a:t>Test </a:t>
            </a:r>
            <a:r>
              <a:rPr lang="es-AR" sz="7000" dirty="0" err="1" smtClean="0"/>
              <a:t>Rainbow</a:t>
            </a:r>
            <a:endParaRPr lang="es-AR" sz="7000" dirty="0" smtClean="0"/>
          </a:p>
          <a:p>
            <a:pPr marL="804863" indent="-357188">
              <a:spcAft>
                <a:spcPts val="1200"/>
              </a:spcAft>
              <a:buFont typeface="+mj-lt"/>
              <a:buAutoNum type="arabicParenR"/>
            </a:pPr>
            <a:r>
              <a:rPr lang="es-AR" sz="5000" dirty="0"/>
              <a:t>Se ordenan los datos</a:t>
            </a:r>
          </a:p>
          <a:p>
            <a:pPr marL="804863" indent="-357188">
              <a:spcAft>
                <a:spcPts val="1200"/>
              </a:spcAft>
              <a:buFont typeface="+mj-lt"/>
              <a:buAutoNum type="arabicParenR"/>
            </a:pPr>
            <a:r>
              <a:rPr lang="es-AR" sz="5000" dirty="0"/>
              <a:t>Se ajusta el modelo para el 50% central de los datos</a:t>
            </a:r>
          </a:p>
          <a:p>
            <a:pPr marL="804863" indent="-357188">
              <a:spcAft>
                <a:spcPts val="1200"/>
              </a:spcAft>
              <a:buFont typeface="+mj-lt"/>
              <a:buAutoNum type="arabicParenR"/>
            </a:pPr>
            <a:r>
              <a:rPr lang="es-AR" sz="5000" dirty="0"/>
              <a:t>Se ajusta el modelo para la totalidad de los datos</a:t>
            </a:r>
          </a:p>
          <a:p>
            <a:pPr marL="804863" indent="-357188">
              <a:spcAft>
                <a:spcPts val="1200"/>
              </a:spcAft>
              <a:buFont typeface="+mj-lt"/>
              <a:buAutoNum type="arabicParenR"/>
            </a:pPr>
            <a:r>
              <a:rPr lang="es-AR" sz="5000" dirty="0"/>
              <a:t>Se realiza una prueba F; empleando el estadístico</a:t>
            </a:r>
            <a:r>
              <a:rPr lang="es-AR" sz="5000" dirty="0" smtClean="0"/>
              <a:t>:</a:t>
            </a:r>
          </a:p>
          <a:p>
            <a:pPr marL="804863" indent="-357188">
              <a:spcAft>
                <a:spcPts val="1200"/>
              </a:spcAft>
              <a:buFont typeface="+mj-lt"/>
              <a:buAutoNum type="arabicParenR"/>
            </a:pPr>
            <a:endParaRPr lang="es-AR" sz="5000" dirty="0"/>
          </a:p>
          <a:p>
            <a:pPr marL="804863" indent="-357188" algn="just">
              <a:spcAft>
                <a:spcPts val="1200"/>
              </a:spcAft>
              <a:buFont typeface="+mj-lt"/>
              <a:buAutoNum type="arabicParenR"/>
            </a:pPr>
            <a:endParaRPr lang="es-AR" sz="5000" dirty="0" smtClean="0"/>
          </a:p>
          <a:p>
            <a:pPr marL="804863" indent="-357188" algn="just">
              <a:spcAft>
                <a:spcPts val="1200"/>
              </a:spcAft>
              <a:buFont typeface="+mj-lt"/>
              <a:buAutoNum type="arabicParenR"/>
            </a:pPr>
            <a:r>
              <a:rPr lang="es-AR" sz="5000" dirty="0" smtClean="0"/>
              <a:t>Si </a:t>
            </a:r>
            <a:r>
              <a:rPr lang="es-AR" sz="5000" dirty="0"/>
              <a:t>el valor observado supera al crítico concluimos que hay un problema de especificación, porque el ajuste global es significativamente inferior al ajuste en el </a:t>
            </a:r>
            <a:r>
              <a:rPr lang="es-AR" sz="5000" dirty="0" smtClean="0"/>
              <a:t>centro.</a:t>
            </a:r>
            <a:endParaRPr lang="es-AR" sz="5000" dirty="0"/>
          </a:p>
          <a:p>
            <a:pPr marL="571500" marR="0" lvl="0" indent="-57150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endParaRPr lang="es-CL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26826"/>
              </p:ext>
            </p:extLst>
          </p:nvPr>
        </p:nvGraphicFramePr>
        <p:xfrm>
          <a:off x="7603637" y="3419856"/>
          <a:ext cx="3158851" cy="154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2463480" imgH="1206360" progId="Equation.DSMT4">
                  <p:embed/>
                </p:oleObj>
              </mc:Choice>
              <mc:Fallback>
                <p:oleObj name="Equation" r:id="rId3" imgW="2463480" imgH="120636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637" y="3419856"/>
                        <a:ext cx="3158851" cy="1546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Multicolinealidad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47675" indent="-447675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AR" sz="2800" dirty="0" smtClean="0"/>
              <a:t>Observar la </a:t>
            </a:r>
            <a:r>
              <a:rPr lang="es-AR" sz="2800" b="1" dirty="0" smtClean="0"/>
              <a:t>matriz de correlaciones </a:t>
            </a:r>
            <a:r>
              <a:rPr lang="es-AR" sz="2800" dirty="0" smtClean="0"/>
              <a:t>entre las variables. Correlaciones mayores a 0.60 pueden ser indicio del problema.</a:t>
            </a:r>
          </a:p>
          <a:p>
            <a:pPr marL="447675" indent="-447675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AR" sz="2800" dirty="0" smtClean="0"/>
              <a:t>También hay indicios cuando es </a:t>
            </a:r>
            <a:r>
              <a:rPr lang="es-ES" sz="2800" dirty="0" smtClean="0"/>
              <a:t>alta la significatividad </a:t>
            </a:r>
            <a:r>
              <a:rPr lang="es-ES" sz="2800" dirty="0"/>
              <a:t>global del modelo (prueba F de </a:t>
            </a:r>
            <a:r>
              <a:rPr lang="es-ES" sz="2800" dirty="0" smtClean="0"/>
              <a:t>validez conjunta </a:t>
            </a:r>
            <a:r>
              <a:rPr lang="es-ES" sz="2800" dirty="0"/>
              <a:t>que rechaza la </a:t>
            </a:r>
            <a:r>
              <a:rPr lang="es-ES" sz="2800" dirty="0" smtClean="0"/>
              <a:t>hipótesis </a:t>
            </a:r>
            <a:r>
              <a:rPr lang="es-ES" sz="2800" dirty="0"/>
              <a:t>nula) y un alto R</a:t>
            </a:r>
            <a:r>
              <a:rPr lang="es-ES" sz="2800" baseline="30000" dirty="0"/>
              <a:t>2</a:t>
            </a:r>
            <a:r>
              <a:rPr lang="es-ES" sz="2800" dirty="0"/>
              <a:t>, pero baja de </a:t>
            </a:r>
            <a:r>
              <a:rPr lang="es-ES" sz="2800" dirty="0" smtClean="0"/>
              <a:t>las variables </a:t>
            </a:r>
            <a:r>
              <a:rPr lang="es-ES" sz="2800" dirty="0"/>
              <a:t>explicativas individualmente (</a:t>
            </a:r>
            <a:r>
              <a:rPr lang="es-ES" sz="2800" dirty="0" smtClean="0"/>
              <a:t>pruebas </a:t>
            </a:r>
            <a:r>
              <a:rPr lang="es-ES" sz="2800" dirty="0"/>
              <a:t>t).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10541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Multicolinealidad</a:t>
                </a:r>
              </a:p>
              <a:p>
                <a:pPr marL="447675" indent="-447675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355600" algn="l"/>
                  </a:tabLst>
                  <a:defRPr/>
                </a:pPr>
                <a:r>
                  <a:rPr lang="es-AR" sz="2800" b="1" dirty="0" smtClean="0"/>
                  <a:t>Número de condición</a:t>
                </a:r>
                <a:r>
                  <a:rPr lang="es-AR" sz="2800" dirty="0" smtClean="0"/>
                  <a:t>: </a:t>
                </a:r>
                <a:r>
                  <a:rPr lang="es-ES" sz="2800" dirty="0" smtClean="0"/>
                  <a:t>mide </a:t>
                </a:r>
                <a:r>
                  <a:rPr lang="es-ES" sz="2800" dirty="0"/>
                  <a:t>la sensibilidad de los </a:t>
                </a:r>
                <a:r>
                  <a:rPr lang="es-ES" sz="2800" dirty="0" smtClean="0"/>
                  <a:t>coeficientes estimados a pequeños </a:t>
                </a:r>
                <a:r>
                  <a:rPr lang="es-ES" sz="2800" dirty="0"/>
                  <a:t>cambios en los datos. </a:t>
                </a:r>
                <a:r>
                  <a:rPr lang="es-ES" sz="2800" dirty="0" smtClean="0"/>
                  <a:t>Es </a:t>
                </a:r>
                <a:r>
                  <a:rPr lang="es-ES" sz="2800" dirty="0"/>
                  <a:t>un indicador global de </a:t>
                </a:r>
                <a:r>
                  <a:rPr lang="es-ES" sz="2800" dirty="0" err="1" smtClean="0"/>
                  <a:t>multicolinealidad</a:t>
                </a:r>
                <a:r>
                  <a:rPr lang="es-ES" sz="2800" dirty="0" smtClean="0"/>
                  <a:t> basado en las raíces características </a:t>
                </a:r>
                <a:r>
                  <a:rPr lang="es-ES" sz="2800" dirty="0"/>
                  <a:t>(</a:t>
                </a:r>
                <a:r>
                  <a:rPr lang="es-ES" sz="2800" dirty="0" err="1"/>
                  <a:t>autovalores</a:t>
                </a:r>
                <a:r>
                  <a:rPr lang="es-ES" sz="2800" dirty="0"/>
                  <a:t>) de la matriz </a:t>
                </a:r>
                <a:r>
                  <a:rPr lang="es-ES" sz="2800" dirty="0" smtClean="0"/>
                  <a:t>X′X: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𝐶𝑜𝑛𝑑𝑖𝑡𝑖𝑜𝑛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800" dirty="0" smtClean="0"/>
              </a:p>
              <a:p>
                <a:pPr marL="447675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ES" sz="2800" dirty="0" smtClean="0"/>
                  <a:t>Se considera que puede haber indicios de </a:t>
                </a:r>
                <a:r>
                  <a:rPr lang="es-ES" sz="2800" dirty="0" err="1" smtClean="0"/>
                  <a:t>multicolinealidad</a:t>
                </a:r>
                <a:r>
                  <a:rPr lang="es-ES" sz="2800" dirty="0" smtClean="0"/>
                  <a:t> cuando este número es mayor a 30.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 smtClean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051" t="-4500" r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64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Multicolinealidad</a:t>
                </a:r>
              </a:p>
              <a:p>
                <a:pPr marL="447675" indent="-447675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355600" algn="l"/>
                  </a:tabLst>
                  <a:defRPr/>
                </a:pPr>
                <a:r>
                  <a:rPr lang="es-AR" sz="2800" b="1" dirty="0" smtClean="0"/>
                  <a:t>Factor de inflación de varianza</a:t>
                </a:r>
                <a:r>
                  <a:rPr lang="es-AR" sz="2800" dirty="0" smtClean="0"/>
                  <a:t>: </a:t>
                </a:r>
                <a:r>
                  <a:rPr lang="es-ES" sz="2800" dirty="0" smtClean="0"/>
                  <a:t>es </a:t>
                </a:r>
                <a:r>
                  <a:rPr lang="es-ES" sz="2800" dirty="0"/>
                  <a:t>la herramienta </a:t>
                </a:r>
                <a:r>
                  <a:rPr lang="es-ES" sz="2800" dirty="0" smtClean="0"/>
                  <a:t>más utilizada y sirve </a:t>
                </a:r>
                <a:r>
                  <a:rPr lang="es-ES" sz="2800" dirty="0"/>
                  <a:t>para ver </a:t>
                </a:r>
                <a:r>
                  <a:rPr lang="es-ES" sz="2800" dirty="0" smtClean="0"/>
                  <a:t>qué </a:t>
                </a:r>
                <a:r>
                  <a:rPr lang="es-ES" sz="2800" dirty="0"/>
                  <a:t>variables explicativas causan </a:t>
                </a:r>
                <a:r>
                  <a:rPr lang="es-ES" sz="2800" dirty="0" err="1" smtClean="0"/>
                  <a:t>multicolinealidad</a:t>
                </a:r>
                <a:r>
                  <a:rPr lang="es-ES" sz="2800" dirty="0"/>
                  <a:t>:</a:t>
                </a:r>
                <a:endParaRPr lang="es-ES" sz="2800" dirty="0" smtClean="0"/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𝑉𝐼𝐹</m:t>
                          </m:r>
                        </m:e>
                        <m:sub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2800" dirty="0" smtClean="0"/>
              </a:p>
              <a:p>
                <a:pPr marL="447675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ES" sz="2800" dirty="0" smtClean="0"/>
                  <a:t>En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800" dirty="0" smtClean="0"/>
                  <a:t> es el coeficiente de determinación de la variable explicativa </a:t>
                </a:r>
                <a:r>
                  <a:rPr lang="es-ES" sz="2800" i="1" dirty="0" smtClean="0"/>
                  <a:t>j</a:t>
                </a:r>
                <a:r>
                  <a:rPr lang="es-ES" sz="2800" dirty="0" smtClean="0"/>
                  <a:t> en función del resto de las </a:t>
                </a:r>
                <a:r>
                  <a:rPr lang="es-ES" sz="2800" i="1" dirty="0" smtClean="0"/>
                  <a:t>X</a:t>
                </a:r>
                <a:r>
                  <a:rPr lang="es-ES" sz="2800" dirty="0" smtClean="0"/>
                  <a:t> más una constante.</a:t>
                </a:r>
              </a:p>
              <a:p>
                <a:pPr marL="447675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ES" sz="2800" dirty="0" smtClean="0"/>
                  <a:t>Se considera que una variable es responsable de </a:t>
                </a:r>
                <a:r>
                  <a:rPr lang="es-ES" sz="2800" dirty="0" err="1" smtClean="0"/>
                  <a:t>multicolinealidad</a:t>
                </a:r>
                <a:r>
                  <a:rPr lang="es-ES" sz="2800" dirty="0" smtClean="0"/>
                  <a:t> si su VIF es mayor a 10.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 smtClean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051" t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0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7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Quiebre estructural</a:t>
                </a:r>
              </a:p>
              <a:p>
                <a:pPr marL="447675" indent="-447675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355600" algn="l"/>
                  </a:tabLst>
                  <a:defRPr/>
                </a:pPr>
                <a:r>
                  <a:rPr lang="es-AR" sz="2800" b="1" dirty="0" err="1" smtClean="0"/>
                  <a:t>Chow</a:t>
                </a:r>
                <a:r>
                  <a:rPr lang="es-AR" sz="2800" b="1" dirty="0" smtClean="0"/>
                  <a:t> </a:t>
                </a:r>
                <a:r>
                  <a:rPr lang="es-AR" sz="2800" b="1" dirty="0" err="1" smtClean="0"/>
                  <a:t>Breakpoint</a:t>
                </a:r>
                <a:r>
                  <a:rPr lang="es-AR" sz="2800" b="1" dirty="0" smtClean="0"/>
                  <a:t> Test</a:t>
                </a:r>
                <a:r>
                  <a:rPr lang="es-AR" sz="2800" dirty="0" smtClean="0"/>
                  <a:t>: </a:t>
                </a:r>
                <a:r>
                  <a:rPr lang="es-ES" sz="2800" dirty="0" smtClean="0"/>
                  <a:t>prueba </a:t>
                </a:r>
                <a:r>
                  <a:rPr lang="es-ES" sz="2800" dirty="0"/>
                  <a:t>si las estimaciones del modelo son iguales en dos períodos separados por un momento en el tiempo en el que se sospecha hubo un cambio estructural</a:t>
                </a:r>
                <a:r>
                  <a:rPr lang="es-ES" sz="2800" dirty="0" smtClean="0"/>
                  <a:t>.</a:t>
                </a:r>
              </a:p>
              <a:p>
                <a:pPr marL="895350" indent="-447675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es-AR" sz="2600" dirty="0"/>
                  <a:t>Ajustar el modelo a toda la muestra y obtener la suma de cuadrados residual </a:t>
                </a:r>
                <a:r>
                  <a:rPr lang="es-AR" sz="2600" dirty="0" smtClean="0"/>
                  <a:t>(</a:t>
                </a:r>
                <a:r>
                  <a:rPr lang="es-AR" sz="2600" b="1" dirty="0" err="1" smtClean="0"/>
                  <a:t>e</a:t>
                </a:r>
                <a:r>
                  <a:rPr lang="es-AR" sz="2600" dirty="0" err="1" smtClean="0"/>
                  <a:t>’</a:t>
                </a:r>
                <a:r>
                  <a:rPr lang="es-AR" sz="2600" b="1" dirty="0" err="1" smtClean="0"/>
                  <a:t>e</a:t>
                </a:r>
                <a:r>
                  <a:rPr lang="es-AR" sz="2600" dirty="0" smtClean="0"/>
                  <a:t>).</a:t>
                </a:r>
                <a:endParaRPr lang="es-AR" sz="2600" dirty="0"/>
              </a:p>
              <a:p>
                <a:pPr marL="895350" indent="-447675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es-AR" sz="2600" dirty="0"/>
                  <a:t>Ajustar el modelo a la primera </a:t>
                </a:r>
                <a:r>
                  <a:rPr lang="es-AR" sz="2600" dirty="0" err="1"/>
                  <a:t>submuestra</a:t>
                </a:r>
                <a:r>
                  <a:rPr lang="es-AR" sz="2600" dirty="0"/>
                  <a:t> y obtener la suma de cuadrados residual </a:t>
                </a:r>
                <a:r>
                  <a:rPr lang="es-AR" sz="2600" dirty="0" smtClean="0"/>
                  <a:t>(</a:t>
                </a:r>
                <a:r>
                  <a:rPr lang="es-AR" sz="2600" b="1" dirty="0" err="1"/>
                  <a:t>e</a:t>
                </a:r>
                <a:r>
                  <a:rPr lang="es-AR" sz="2600" dirty="0" err="1"/>
                  <a:t>’</a:t>
                </a:r>
                <a:r>
                  <a:rPr lang="es-AR" sz="2600" b="1" dirty="0" err="1"/>
                  <a:t>e</a:t>
                </a:r>
                <a:r>
                  <a:rPr lang="es-AR" sz="2600" b="1" dirty="0"/>
                  <a:t> </a:t>
                </a:r>
                <a:r>
                  <a:rPr lang="es-AR" sz="2600" baseline="-25000" dirty="0" smtClean="0"/>
                  <a:t>1</a:t>
                </a:r>
                <a:r>
                  <a:rPr lang="es-AR" sz="2600" dirty="0"/>
                  <a:t>).</a:t>
                </a:r>
              </a:p>
              <a:p>
                <a:pPr marL="895350" indent="-447675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:r>
                  <a:rPr lang="es-AR" sz="2600" dirty="0"/>
                  <a:t>Ajustar el modelo a la segunda </a:t>
                </a:r>
                <a:r>
                  <a:rPr lang="es-AR" sz="2600" dirty="0" err="1"/>
                  <a:t>submuestra</a:t>
                </a:r>
                <a:r>
                  <a:rPr lang="es-AR" sz="2600" dirty="0"/>
                  <a:t> y obtener la suma de cuadrados residual </a:t>
                </a:r>
                <a:r>
                  <a:rPr lang="es-AR" sz="2600" dirty="0" smtClean="0"/>
                  <a:t>(</a:t>
                </a:r>
                <a:r>
                  <a:rPr lang="es-AR" sz="2600" b="1" dirty="0" err="1" smtClean="0"/>
                  <a:t>e</a:t>
                </a:r>
                <a:r>
                  <a:rPr lang="es-AR" sz="2600" dirty="0" err="1" smtClean="0"/>
                  <a:t>’</a:t>
                </a:r>
                <a:r>
                  <a:rPr lang="es-AR" sz="2600" b="1" dirty="0" err="1" smtClean="0"/>
                  <a:t>e</a:t>
                </a:r>
                <a:r>
                  <a:rPr lang="es-AR" sz="2600" b="1" dirty="0" smtClean="0"/>
                  <a:t> </a:t>
                </a:r>
                <a:r>
                  <a:rPr lang="es-AR" sz="2600" baseline="-25000" dirty="0" smtClean="0"/>
                  <a:t>2</a:t>
                </a:r>
                <a:r>
                  <a:rPr lang="es-AR" sz="2600" dirty="0"/>
                  <a:t>).</a:t>
                </a:r>
              </a:p>
              <a:p>
                <a:pPr marL="895350" indent="-447675"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s-AR" sz="2600" dirty="0"/>
                  <a:t>Calcular el siguiente estadístico y comparar con el valor crítico correspondiente</a:t>
                </a:r>
                <a:r>
                  <a:rPr lang="es-AR" sz="2600" dirty="0" smtClean="0"/>
                  <a:t>.</a:t>
                </a:r>
              </a:p>
              <a:p>
                <a:pPr marL="447675" algn="ctr"/>
                <a14:m>
                  <m:oMath xmlns:m="http://schemas.openxmlformats.org/officeDocument/2006/math">
                    <m:f>
                      <m:f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s-CL" sz="28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s-CL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CL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s-CL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s-CL" sz="2800" i="1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s-CL" sz="2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s-CL" sz="2800" i="1">
                        <a:latin typeface="Cambria Math"/>
                      </a:rPr>
                      <m:t> </m:t>
                    </m:r>
                    <m:r>
                      <a:rPr lang="es-CL" sz="2800" i="1">
                        <a:latin typeface="Cambria Math"/>
                        <a:ea typeface="Cambria Math"/>
                      </a:rPr>
                      <m:t>∼  </m:t>
                    </m:r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s-CL" sz="2800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CL" sz="2800" i="1">
                            <a:latin typeface="Cambria Math"/>
                            <a:ea typeface="Cambria Math"/>
                          </a:rPr>
                          <m:t>,</m:t>
                        </m:r>
                        <m:d>
                          <m:dPr>
                            <m:ctrlPr>
                              <a:rPr lang="es-CL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CL" sz="2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s-CL" sz="2800" i="1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  <m:r>
                              <a:rPr lang="es-CL" sz="2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s-CL" sz="2800" dirty="0"/>
                  <a:t>  </a:t>
                </a:r>
                <a:r>
                  <a:rPr lang="es-CL" sz="2400" dirty="0"/>
                  <a:t>bajo H</a:t>
                </a:r>
                <a:r>
                  <a:rPr lang="es-CL" sz="2400" baseline="-25000" dirty="0"/>
                  <a:t>0</a:t>
                </a:r>
                <a:r>
                  <a:rPr lang="es-CL" sz="2400" dirty="0"/>
                  <a:t> de estabilidad estructural</a:t>
                </a:r>
                <a:endParaRPr lang="es-CL" sz="2800" dirty="0"/>
              </a:p>
              <a:p>
                <a:pPr marL="895350" indent="-447675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arenR"/>
                </a:pPr>
                <a:endParaRPr lang="es-AR" sz="2600" dirty="0" smtClean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051" t="-4500" r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44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Quiebre estructural: residuos recursivos</a:t>
            </a:r>
            <a:endParaRPr lang="es-CL" sz="2600" b="1" dirty="0"/>
          </a:p>
          <a:p>
            <a:r>
              <a:rPr lang="es-CL" dirty="0" smtClean="0"/>
              <a:t>Los </a:t>
            </a:r>
            <a:r>
              <a:rPr lang="es-CL" b="1" dirty="0" smtClean="0"/>
              <a:t>residuos recursivos </a:t>
            </a:r>
            <a:r>
              <a:rPr lang="es-CL" dirty="0" smtClean="0"/>
              <a:t>son </a:t>
            </a:r>
            <a:r>
              <a:rPr lang="es-CL" dirty="0"/>
              <a:t>estimaciones de los residuos del modelo en forma sucesiva partiendo de un mínimo de observaciones y agregando una observación en cada paso. </a:t>
            </a:r>
          </a:p>
          <a:p>
            <a:r>
              <a:rPr lang="es-CL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 smtClean="0"/>
              <a:t>Test de residuos recursivos: </a:t>
            </a:r>
            <a:r>
              <a:rPr lang="es-CL" dirty="0" smtClean="0"/>
              <a:t>gráfico </a:t>
            </a:r>
            <a:r>
              <a:rPr lang="es-CL" dirty="0"/>
              <a:t>de los residuos recursivos junto con sus bandas de confianza formadas por 2 veces el error estándar de la regresión, formando un contraste que indica quiebre estructural cuando algún residuo escapa de las bandas.</a:t>
            </a:r>
          </a:p>
          <a:p>
            <a:pPr lvl="1"/>
            <a:endParaRPr lang="es-C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 smtClean="0"/>
              <a:t>CUSUM test: </a:t>
            </a:r>
            <a:r>
              <a:rPr lang="es-CL" dirty="0" smtClean="0"/>
              <a:t>CUSUM utiliza la suma acumulada de los residuos recursivos que forma </a:t>
            </a:r>
            <a:r>
              <a:rPr lang="es-CL" dirty="0"/>
              <a:t>un estadístico W </a:t>
            </a:r>
            <a:r>
              <a:rPr lang="es-CL" dirty="0" smtClean="0"/>
              <a:t>con E(W</a:t>
            </a:r>
            <a:r>
              <a:rPr lang="es-CL" dirty="0"/>
              <a:t>)=0 bajo estabilidad de los parámetros. </a:t>
            </a:r>
            <a:r>
              <a:rPr lang="es-CL" dirty="0" smtClean="0"/>
              <a:t>Hay evidencia de quiebre estructural cuando </a:t>
            </a:r>
            <a:r>
              <a:rPr lang="es-CL" dirty="0"/>
              <a:t>el W observado escapa de las bandas de confianza para E(W). Los puntos más alejados de las bandas indican cambio estructural, también que la serie no regrese al valor cero</a:t>
            </a:r>
            <a:r>
              <a:rPr lang="es-CL" dirty="0" smtClean="0"/>
              <a:t>.</a:t>
            </a:r>
          </a:p>
          <a:p>
            <a:r>
              <a:rPr lang="es-CL" dirty="0" smtClean="0"/>
              <a:t> </a:t>
            </a:r>
            <a:endParaRPr lang="es-C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b="1" dirty="0" smtClean="0"/>
              <a:t>CUSUMQ test:</a:t>
            </a:r>
            <a:r>
              <a:rPr lang="es-CL" dirty="0" smtClean="0"/>
              <a:t> </a:t>
            </a:r>
            <a:r>
              <a:rPr lang="es-CL" dirty="0"/>
              <a:t>similar </a:t>
            </a:r>
            <a:r>
              <a:rPr lang="es-CL" dirty="0" smtClean="0"/>
              <a:t>a CUSUM pero </a:t>
            </a:r>
            <a:r>
              <a:rPr lang="es-CL" dirty="0"/>
              <a:t>con un estadístico S basado en la suma acumulada de los residuos recursivos al cuadrado con una E(S) que va creciendo de cero a uno a medida que la estimación utiliza más observaciones. Por ello E(S) y sus bandas tienen tendencia lineal positiva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588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Ejemplo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800767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Retomemos nuestro ejemplo para ver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cómo se verifican los supuestos sobre la estructura del modelo con Python</a:t>
            </a:r>
          </a:p>
        </p:txBody>
      </p:sp>
    </p:spTree>
    <p:extLst>
      <p:ext uri="{BB962C8B-B14F-4D97-AF65-F5344CB8AC3E}">
        <p14:creationId xmlns:p14="http://schemas.microsoft.com/office/powerpoint/2010/main" val="7051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Ejercicio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Ejercicio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ES" sz="2800" dirty="0"/>
              <a:t>El </a:t>
            </a:r>
            <a:r>
              <a:rPr lang="es-ES" sz="2800" dirty="0" smtClean="0"/>
              <a:t>archivo nba.csv contiene datos de los sueldos y estadísticas sobre las carreras de 269 jugadores de la NBA.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tabLst>
                <a:tab pos="355600" algn="l"/>
              </a:tabLst>
              <a:defRPr/>
            </a:pPr>
            <a:r>
              <a:rPr lang="es-ES" sz="2800" dirty="0" smtClean="0"/>
              <a:t>Estimar un modelo que relacione el sueldo (</a:t>
            </a:r>
            <a:r>
              <a:rPr lang="es-ES" sz="2800" dirty="0" err="1" smtClean="0"/>
              <a:t>wage</a:t>
            </a:r>
            <a:r>
              <a:rPr lang="es-ES" sz="2800" dirty="0" smtClean="0"/>
              <a:t>) con los años de experiencia en la liga profesional (</a:t>
            </a:r>
            <a:r>
              <a:rPr lang="en-US" sz="2800" dirty="0" err="1" smtClean="0"/>
              <a:t>exper</a:t>
            </a:r>
            <a:r>
              <a:rPr lang="en-US" sz="2800" dirty="0" smtClean="0"/>
              <a:t>), la </a:t>
            </a:r>
            <a:r>
              <a:rPr lang="en-US" sz="2800" dirty="0" err="1" smtClean="0"/>
              <a:t>edad</a:t>
            </a:r>
            <a:r>
              <a:rPr lang="en-US" sz="2800" dirty="0" smtClean="0"/>
              <a:t> (age),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años</a:t>
            </a:r>
            <a:r>
              <a:rPr lang="en-US" sz="2800" dirty="0" smtClean="0"/>
              <a:t> de </a:t>
            </a:r>
            <a:r>
              <a:rPr lang="en-US" sz="2800" dirty="0" err="1" smtClean="0"/>
              <a:t>juego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 </a:t>
            </a:r>
            <a:r>
              <a:rPr lang="en-US" sz="2800" dirty="0" err="1" smtClean="0"/>
              <a:t>universidad</a:t>
            </a:r>
            <a:r>
              <a:rPr lang="en-US" sz="2800" dirty="0" smtClean="0"/>
              <a:t> (</a:t>
            </a:r>
            <a:r>
              <a:rPr lang="en-US" sz="2800" dirty="0" err="1" smtClean="0"/>
              <a:t>coll</a:t>
            </a:r>
            <a:r>
              <a:rPr lang="en-US" sz="2800" dirty="0" smtClean="0"/>
              <a:t>), el </a:t>
            </a:r>
            <a:r>
              <a:rPr lang="en-US" sz="2800" dirty="0" err="1" smtClean="0"/>
              <a:t>promedio</a:t>
            </a:r>
            <a:r>
              <a:rPr lang="en-US" sz="2800" dirty="0" smtClean="0"/>
              <a:t> de </a:t>
            </a:r>
            <a:r>
              <a:rPr lang="en-US" sz="2800" dirty="0" err="1" smtClean="0"/>
              <a:t>partidos</a:t>
            </a:r>
            <a:r>
              <a:rPr lang="en-US" sz="2800" dirty="0" smtClean="0"/>
              <a:t> </a:t>
            </a:r>
            <a:r>
              <a:rPr lang="en-US" sz="2800" dirty="0" err="1" smtClean="0"/>
              <a:t>jugados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año</a:t>
            </a:r>
            <a:r>
              <a:rPr lang="en-US" sz="2800" dirty="0" smtClean="0"/>
              <a:t> (games), </a:t>
            </a:r>
            <a:r>
              <a:rPr lang="en-US" sz="2800" dirty="0" err="1" smtClean="0"/>
              <a:t>los</a:t>
            </a:r>
            <a:r>
              <a:rPr lang="en-US" sz="2800" dirty="0" smtClean="0"/>
              <a:t> </a:t>
            </a:r>
            <a:r>
              <a:rPr lang="en-US" sz="2800" dirty="0" err="1" smtClean="0"/>
              <a:t>minutos</a:t>
            </a:r>
            <a:r>
              <a:rPr lang="en-US" sz="2800" dirty="0" smtClean="0"/>
              <a:t> </a:t>
            </a:r>
            <a:r>
              <a:rPr lang="en-US" sz="2800" dirty="0" err="1" smtClean="0"/>
              <a:t>jugados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temporada</a:t>
            </a:r>
            <a:r>
              <a:rPr lang="en-US" sz="2800" dirty="0" smtClean="0"/>
              <a:t> (minutes), el </a:t>
            </a:r>
            <a:r>
              <a:rPr lang="en-US" sz="2800" dirty="0" err="1" smtClean="0"/>
              <a:t>promedio</a:t>
            </a:r>
            <a:r>
              <a:rPr lang="en-US" sz="2800" dirty="0" smtClean="0"/>
              <a:t> de </a:t>
            </a:r>
            <a:r>
              <a:rPr lang="en-US" sz="2800" dirty="0" err="1" smtClean="0"/>
              <a:t>puntos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partido</a:t>
            </a:r>
            <a:r>
              <a:rPr lang="en-US" sz="2800" dirty="0" smtClean="0"/>
              <a:t> (points), el </a:t>
            </a:r>
            <a:r>
              <a:rPr lang="en-US" sz="2800" dirty="0" err="1" smtClean="0"/>
              <a:t>promedio</a:t>
            </a:r>
            <a:r>
              <a:rPr lang="en-US" sz="2800" dirty="0" smtClean="0"/>
              <a:t> de </a:t>
            </a:r>
            <a:r>
              <a:rPr lang="en-US" sz="2800" dirty="0" err="1" smtClean="0"/>
              <a:t>rebotes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partido</a:t>
            </a:r>
            <a:r>
              <a:rPr lang="en-US" sz="2800" dirty="0" smtClean="0"/>
              <a:t> (rebounds), el </a:t>
            </a:r>
            <a:r>
              <a:rPr lang="en-US" sz="2800" dirty="0" err="1" smtClean="0"/>
              <a:t>promedio</a:t>
            </a:r>
            <a:r>
              <a:rPr lang="en-US" sz="2800" dirty="0" smtClean="0"/>
              <a:t> de </a:t>
            </a:r>
            <a:r>
              <a:rPr lang="en-US" sz="2800" dirty="0" err="1" smtClean="0"/>
              <a:t>asistencias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partido</a:t>
            </a:r>
            <a:r>
              <a:rPr lang="en-US" sz="2800" dirty="0" smtClean="0"/>
              <a:t> (assists) y el </a:t>
            </a:r>
            <a:r>
              <a:rPr lang="en-US" sz="2800" dirty="0" err="1" smtClean="0"/>
              <a:t>promedio</a:t>
            </a:r>
            <a:r>
              <a:rPr lang="en-US" sz="2800" dirty="0" smtClean="0"/>
              <a:t> de </a:t>
            </a:r>
            <a:r>
              <a:rPr lang="en-US" sz="2800" dirty="0" err="1" smtClean="0"/>
              <a:t>minutos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partido</a:t>
            </a:r>
            <a:r>
              <a:rPr lang="en-US" sz="2800" dirty="0" smtClean="0"/>
              <a:t> (</a:t>
            </a:r>
            <a:r>
              <a:rPr lang="en-US" sz="2800" dirty="0" err="1" smtClean="0"/>
              <a:t>avgmin</a:t>
            </a:r>
            <a:r>
              <a:rPr lang="en-US" sz="2800" dirty="0" smtClean="0"/>
              <a:t>).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87205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Ejercicio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Ejercicio 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(cont.)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arenR" startAt="2"/>
              <a:tabLst>
                <a:tab pos="355600" algn="l"/>
              </a:tabLst>
              <a:defRPr/>
            </a:pPr>
            <a:r>
              <a:rPr lang="en-US" sz="2800" dirty="0" err="1" smtClean="0"/>
              <a:t>Evaluar</a:t>
            </a:r>
            <a:r>
              <a:rPr lang="en-US" sz="2800" dirty="0" smtClean="0"/>
              <a:t> la </a:t>
            </a:r>
            <a:r>
              <a:rPr lang="en-US" sz="2800" dirty="0" err="1" smtClean="0"/>
              <a:t>validez</a:t>
            </a:r>
            <a:r>
              <a:rPr lang="en-US" sz="2800" dirty="0" smtClean="0"/>
              <a:t> global del </a:t>
            </a:r>
            <a:r>
              <a:rPr lang="en-US" sz="2800" dirty="0" err="1" smtClean="0"/>
              <a:t>modelo</a:t>
            </a:r>
            <a:r>
              <a:rPr lang="en-US" sz="2800" dirty="0" smtClean="0"/>
              <a:t> y la </a:t>
            </a:r>
            <a:r>
              <a:rPr lang="en-US" sz="2800" dirty="0" err="1" smtClean="0"/>
              <a:t>significación</a:t>
            </a:r>
            <a:r>
              <a:rPr lang="en-US" sz="2800" dirty="0" smtClean="0"/>
              <a:t> individual de las variables </a:t>
            </a:r>
            <a:r>
              <a:rPr lang="en-US" sz="2800" dirty="0" err="1" smtClean="0"/>
              <a:t>explicativas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arenR" startAt="2"/>
              <a:tabLst>
                <a:tab pos="355600" algn="l"/>
              </a:tabLst>
              <a:defRPr/>
            </a:pPr>
            <a:r>
              <a:rPr lang="es-AR" sz="2800" dirty="0" smtClean="0"/>
              <a:t>Examinar posibles problemas de especificación y </a:t>
            </a:r>
            <a:r>
              <a:rPr lang="es-AR" sz="2800" dirty="0" err="1" smtClean="0"/>
              <a:t>multicolinealidad</a:t>
            </a:r>
            <a:r>
              <a:rPr lang="es-AR" sz="2800" dirty="0" smtClean="0"/>
              <a:t>.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arenR" startAt="2"/>
              <a:tabLst>
                <a:tab pos="355600" algn="l"/>
              </a:tabLst>
              <a:defRPr/>
            </a:pPr>
            <a:r>
              <a:rPr lang="es-AR" sz="2800" dirty="0" smtClean="0"/>
              <a:t>¿Resulta mejor un modelo en donde la variable dependiente sea el logaritmo del salario (</a:t>
            </a:r>
            <a:r>
              <a:rPr lang="es-AR" sz="2800" dirty="0" err="1" smtClean="0"/>
              <a:t>lwage</a:t>
            </a:r>
            <a:r>
              <a:rPr lang="es-AR" sz="2800" dirty="0" smtClean="0"/>
              <a:t>)?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arenR" startAt="2"/>
              <a:tabLst>
                <a:tab pos="355600" algn="l"/>
              </a:tabLst>
              <a:defRPr/>
            </a:pPr>
            <a:r>
              <a:rPr lang="es-AR" sz="2800" dirty="0" smtClean="0"/>
              <a:t>¿Qué sucede si se agregan términos cuadráticos para la experiencia y/o la edad? ¿mejora la bondad de ajuste?</a:t>
            </a: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Docentes </a:t>
            </a:r>
            <a:endParaRPr lang="es-ES" sz="5400" b="1" dirty="0"/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Adrián Moneta Pizarro</a:t>
            </a:r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Sergio </a:t>
            </a:r>
            <a:r>
              <a:rPr lang="es-AR" sz="5400" b="1" dirty="0" err="1" smtClean="0">
                <a:solidFill>
                  <a:schemeClr val="accent1">
                    <a:lumMod val="50000"/>
                  </a:schemeClr>
                </a:solidFill>
              </a:rPr>
              <a:t>Buzzi</a:t>
            </a:r>
            <a:endParaRPr lang="es-AR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1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Objetivos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477819"/>
            <a:ext cx="10695709" cy="4832092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Reconocer los métodos econométricos como herramientas útiles para la ciencia de datos.</a:t>
            </a:r>
          </a:p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Identificar semejanzas y diferencias entre el enfoque econométrico y </a:t>
            </a:r>
            <a:r>
              <a:rPr lang="es-AR" sz="4400" b="1" dirty="0" err="1" smtClean="0">
                <a:solidFill>
                  <a:schemeClr val="accent1">
                    <a:lumMod val="50000"/>
                  </a:schemeClr>
                </a:solidFill>
              </a:rPr>
              <a:t>big</a:t>
            </a: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 data.</a:t>
            </a:r>
          </a:p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Aplicar métodos econométricos con </a:t>
            </a:r>
            <a:r>
              <a:rPr lang="es-AR" sz="4400" b="1" dirty="0" err="1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s-AR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Contenidos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477819"/>
            <a:ext cx="10695709" cy="4154984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Nociones básicas de econometría.</a:t>
            </a:r>
          </a:p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Métodos para modelos con datos de corte transversal.</a:t>
            </a:r>
          </a:p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Métodos para modelos con datos de series de tiempo.</a:t>
            </a:r>
            <a:endParaRPr lang="es-AR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Bibliografía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914031" y="1560115"/>
            <a:ext cx="10695709" cy="498598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Enders, W. (1995). Applied Econometric Time Series. New York: Wiley.</a:t>
            </a:r>
            <a:endParaRPr lang="es-E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355600" algn="l"/>
              </a:tabLst>
            </a:pPr>
            <a:r>
              <a:rPr lang="es-ES" sz="3200" b="1" dirty="0" smtClean="0">
                <a:solidFill>
                  <a:schemeClr val="accent1">
                    <a:lumMod val="50000"/>
                  </a:schemeClr>
                </a:solidFill>
              </a:rPr>
              <a:t>Gujarati</a:t>
            </a: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  <a:t>, D</a:t>
            </a:r>
            <a:r>
              <a:rPr lang="es-ES" sz="3200" b="1" dirty="0" smtClean="0">
                <a:solidFill>
                  <a:schemeClr val="accent1">
                    <a:lumMod val="50000"/>
                  </a:schemeClr>
                </a:solidFill>
              </a:rPr>
              <a:t>. N</a:t>
            </a: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  <a:t>. y </a:t>
            </a:r>
            <a:r>
              <a:rPr lang="es-ES" sz="3200" b="1" dirty="0" err="1">
                <a:solidFill>
                  <a:schemeClr val="accent1">
                    <a:lumMod val="50000"/>
                  </a:schemeClr>
                </a:solidFill>
              </a:rPr>
              <a:t>Porter</a:t>
            </a: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  <a:t>, D</a:t>
            </a:r>
            <a:r>
              <a:rPr lang="es-ES" sz="3200" b="1" dirty="0" smtClean="0">
                <a:solidFill>
                  <a:schemeClr val="accent1">
                    <a:lumMod val="50000"/>
                  </a:schemeClr>
                </a:solidFill>
              </a:rPr>
              <a:t>. C</a:t>
            </a: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  <a:t>. (2010). Econometría. </a:t>
            </a:r>
            <a:r>
              <a:rPr lang="es-ES" sz="3200" b="1" dirty="0" smtClean="0">
                <a:solidFill>
                  <a:schemeClr val="accent1">
                    <a:lumMod val="50000"/>
                  </a:schemeClr>
                </a:solidFill>
              </a:rPr>
              <a:t>5ta. edición. </a:t>
            </a: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  <a:t>México: McGraw-Hill</a:t>
            </a:r>
            <a:r>
              <a:rPr lang="es-ES" sz="3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s-AR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355600" algn="l"/>
              </a:tabLst>
            </a:pPr>
            <a:r>
              <a:rPr lang="es-AR" sz="3200" b="1" dirty="0">
                <a:solidFill>
                  <a:schemeClr val="accent1">
                    <a:lumMod val="50000"/>
                  </a:schemeClr>
                </a:solidFill>
              </a:rPr>
              <a:t>Triana Alarcón, F. A. (2019). Guía práctica de econometría básica con Python</a:t>
            </a:r>
            <a:r>
              <a:rPr lang="es-AR" sz="3200" b="1" dirty="0" smtClean="0">
                <a:solidFill>
                  <a:schemeClr val="accent1">
                    <a:lumMod val="50000"/>
                  </a:schemeClr>
                </a:solidFill>
              </a:rPr>
              <a:t>. Bogotá: Universidad Nacional de Colombia.</a:t>
            </a:r>
            <a:endParaRPr lang="es-E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355600" algn="l"/>
              </a:tabLst>
            </a:pPr>
            <a:r>
              <a:rPr lang="es-ES" sz="3200" b="1" dirty="0" err="1" smtClean="0">
                <a:solidFill>
                  <a:schemeClr val="accent1">
                    <a:lumMod val="50000"/>
                  </a:schemeClr>
                </a:solidFill>
              </a:rPr>
              <a:t>Wooldridge</a:t>
            </a: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  <a:t>, J. M. (2010). Introducción a la econometría. </a:t>
            </a:r>
            <a:r>
              <a:rPr lang="es-ES" sz="3200" b="1" dirty="0" smtClean="0">
                <a:solidFill>
                  <a:schemeClr val="accent1">
                    <a:lumMod val="50000"/>
                  </a:schemeClr>
                </a:solidFill>
              </a:rPr>
              <a:t>4ta. edición. </a:t>
            </a: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  <a:t>México: </a:t>
            </a:r>
            <a:r>
              <a:rPr lang="es-ES" sz="3200" b="1" dirty="0" err="1">
                <a:solidFill>
                  <a:schemeClr val="accent1">
                    <a:lumMod val="50000"/>
                  </a:schemeClr>
                </a:solidFill>
              </a:rPr>
              <a:t>Cengage</a:t>
            </a:r>
            <a:r>
              <a:rPr lang="es-E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3200" b="1" dirty="0" err="1" smtClean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r>
              <a:rPr lang="es-ES" sz="3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898443"/>
            <a:ext cx="10695709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¿Qué es la econometría?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75103" y="3392424"/>
            <a:ext cx="884224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“Aplicación </a:t>
            </a:r>
            <a:r>
              <a:rPr lang="es-AR" sz="3600" dirty="0">
                <a:solidFill>
                  <a:prstClr val="black"/>
                </a:solidFill>
                <a:cs typeface="Times New Roman" panose="02020603050405020304" pitchFamily="18" charset="0"/>
              </a:rPr>
              <a:t>de métodos estadísticos y matemáticos al análisis de </a:t>
            </a:r>
            <a:r>
              <a:rPr lang="es-AR" sz="3600" b="1" dirty="0">
                <a:solidFill>
                  <a:prstClr val="black"/>
                </a:solidFill>
                <a:cs typeface="Times New Roman" panose="02020603050405020304" pitchFamily="18" charset="0"/>
              </a:rPr>
              <a:t>datos </a:t>
            </a:r>
            <a:r>
              <a:rPr lang="es-AR" sz="3600" b="1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económicos</a:t>
            </a: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” </a:t>
            </a:r>
            <a:r>
              <a:rPr lang="es-AR" sz="3600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s-AR" sz="3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Maddala</a:t>
            </a:r>
            <a:r>
              <a:rPr lang="es-AR" sz="3600" dirty="0">
                <a:solidFill>
                  <a:prstClr val="black"/>
                </a:solidFill>
                <a:cs typeface="Times New Roman" panose="02020603050405020304" pitchFamily="18" charset="0"/>
              </a:rPr>
              <a:t>, 1996</a:t>
            </a:r>
            <a:r>
              <a:rPr lang="es-AR" sz="3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es-ES" sz="3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Nociones básicas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1898443"/>
            <a:ext cx="10695709" cy="34778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¿Por qué una disciplina aparte?</a:t>
            </a:r>
          </a:p>
          <a:p>
            <a:pPr>
              <a:tabLst>
                <a:tab pos="355600" algn="l"/>
              </a:tabLst>
            </a:pPr>
            <a:endParaRPr lang="es-A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4400" b="1" dirty="0" smtClean="0">
                <a:cs typeface="Times New Roman" panose="02020603050405020304" pitchFamily="18" charset="0"/>
              </a:rPr>
              <a:t>Naturaleza de los datos económicos</a:t>
            </a: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AR" sz="4400" b="1" dirty="0" smtClean="0">
                <a:cs typeface="Times New Roman" panose="02020603050405020304" pitchFamily="18" charset="0"/>
              </a:rPr>
              <a:t>Técnica básica: análisis de 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24427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2652</Words>
  <Application>Microsoft Office PowerPoint</Application>
  <PresentationFormat>Panorámica</PresentationFormat>
  <Paragraphs>225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Symbol</vt:lpstr>
      <vt:lpstr>Times New Roman</vt:lpstr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Adrian Moneta</cp:lastModifiedBy>
  <cp:revision>154</cp:revision>
  <dcterms:created xsi:type="dcterms:W3CDTF">2021-04-15T23:17:44Z</dcterms:created>
  <dcterms:modified xsi:type="dcterms:W3CDTF">2021-09-03T20:29:13Z</dcterms:modified>
</cp:coreProperties>
</file>