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312" r:id="rId5"/>
    <p:sldId id="265" r:id="rId6"/>
    <p:sldId id="277" r:id="rId7"/>
    <p:sldId id="283" r:id="rId8"/>
    <p:sldId id="301" r:id="rId9"/>
    <p:sldId id="318" r:id="rId10"/>
    <p:sldId id="317" r:id="rId11"/>
    <p:sldId id="296" r:id="rId12"/>
    <p:sldId id="297" r:id="rId13"/>
    <p:sldId id="298" r:id="rId14"/>
    <p:sldId id="299" r:id="rId15"/>
    <p:sldId id="271" r:id="rId16"/>
    <p:sldId id="315" r:id="rId17"/>
    <p:sldId id="316" r:id="rId18"/>
    <p:sldId id="319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20" r:id="rId27"/>
    <p:sldId id="310" r:id="rId28"/>
    <p:sldId id="309" r:id="rId29"/>
    <p:sldId id="311" r:id="rId30"/>
    <p:sldId id="321" r:id="rId31"/>
    <p:sldId id="322" r:id="rId32"/>
    <p:sldId id="323" r:id="rId33"/>
    <p:sldId id="324" r:id="rId34"/>
    <p:sldId id="325" r:id="rId35"/>
    <p:sldId id="326" r:id="rId36"/>
    <p:sldId id="327" r:id="rId3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EDA83-FD77-4D83-81DB-6E7D8D47078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21BE0104-9653-4503-AB5E-63C77FCB6A8E}">
      <dgm:prSet phldrT="[Texto]"/>
      <dgm:spPr/>
      <dgm:t>
        <a:bodyPr/>
        <a:lstStyle/>
        <a:p>
          <a:r>
            <a:rPr lang="es-ES" dirty="0" smtClean="0"/>
            <a:t>Especificación</a:t>
          </a:r>
          <a:endParaRPr lang="es-ES" dirty="0"/>
        </a:p>
      </dgm:t>
    </dgm:pt>
    <dgm:pt modelId="{5E03396C-B69A-42D5-AFF1-5FA29F740A11}" type="parTrans" cxnId="{A9EC8D51-383A-4E6A-9483-B9A6031AF7F5}">
      <dgm:prSet/>
      <dgm:spPr/>
      <dgm:t>
        <a:bodyPr/>
        <a:lstStyle/>
        <a:p>
          <a:endParaRPr lang="es-ES"/>
        </a:p>
      </dgm:t>
    </dgm:pt>
    <dgm:pt modelId="{3E16DBFF-29D3-4B45-A947-66D9219EA7C4}" type="sibTrans" cxnId="{A9EC8D51-383A-4E6A-9483-B9A6031AF7F5}">
      <dgm:prSet/>
      <dgm:spPr/>
      <dgm:t>
        <a:bodyPr/>
        <a:lstStyle/>
        <a:p>
          <a:endParaRPr lang="es-ES"/>
        </a:p>
      </dgm:t>
    </dgm:pt>
    <dgm:pt modelId="{8F248771-2A80-46A2-987B-127BB8FD6E8F}">
      <dgm:prSet phldrT="[Texto]"/>
      <dgm:spPr/>
      <dgm:t>
        <a:bodyPr/>
        <a:lstStyle/>
        <a:p>
          <a:r>
            <a:rPr lang="es-ES" dirty="0" smtClean="0"/>
            <a:t>Datos</a:t>
          </a:r>
          <a:endParaRPr lang="es-ES" dirty="0"/>
        </a:p>
      </dgm:t>
    </dgm:pt>
    <dgm:pt modelId="{04E51D6C-242B-47D8-BDE5-DABD2A9919CB}" type="parTrans" cxnId="{5F755FFA-EE3C-47ED-AB17-75AEE451E0B0}">
      <dgm:prSet/>
      <dgm:spPr/>
      <dgm:t>
        <a:bodyPr/>
        <a:lstStyle/>
        <a:p>
          <a:endParaRPr lang="es-ES"/>
        </a:p>
      </dgm:t>
    </dgm:pt>
    <dgm:pt modelId="{337B7AC3-FABA-480E-9DA6-A446771BB62F}" type="sibTrans" cxnId="{5F755FFA-EE3C-47ED-AB17-75AEE451E0B0}">
      <dgm:prSet/>
      <dgm:spPr/>
      <dgm:t>
        <a:bodyPr/>
        <a:lstStyle/>
        <a:p>
          <a:endParaRPr lang="es-ES"/>
        </a:p>
      </dgm:t>
    </dgm:pt>
    <dgm:pt modelId="{9E2EBB61-216E-42D0-BD8A-3090F5E41178}">
      <dgm:prSet phldrT="[Texto]"/>
      <dgm:spPr/>
      <dgm:t>
        <a:bodyPr/>
        <a:lstStyle/>
        <a:p>
          <a:r>
            <a:rPr lang="es-ES" dirty="0" smtClean="0"/>
            <a:t>Estimación</a:t>
          </a:r>
          <a:endParaRPr lang="es-ES" dirty="0"/>
        </a:p>
      </dgm:t>
    </dgm:pt>
    <dgm:pt modelId="{0B534988-F25E-4D23-9C90-B4F181F537EB}" type="parTrans" cxnId="{A9A1B113-2BF4-4A5E-9086-0BE62B4C9854}">
      <dgm:prSet/>
      <dgm:spPr/>
      <dgm:t>
        <a:bodyPr/>
        <a:lstStyle/>
        <a:p>
          <a:endParaRPr lang="es-ES"/>
        </a:p>
      </dgm:t>
    </dgm:pt>
    <dgm:pt modelId="{7AEA54EB-0B03-4F4F-9738-E6F185BB1610}" type="sibTrans" cxnId="{A9A1B113-2BF4-4A5E-9086-0BE62B4C9854}">
      <dgm:prSet/>
      <dgm:spPr/>
      <dgm:t>
        <a:bodyPr/>
        <a:lstStyle/>
        <a:p>
          <a:endParaRPr lang="es-ES"/>
        </a:p>
      </dgm:t>
    </dgm:pt>
    <dgm:pt modelId="{C94B4320-F0FE-4F39-AFFB-9F6B2E870FEF}">
      <dgm:prSet phldrT="[Texto]"/>
      <dgm:spPr/>
      <dgm:t>
        <a:bodyPr/>
        <a:lstStyle/>
        <a:p>
          <a:r>
            <a:rPr lang="es-ES" dirty="0" smtClean="0"/>
            <a:t>Diagnóstico y contrastación</a:t>
          </a:r>
          <a:endParaRPr lang="es-ES" dirty="0"/>
        </a:p>
      </dgm:t>
    </dgm:pt>
    <dgm:pt modelId="{5E21A6FC-FB40-4188-B900-A766D6675FA5}" type="parTrans" cxnId="{B9C723AD-FA0C-45B3-ACDD-675EA8DE26D7}">
      <dgm:prSet/>
      <dgm:spPr/>
      <dgm:t>
        <a:bodyPr/>
        <a:lstStyle/>
        <a:p>
          <a:endParaRPr lang="es-ES"/>
        </a:p>
      </dgm:t>
    </dgm:pt>
    <dgm:pt modelId="{F51BC896-02E0-407F-B03D-14F0EFFE94DA}" type="sibTrans" cxnId="{B9C723AD-FA0C-45B3-ACDD-675EA8DE26D7}">
      <dgm:prSet/>
      <dgm:spPr/>
      <dgm:t>
        <a:bodyPr/>
        <a:lstStyle/>
        <a:p>
          <a:endParaRPr lang="es-ES"/>
        </a:p>
      </dgm:t>
    </dgm:pt>
    <dgm:pt modelId="{B2387478-560A-4FBC-8D65-6B79CE8975AA}">
      <dgm:prSet phldrT="[Texto]"/>
      <dgm:spPr/>
      <dgm:t>
        <a:bodyPr/>
        <a:lstStyle/>
        <a:p>
          <a:r>
            <a:rPr lang="es-ES" dirty="0" smtClean="0"/>
            <a:t>Aplicación</a:t>
          </a:r>
          <a:endParaRPr lang="es-ES" dirty="0"/>
        </a:p>
      </dgm:t>
    </dgm:pt>
    <dgm:pt modelId="{C0C87C61-6CBB-4D33-A994-A71B8F032040}" type="parTrans" cxnId="{DDFCBFEF-8E36-44F1-A24E-2FAE5070B746}">
      <dgm:prSet/>
      <dgm:spPr/>
      <dgm:t>
        <a:bodyPr/>
        <a:lstStyle/>
        <a:p>
          <a:endParaRPr lang="es-ES"/>
        </a:p>
      </dgm:t>
    </dgm:pt>
    <dgm:pt modelId="{37FD3F60-6E95-40C0-8B2D-63FCA468BC26}" type="sibTrans" cxnId="{DDFCBFEF-8E36-44F1-A24E-2FAE5070B746}">
      <dgm:prSet/>
      <dgm:spPr/>
      <dgm:t>
        <a:bodyPr/>
        <a:lstStyle/>
        <a:p>
          <a:endParaRPr lang="es-ES"/>
        </a:p>
      </dgm:t>
    </dgm:pt>
    <dgm:pt modelId="{9AB7A641-6E8B-4220-B620-9235E9BF0DDF}" type="pres">
      <dgm:prSet presAssocID="{329EDA83-FD77-4D83-81DB-6E7D8D47078F}" presName="Name0" presStyleCnt="0">
        <dgm:presLayoutVars>
          <dgm:dir/>
          <dgm:resizeHandles val="exact"/>
        </dgm:presLayoutVars>
      </dgm:prSet>
      <dgm:spPr/>
    </dgm:pt>
    <dgm:pt modelId="{2BCEAED0-4ED5-48BD-8E06-72B898825670}" type="pres">
      <dgm:prSet presAssocID="{21BE0104-9653-4503-AB5E-63C77FCB6A8E}" presName="node" presStyleLbl="node1" presStyleIdx="0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3A591E-274D-47E5-9906-25C5D64189C1}" type="pres">
      <dgm:prSet presAssocID="{3E16DBFF-29D3-4B45-A947-66D9219EA7C4}" presName="sibTrans" presStyleLbl="sibTrans2D1" presStyleIdx="0" presStyleCnt="4" custScaleX="114800" custScaleY="165000"/>
      <dgm:spPr/>
      <dgm:t>
        <a:bodyPr/>
        <a:lstStyle/>
        <a:p>
          <a:endParaRPr lang="es-ES"/>
        </a:p>
      </dgm:t>
    </dgm:pt>
    <dgm:pt modelId="{111B9F0B-887C-411F-98AC-3CF41336D1FB}" type="pres">
      <dgm:prSet presAssocID="{3E16DBFF-29D3-4B45-A947-66D9219EA7C4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EB8CCB28-CB8C-4797-9B0C-7B912CEA7CC2}" type="pres">
      <dgm:prSet presAssocID="{8F248771-2A80-46A2-987B-127BB8FD6E8F}" presName="node" presStyleLbl="node1" presStyleIdx="1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B3352D-591F-4FEA-ADD4-B978C8255082}" type="pres">
      <dgm:prSet presAssocID="{337B7AC3-FABA-480E-9DA6-A446771BB62F}" presName="sibTrans" presStyleLbl="sibTrans2D1" presStyleIdx="1" presStyleCnt="4" custScaleX="114800" custScaleY="165000"/>
      <dgm:spPr/>
      <dgm:t>
        <a:bodyPr/>
        <a:lstStyle/>
        <a:p>
          <a:endParaRPr lang="es-ES"/>
        </a:p>
      </dgm:t>
    </dgm:pt>
    <dgm:pt modelId="{7CAD5A79-C273-4610-81E4-4CE3A1203AF3}" type="pres">
      <dgm:prSet presAssocID="{337B7AC3-FABA-480E-9DA6-A446771BB62F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BE3E40A3-698F-4577-BE32-E21AA1DFF7DB}" type="pres">
      <dgm:prSet presAssocID="{9E2EBB61-216E-42D0-BD8A-3090F5E41178}" presName="node" presStyleLbl="node1" presStyleIdx="2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6A1AF6-54D8-4C5D-AC65-5B736BFE9A1F}" type="pres">
      <dgm:prSet presAssocID="{7AEA54EB-0B03-4F4F-9738-E6F185BB1610}" presName="sibTrans" presStyleLbl="sibTrans2D1" presStyleIdx="2" presStyleCnt="4" custScaleX="114800" custScaleY="165000"/>
      <dgm:spPr/>
      <dgm:t>
        <a:bodyPr/>
        <a:lstStyle/>
        <a:p>
          <a:endParaRPr lang="es-ES"/>
        </a:p>
      </dgm:t>
    </dgm:pt>
    <dgm:pt modelId="{0BBCA838-1B0F-45A7-84CA-AB4BCBC726F9}" type="pres">
      <dgm:prSet presAssocID="{7AEA54EB-0B03-4F4F-9738-E6F185BB1610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D5F3D348-ED48-4FB1-A58A-6ABEAAAD6508}" type="pres">
      <dgm:prSet presAssocID="{C94B4320-F0FE-4F39-AFFB-9F6B2E870FEF}" presName="node" presStyleLbl="node1" presStyleIdx="3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535DE6-57CF-47D0-A5B1-6577930624B4}" type="pres">
      <dgm:prSet presAssocID="{F51BC896-02E0-407F-B03D-14F0EFFE94DA}" presName="sibTrans" presStyleLbl="sibTrans2D1" presStyleIdx="3" presStyleCnt="4" custScaleX="114800" custScaleY="165000"/>
      <dgm:spPr/>
      <dgm:t>
        <a:bodyPr/>
        <a:lstStyle/>
        <a:p>
          <a:endParaRPr lang="es-ES"/>
        </a:p>
      </dgm:t>
    </dgm:pt>
    <dgm:pt modelId="{347D578C-551A-4C4E-8623-3BDEF7AF3B7F}" type="pres">
      <dgm:prSet presAssocID="{F51BC896-02E0-407F-B03D-14F0EFFE94DA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A13D6D7A-3F0C-4B57-82E0-437CDEDC5FA9}" type="pres">
      <dgm:prSet presAssocID="{B2387478-560A-4FBC-8D65-6B79CE8975AA}" presName="node" presStyleLbl="node1" presStyleIdx="4" presStyleCnt="5" custScaleX="206600" custScaleY="2969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12D20BA-F4C6-4471-8354-DF907456F82F}" type="presOf" srcId="{3E16DBFF-29D3-4B45-A947-66D9219EA7C4}" destId="{111B9F0B-887C-411F-98AC-3CF41336D1FB}" srcOrd="1" destOrd="0" presId="urn:microsoft.com/office/officeart/2005/8/layout/process1"/>
    <dgm:cxn modelId="{341A100F-C876-47BC-A251-2754D94993AA}" type="presOf" srcId="{337B7AC3-FABA-480E-9DA6-A446771BB62F}" destId="{4DB3352D-591F-4FEA-ADD4-B978C8255082}" srcOrd="0" destOrd="0" presId="urn:microsoft.com/office/officeart/2005/8/layout/process1"/>
    <dgm:cxn modelId="{84F53B1A-B88D-4F8C-8E04-1994E7A15DF1}" type="presOf" srcId="{7AEA54EB-0B03-4F4F-9738-E6F185BB1610}" destId="{736A1AF6-54D8-4C5D-AC65-5B736BFE9A1F}" srcOrd="0" destOrd="0" presId="urn:microsoft.com/office/officeart/2005/8/layout/process1"/>
    <dgm:cxn modelId="{DBD3FE12-D8EC-4144-9C6F-B4363B23EB63}" type="presOf" srcId="{B2387478-560A-4FBC-8D65-6B79CE8975AA}" destId="{A13D6D7A-3F0C-4B57-82E0-437CDEDC5FA9}" srcOrd="0" destOrd="0" presId="urn:microsoft.com/office/officeart/2005/8/layout/process1"/>
    <dgm:cxn modelId="{DDFCBFEF-8E36-44F1-A24E-2FAE5070B746}" srcId="{329EDA83-FD77-4D83-81DB-6E7D8D47078F}" destId="{B2387478-560A-4FBC-8D65-6B79CE8975AA}" srcOrd="4" destOrd="0" parTransId="{C0C87C61-6CBB-4D33-A994-A71B8F032040}" sibTransId="{37FD3F60-6E95-40C0-8B2D-63FCA468BC26}"/>
    <dgm:cxn modelId="{38F49360-880D-4FEB-9095-19BDA6237D28}" type="presOf" srcId="{7AEA54EB-0B03-4F4F-9738-E6F185BB1610}" destId="{0BBCA838-1B0F-45A7-84CA-AB4BCBC726F9}" srcOrd="1" destOrd="0" presId="urn:microsoft.com/office/officeart/2005/8/layout/process1"/>
    <dgm:cxn modelId="{E5876AD5-A7EC-4C14-9D32-0C97A035BEEA}" type="presOf" srcId="{337B7AC3-FABA-480E-9DA6-A446771BB62F}" destId="{7CAD5A79-C273-4610-81E4-4CE3A1203AF3}" srcOrd="1" destOrd="0" presId="urn:microsoft.com/office/officeart/2005/8/layout/process1"/>
    <dgm:cxn modelId="{B2A2ABB3-6F02-49FC-9B77-DC53DE52F031}" type="presOf" srcId="{9E2EBB61-216E-42D0-BD8A-3090F5E41178}" destId="{BE3E40A3-698F-4577-BE32-E21AA1DFF7DB}" srcOrd="0" destOrd="0" presId="urn:microsoft.com/office/officeart/2005/8/layout/process1"/>
    <dgm:cxn modelId="{CD2CA1E9-18DF-48A6-9212-FD257A4B57F1}" type="presOf" srcId="{C94B4320-F0FE-4F39-AFFB-9F6B2E870FEF}" destId="{D5F3D348-ED48-4FB1-A58A-6ABEAAAD6508}" srcOrd="0" destOrd="0" presId="urn:microsoft.com/office/officeart/2005/8/layout/process1"/>
    <dgm:cxn modelId="{AC862B65-3735-4997-8250-A559C26BA7E9}" type="presOf" srcId="{3E16DBFF-29D3-4B45-A947-66D9219EA7C4}" destId="{9E3A591E-274D-47E5-9906-25C5D64189C1}" srcOrd="0" destOrd="0" presId="urn:microsoft.com/office/officeart/2005/8/layout/process1"/>
    <dgm:cxn modelId="{25D52260-01B9-4547-A37F-F7F71C04EE74}" type="presOf" srcId="{F51BC896-02E0-407F-B03D-14F0EFFE94DA}" destId="{3A535DE6-57CF-47D0-A5B1-6577930624B4}" srcOrd="0" destOrd="0" presId="urn:microsoft.com/office/officeart/2005/8/layout/process1"/>
    <dgm:cxn modelId="{E2FE93A1-F588-4507-9BD4-807252F8065E}" type="presOf" srcId="{8F248771-2A80-46A2-987B-127BB8FD6E8F}" destId="{EB8CCB28-CB8C-4797-9B0C-7B912CEA7CC2}" srcOrd="0" destOrd="0" presId="urn:microsoft.com/office/officeart/2005/8/layout/process1"/>
    <dgm:cxn modelId="{5F755FFA-EE3C-47ED-AB17-75AEE451E0B0}" srcId="{329EDA83-FD77-4D83-81DB-6E7D8D47078F}" destId="{8F248771-2A80-46A2-987B-127BB8FD6E8F}" srcOrd="1" destOrd="0" parTransId="{04E51D6C-242B-47D8-BDE5-DABD2A9919CB}" sibTransId="{337B7AC3-FABA-480E-9DA6-A446771BB62F}"/>
    <dgm:cxn modelId="{A9EC8D51-383A-4E6A-9483-B9A6031AF7F5}" srcId="{329EDA83-FD77-4D83-81DB-6E7D8D47078F}" destId="{21BE0104-9653-4503-AB5E-63C77FCB6A8E}" srcOrd="0" destOrd="0" parTransId="{5E03396C-B69A-42D5-AFF1-5FA29F740A11}" sibTransId="{3E16DBFF-29D3-4B45-A947-66D9219EA7C4}"/>
    <dgm:cxn modelId="{A9A1B113-2BF4-4A5E-9086-0BE62B4C9854}" srcId="{329EDA83-FD77-4D83-81DB-6E7D8D47078F}" destId="{9E2EBB61-216E-42D0-BD8A-3090F5E41178}" srcOrd="2" destOrd="0" parTransId="{0B534988-F25E-4D23-9C90-B4F181F537EB}" sibTransId="{7AEA54EB-0B03-4F4F-9738-E6F185BB1610}"/>
    <dgm:cxn modelId="{60B9FD84-D319-4A74-9B03-D888E9E5A88C}" type="presOf" srcId="{F51BC896-02E0-407F-B03D-14F0EFFE94DA}" destId="{347D578C-551A-4C4E-8623-3BDEF7AF3B7F}" srcOrd="1" destOrd="0" presId="urn:microsoft.com/office/officeart/2005/8/layout/process1"/>
    <dgm:cxn modelId="{B9C723AD-FA0C-45B3-ACDD-675EA8DE26D7}" srcId="{329EDA83-FD77-4D83-81DB-6E7D8D47078F}" destId="{C94B4320-F0FE-4F39-AFFB-9F6B2E870FEF}" srcOrd="3" destOrd="0" parTransId="{5E21A6FC-FB40-4188-B900-A766D6675FA5}" sibTransId="{F51BC896-02E0-407F-B03D-14F0EFFE94DA}"/>
    <dgm:cxn modelId="{DF0E6A96-DEBE-4E1D-A29B-64F8605D144A}" type="presOf" srcId="{329EDA83-FD77-4D83-81DB-6E7D8D47078F}" destId="{9AB7A641-6E8B-4220-B620-9235E9BF0DDF}" srcOrd="0" destOrd="0" presId="urn:microsoft.com/office/officeart/2005/8/layout/process1"/>
    <dgm:cxn modelId="{A0B30ACA-1D83-46EF-910E-5B93813553E1}" type="presOf" srcId="{21BE0104-9653-4503-AB5E-63C77FCB6A8E}" destId="{2BCEAED0-4ED5-48BD-8E06-72B898825670}" srcOrd="0" destOrd="0" presId="urn:microsoft.com/office/officeart/2005/8/layout/process1"/>
    <dgm:cxn modelId="{CC46D100-89D0-4E4E-B132-5BEB4EA3E95B}" type="presParOf" srcId="{9AB7A641-6E8B-4220-B620-9235E9BF0DDF}" destId="{2BCEAED0-4ED5-48BD-8E06-72B898825670}" srcOrd="0" destOrd="0" presId="urn:microsoft.com/office/officeart/2005/8/layout/process1"/>
    <dgm:cxn modelId="{8D7D9425-BFD3-43BE-BD01-CB3831B69E5F}" type="presParOf" srcId="{9AB7A641-6E8B-4220-B620-9235E9BF0DDF}" destId="{9E3A591E-274D-47E5-9906-25C5D64189C1}" srcOrd="1" destOrd="0" presId="urn:microsoft.com/office/officeart/2005/8/layout/process1"/>
    <dgm:cxn modelId="{4D8B4C1B-80BF-4DE3-B77A-A77EDB9A8742}" type="presParOf" srcId="{9E3A591E-274D-47E5-9906-25C5D64189C1}" destId="{111B9F0B-887C-411F-98AC-3CF41336D1FB}" srcOrd="0" destOrd="0" presId="urn:microsoft.com/office/officeart/2005/8/layout/process1"/>
    <dgm:cxn modelId="{93A21A47-3A2A-4162-998A-6D3983FBD31A}" type="presParOf" srcId="{9AB7A641-6E8B-4220-B620-9235E9BF0DDF}" destId="{EB8CCB28-CB8C-4797-9B0C-7B912CEA7CC2}" srcOrd="2" destOrd="0" presId="urn:microsoft.com/office/officeart/2005/8/layout/process1"/>
    <dgm:cxn modelId="{70390E3D-1AF0-4AF5-8941-81E603B91CB9}" type="presParOf" srcId="{9AB7A641-6E8B-4220-B620-9235E9BF0DDF}" destId="{4DB3352D-591F-4FEA-ADD4-B978C8255082}" srcOrd="3" destOrd="0" presId="urn:microsoft.com/office/officeart/2005/8/layout/process1"/>
    <dgm:cxn modelId="{982E797A-A00D-424B-B398-9998E4238A0B}" type="presParOf" srcId="{4DB3352D-591F-4FEA-ADD4-B978C8255082}" destId="{7CAD5A79-C273-4610-81E4-4CE3A1203AF3}" srcOrd="0" destOrd="0" presId="urn:microsoft.com/office/officeart/2005/8/layout/process1"/>
    <dgm:cxn modelId="{F3738372-0ED2-446E-AACE-03264529BA49}" type="presParOf" srcId="{9AB7A641-6E8B-4220-B620-9235E9BF0DDF}" destId="{BE3E40A3-698F-4577-BE32-E21AA1DFF7DB}" srcOrd="4" destOrd="0" presId="urn:microsoft.com/office/officeart/2005/8/layout/process1"/>
    <dgm:cxn modelId="{9EC223B9-5BF3-4AFA-8D44-4F715EE2E52E}" type="presParOf" srcId="{9AB7A641-6E8B-4220-B620-9235E9BF0DDF}" destId="{736A1AF6-54D8-4C5D-AC65-5B736BFE9A1F}" srcOrd="5" destOrd="0" presId="urn:microsoft.com/office/officeart/2005/8/layout/process1"/>
    <dgm:cxn modelId="{40AFA891-A188-48D7-AAAE-0C976BC3D279}" type="presParOf" srcId="{736A1AF6-54D8-4C5D-AC65-5B736BFE9A1F}" destId="{0BBCA838-1B0F-45A7-84CA-AB4BCBC726F9}" srcOrd="0" destOrd="0" presId="urn:microsoft.com/office/officeart/2005/8/layout/process1"/>
    <dgm:cxn modelId="{9748770E-6761-4737-BC5E-5608D391966F}" type="presParOf" srcId="{9AB7A641-6E8B-4220-B620-9235E9BF0DDF}" destId="{D5F3D348-ED48-4FB1-A58A-6ABEAAAD6508}" srcOrd="6" destOrd="0" presId="urn:microsoft.com/office/officeart/2005/8/layout/process1"/>
    <dgm:cxn modelId="{70A7EF9F-0304-4E4E-918A-20A2FDA9F52D}" type="presParOf" srcId="{9AB7A641-6E8B-4220-B620-9235E9BF0DDF}" destId="{3A535DE6-57CF-47D0-A5B1-6577930624B4}" srcOrd="7" destOrd="0" presId="urn:microsoft.com/office/officeart/2005/8/layout/process1"/>
    <dgm:cxn modelId="{AB871840-D912-44A0-B6BE-A541F97FA7E9}" type="presParOf" srcId="{3A535DE6-57CF-47D0-A5B1-6577930624B4}" destId="{347D578C-551A-4C4E-8623-3BDEF7AF3B7F}" srcOrd="0" destOrd="0" presId="urn:microsoft.com/office/officeart/2005/8/layout/process1"/>
    <dgm:cxn modelId="{A8EBC54F-67CC-4BAF-B98C-F63925FCE26A}" type="presParOf" srcId="{9AB7A641-6E8B-4220-B620-9235E9BF0DDF}" destId="{A13D6D7A-3F0C-4B57-82E0-437CDEDC5F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F054A-CCB5-4C19-86D8-F6AA7E3AB696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D51A58D-1DE9-45FF-9ACE-2505F27D1884}">
      <dgm:prSet phldrT="[Texto]"/>
      <dgm:spPr/>
      <dgm:t>
        <a:bodyPr/>
        <a:lstStyle/>
        <a:p>
          <a:r>
            <a:rPr lang="es-ES" dirty="0" smtClean="0"/>
            <a:t>Contrastes básicos</a:t>
          </a:r>
          <a:endParaRPr lang="es-ES" dirty="0"/>
        </a:p>
      </dgm:t>
    </dgm:pt>
    <dgm:pt modelId="{BBD4AA15-76BD-4C69-8347-D93542EFA782}" type="parTrans" cxnId="{6480FB72-4703-4321-B92F-7B7601D2D4F1}">
      <dgm:prSet/>
      <dgm:spPr/>
      <dgm:t>
        <a:bodyPr/>
        <a:lstStyle/>
        <a:p>
          <a:endParaRPr lang="es-ES"/>
        </a:p>
      </dgm:t>
    </dgm:pt>
    <dgm:pt modelId="{62900CD6-98A2-4E6D-A6D1-6197CC002943}" type="sibTrans" cxnId="{6480FB72-4703-4321-B92F-7B7601D2D4F1}">
      <dgm:prSet/>
      <dgm:spPr/>
      <dgm:t>
        <a:bodyPr/>
        <a:lstStyle/>
        <a:p>
          <a:endParaRPr lang="es-ES"/>
        </a:p>
      </dgm:t>
    </dgm:pt>
    <dgm:pt modelId="{3A4BB28F-6EDA-41EC-8B64-83ACA4553F3B}">
      <dgm:prSet phldrT="[Texto]"/>
      <dgm:spPr/>
      <dgm:t>
        <a:bodyPr/>
        <a:lstStyle/>
        <a:p>
          <a:r>
            <a:rPr lang="es-ES" dirty="0" smtClean="0"/>
            <a:t>Significación individual de variables</a:t>
          </a:r>
          <a:endParaRPr lang="es-ES" dirty="0"/>
        </a:p>
      </dgm:t>
    </dgm:pt>
    <dgm:pt modelId="{4A1836C0-3149-476E-8C03-86E8A12D1A93}" type="parTrans" cxnId="{B82D7750-FBEF-43C3-BD39-CB32385A0230}">
      <dgm:prSet/>
      <dgm:spPr/>
      <dgm:t>
        <a:bodyPr/>
        <a:lstStyle/>
        <a:p>
          <a:endParaRPr lang="es-ES"/>
        </a:p>
      </dgm:t>
    </dgm:pt>
    <dgm:pt modelId="{AFB22190-E685-4137-A98E-6C48FC0234C5}" type="sibTrans" cxnId="{B82D7750-FBEF-43C3-BD39-CB32385A0230}">
      <dgm:prSet/>
      <dgm:spPr/>
      <dgm:t>
        <a:bodyPr/>
        <a:lstStyle/>
        <a:p>
          <a:endParaRPr lang="es-ES"/>
        </a:p>
      </dgm:t>
    </dgm:pt>
    <dgm:pt modelId="{EE57A424-C86B-40FA-824C-95EB38135DD2}">
      <dgm:prSet phldrT="[Texto]"/>
      <dgm:spPr/>
      <dgm:t>
        <a:bodyPr/>
        <a:lstStyle/>
        <a:p>
          <a:r>
            <a:rPr lang="es-ES" dirty="0" smtClean="0"/>
            <a:t>Significación global del modelo</a:t>
          </a:r>
          <a:endParaRPr lang="es-ES" dirty="0"/>
        </a:p>
      </dgm:t>
    </dgm:pt>
    <dgm:pt modelId="{C3754515-437F-4E2B-B72E-1C79FE2BD3BD}" type="parTrans" cxnId="{C39E6A79-42B2-4A24-8138-13C6ACC67BE5}">
      <dgm:prSet/>
      <dgm:spPr/>
      <dgm:t>
        <a:bodyPr/>
        <a:lstStyle/>
        <a:p>
          <a:endParaRPr lang="es-ES"/>
        </a:p>
      </dgm:t>
    </dgm:pt>
    <dgm:pt modelId="{1D4B08E2-3354-476C-8DE2-63E9708FDE60}" type="sibTrans" cxnId="{C39E6A79-42B2-4A24-8138-13C6ACC67BE5}">
      <dgm:prSet/>
      <dgm:spPr/>
      <dgm:t>
        <a:bodyPr/>
        <a:lstStyle/>
        <a:p>
          <a:endParaRPr lang="es-ES"/>
        </a:p>
      </dgm:t>
    </dgm:pt>
    <dgm:pt modelId="{76E1C2BA-F203-489B-8C85-0DC4F0954AB3}">
      <dgm:prSet phldrT="[Texto]"/>
      <dgm:spPr/>
      <dgm:t>
        <a:bodyPr/>
        <a:lstStyle/>
        <a:p>
          <a:r>
            <a:rPr lang="es-ES" dirty="0" smtClean="0"/>
            <a:t>Verificación de supuestos sobre la estructura del modelo</a:t>
          </a:r>
          <a:endParaRPr lang="es-ES" dirty="0"/>
        </a:p>
      </dgm:t>
    </dgm:pt>
    <dgm:pt modelId="{366720E1-95C2-4232-AB5B-AFB4B8C1D4E9}" type="parTrans" cxnId="{2E62153B-6091-462E-8DBE-C74F6E946AF1}">
      <dgm:prSet/>
      <dgm:spPr/>
      <dgm:t>
        <a:bodyPr/>
        <a:lstStyle/>
        <a:p>
          <a:endParaRPr lang="es-ES"/>
        </a:p>
      </dgm:t>
    </dgm:pt>
    <dgm:pt modelId="{4FF3C564-1249-493D-9B21-052DBE63DB74}" type="sibTrans" cxnId="{2E62153B-6091-462E-8DBE-C74F6E946AF1}">
      <dgm:prSet/>
      <dgm:spPr/>
      <dgm:t>
        <a:bodyPr/>
        <a:lstStyle/>
        <a:p>
          <a:endParaRPr lang="es-ES"/>
        </a:p>
      </dgm:t>
    </dgm:pt>
    <dgm:pt modelId="{4863D1F0-7DBA-443D-B12E-7689B4E8C900}">
      <dgm:prSet phldrT="[Texto]"/>
      <dgm:spPr/>
      <dgm:t>
        <a:bodyPr/>
        <a:lstStyle/>
        <a:p>
          <a:r>
            <a:rPr lang="es-ES" dirty="0" smtClean="0"/>
            <a:t>Linealidad</a:t>
          </a:r>
          <a:endParaRPr lang="es-ES" dirty="0"/>
        </a:p>
      </dgm:t>
    </dgm:pt>
    <dgm:pt modelId="{51D60930-9954-4CC1-B0FF-93EBEAC914D2}" type="parTrans" cxnId="{2D20FE09-36E4-4292-A1A9-76B37B718E10}">
      <dgm:prSet/>
      <dgm:spPr/>
      <dgm:t>
        <a:bodyPr/>
        <a:lstStyle/>
        <a:p>
          <a:endParaRPr lang="es-ES"/>
        </a:p>
      </dgm:t>
    </dgm:pt>
    <dgm:pt modelId="{82BAC368-A4E5-48ED-9229-EAF4A38EC3CD}" type="sibTrans" cxnId="{2D20FE09-36E4-4292-A1A9-76B37B718E10}">
      <dgm:prSet/>
      <dgm:spPr/>
      <dgm:t>
        <a:bodyPr/>
        <a:lstStyle/>
        <a:p>
          <a:endParaRPr lang="es-ES"/>
        </a:p>
      </dgm:t>
    </dgm:pt>
    <dgm:pt modelId="{C0A2814E-9591-4B5C-8B63-AD4932EC6696}">
      <dgm:prSet phldrT="[Texto]"/>
      <dgm:spPr/>
      <dgm:t>
        <a:bodyPr/>
        <a:lstStyle/>
        <a:p>
          <a:r>
            <a:rPr lang="es-ES" dirty="0" smtClean="0"/>
            <a:t>Ausencia de </a:t>
          </a:r>
          <a:r>
            <a:rPr lang="es-ES" dirty="0" err="1" smtClean="0"/>
            <a:t>multicolinealidad</a:t>
          </a:r>
          <a:endParaRPr lang="es-ES" dirty="0"/>
        </a:p>
      </dgm:t>
    </dgm:pt>
    <dgm:pt modelId="{002A7E03-C7F0-4BD9-A70E-BFBBB61D7016}" type="parTrans" cxnId="{42F160EB-C161-4F6D-B9D8-DE9232615EA9}">
      <dgm:prSet/>
      <dgm:spPr/>
      <dgm:t>
        <a:bodyPr/>
        <a:lstStyle/>
        <a:p>
          <a:endParaRPr lang="es-ES"/>
        </a:p>
      </dgm:t>
    </dgm:pt>
    <dgm:pt modelId="{58F69B7C-B459-4B05-A2D6-A8E882C79282}" type="sibTrans" cxnId="{42F160EB-C161-4F6D-B9D8-DE9232615EA9}">
      <dgm:prSet/>
      <dgm:spPr/>
      <dgm:t>
        <a:bodyPr/>
        <a:lstStyle/>
        <a:p>
          <a:endParaRPr lang="es-ES"/>
        </a:p>
      </dgm:t>
    </dgm:pt>
    <dgm:pt modelId="{5A28CD07-7335-4594-912D-FE084EEF7C99}">
      <dgm:prSet phldrT="[Texto]"/>
      <dgm:spPr/>
      <dgm:t>
        <a:bodyPr/>
        <a:lstStyle/>
        <a:p>
          <a:r>
            <a:rPr lang="es-ES" dirty="0" smtClean="0"/>
            <a:t>Verificación de supuestos sobre el error</a:t>
          </a:r>
          <a:endParaRPr lang="es-ES" dirty="0"/>
        </a:p>
      </dgm:t>
    </dgm:pt>
    <dgm:pt modelId="{E85289FB-0592-452E-BD8F-2FDC24D189C4}" type="parTrans" cxnId="{9B99D51B-7301-49CF-9BB9-11D8F589E5AB}">
      <dgm:prSet/>
      <dgm:spPr/>
      <dgm:t>
        <a:bodyPr/>
        <a:lstStyle/>
        <a:p>
          <a:endParaRPr lang="es-ES"/>
        </a:p>
      </dgm:t>
    </dgm:pt>
    <dgm:pt modelId="{E7577054-1B06-4D3F-948A-35FE6177226C}" type="sibTrans" cxnId="{9B99D51B-7301-49CF-9BB9-11D8F589E5AB}">
      <dgm:prSet/>
      <dgm:spPr/>
      <dgm:t>
        <a:bodyPr/>
        <a:lstStyle/>
        <a:p>
          <a:endParaRPr lang="es-ES"/>
        </a:p>
      </dgm:t>
    </dgm:pt>
    <dgm:pt modelId="{7F6D9B6B-AC67-4838-B483-119A660A724E}">
      <dgm:prSet phldrT="[Texto]"/>
      <dgm:spPr/>
      <dgm:t>
        <a:bodyPr/>
        <a:lstStyle/>
        <a:p>
          <a:r>
            <a:rPr lang="es-ES" dirty="0" smtClean="0"/>
            <a:t>Media cero</a:t>
          </a:r>
          <a:endParaRPr lang="es-ES" dirty="0"/>
        </a:p>
      </dgm:t>
    </dgm:pt>
    <dgm:pt modelId="{3F564F22-734C-4DFB-ACC8-779F7AF3FF48}" type="parTrans" cxnId="{7CD11009-42C3-4A93-A65C-0D6FBDDBD0DB}">
      <dgm:prSet/>
      <dgm:spPr/>
      <dgm:t>
        <a:bodyPr/>
        <a:lstStyle/>
        <a:p>
          <a:endParaRPr lang="es-ES"/>
        </a:p>
      </dgm:t>
    </dgm:pt>
    <dgm:pt modelId="{C49DAB7E-7603-438B-B9E5-B7C495B948E7}" type="sibTrans" cxnId="{7CD11009-42C3-4A93-A65C-0D6FBDDBD0DB}">
      <dgm:prSet/>
      <dgm:spPr/>
      <dgm:t>
        <a:bodyPr/>
        <a:lstStyle/>
        <a:p>
          <a:endParaRPr lang="es-ES"/>
        </a:p>
      </dgm:t>
    </dgm:pt>
    <dgm:pt modelId="{A7F6AD4D-391F-456C-9D4F-B01C9E678B5F}">
      <dgm:prSet phldrT="[Texto]"/>
      <dgm:spPr/>
      <dgm:t>
        <a:bodyPr/>
        <a:lstStyle/>
        <a:p>
          <a:r>
            <a:rPr lang="es-ES" dirty="0" err="1" smtClean="0"/>
            <a:t>Homoscedasticidad</a:t>
          </a:r>
          <a:endParaRPr lang="es-ES" dirty="0"/>
        </a:p>
      </dgm:t>
    </dgm:pt>
    <dgm:pt modelId="{1F48D444-AAB3-4517-807B-268611EA2903}" type="parTrans" cxnId="{AE8C485E-AC63-4E28-B36C-DDB99957E366}">
      <dgm:prSet/>
      <dgm:spPr/>
      <dgm:t>
        <a:bodyPr/>
        <a:lstStyle/>
        <a:p>
          <a:endParaRPr lang="es-ES"/>
        </a:p>
      </dgm:t>
    </dgm:pt>
    <dgm:pt modelId="{06530EE1-9E40-4A54-8523-FC90CBDD4882}" type="sibTrans" cxnId="{AE8C485E-AC63-4E28-B36C-DDB99957E366}">
      <dgm:prSet/>
      <dgm:spPr/>
      <dgm:t>
        <a:bodyPr/>
        <a:lstStyle/>
        <a:p>
          <a:endParaRPr lang="es-ES"/>
        </a:p>
      </dgm:t>
    </dgm:pt>
    <dgm:pt modelId="{953BD814-4BE3-4D49-AD97-35D58F4E4A68}">
      <dgm:prSet phldrT="[Texto]"/>
      <dgm:spPr/>
      <dgm:t>
        <a:bodyPr/>
        <a:lstStyle/>
        <a:p>
          <a:r>
            <a:rPr lang="es-ES" dirty="0" smtClean="0"/>
            <a:t>Estabilidad estructural</a:t>
          </a:r>
          <a:endParaRPr lang="es-ES" dirty="0"/>
        </a:p>
      </dgm:t>
    </dgm:pt>
    <dgm:pt modelId="{9916C590-2080-41AB-AF0E-6A73B6F15BA3}" type="parTrans" cxnId="{F0BB391B-C0E4-41EC-ABCE-32BA5F77F276}">
      <dgm:prSet/>
      <dgm:spPr/>
      <dgm:t>
        <a:bodyPr/>
        <a:lstStyle/>
        <a:p>
          <a:endParaRPr lang="es-ES"/>
        </a:p>
      </dgm:t>
    </dgm:pt>
    <dgm:pt modelId="{FB850286-6F34-4DE3-9742-AAFD391B8300}" type="sibTrans" cxnId="{F0BB391B-C0E4-41EC-ABCE-32BA5F77F276}">
      <dgm:prSet/>
      <dgm:spPr/>
      <dgm:t>
        <a:bodyPr/>
        <a:lstStyle/>
        <a:p>
          <a:endParaRPr lang="es-ES"/>
        </a:p>
      </dgm:t>
    </dgm:pt>
    <dgm:pt modelId="{50F73CA7-40C8-4344-82F5-A1FFC84DC169}">
      <dgm:prSet phldrT="[Texto]"/>
      <dgm:spPr/>
      <dgm:t>
        <a:bodyPr/>
        <a:lstStyle/>
        <a:p>
          <a:r>
            <a:rPr lang="es-ES" dirty="0" smtClean="0"/>
            <a:t>No </a:t>
          </a:r>
          <a:r>
            <a:rPr lang="es-ES" dirty="0" err="1" smtClean="0"/>
            <a:t>autocorrelación</a:t>
          </a:r>
          <a:endParaRPr lang="es-ES" dirty="0"/>
        </a:p>
      </dgm:t>
    </dgm:pt>
    <dgm:pt modelId="{AF6F9B07-2090-4244-AB49-6B4833CF6432}" type="parTrans" cxnId="{87E40BEC-87BE-4295-B0B1-EB2654FF04B9}">
      <dgm:prSet/>
      <dgm:spPr/>
      <dgm:t>
        <a:bodyPr/>
        <a:lstStyle/>
        <a:p>
          <a:endParaRPr lang="es-ES"/>
        </a:p>
      </dgm:t>
    </dgm:pt>
    <dgm:pt modelId="{7527BEA4-EFDA-422C-A3C9-411C62D62935}" type="sibTrans" cxnId="{87E40BEC-87BE-4295-B0B1-EB2654FF04B9}">
      <dgm:prSet/>
      <dgm:spPr/>
      <dgm:t>
        <a:bodyPr/>
        <a:lstStyle/>
        <a:p>
          <a:endParaRPr lang="es-ES"/>
        </a:p>
      </dgm:t>
    </dgm:pt>
    <dgm:pt modelId="{3F6376AF-1057-4DDD-B15C-2A80B9B0F1DB}">
      <dgm:prSet phldrT="[Texto]"/>
      <dgm:spPr/>
      <dgm:t>
        <a:bodyPr/>
        <a:lstStyle/>
        <a:p>
          <a:r>
            <a:rPr lang="es-ES" dirty="0" smtClean="0"/>
            <a:t>Normalidad</a:t>
          </a:r>
          <a:endParaRPr lang="es-ES" dirty="0"/>
        </a:p>
      </dgm:t>
    </dgm:pt>
    <dgm:pt modelId="{E224E4E0-C9EB-4CCB-A3C8-A4F467812FF8}" type="parTrans" cxnId="{547DF9BB-3940-4834-9D95-66957DBF5791}">
      <dgm:prSet/>
      <dgm:spPr/>
      <dgm:t>
        <a:bodyPr/>
        <a:lstStyle/>
        <a:p>
          <a:endParaRPr lang="es-ES"/>
        </a:p>
      </dgm:t>
    </dgm:pt>
    <dgm:pt modelId="{1A7D8978-6C82-4691-866A-EF8540CCD8B3}" type="sibTrans" cxnId="{547DF9BB-3940-4834-9D95-66957DBF5791}">
      <dgm:prSet/>
      <dgm:spPr/>
      <dgm:t>
        <a:bodyPr/>
        <a:lstStyle/>
        <a:p>
          <a:endParaRPr lang="es-ES"/>
        </a:p>
      </dgm:t>
    </dgm:pt>
    <dgm:pt modelId="{5C70D03F-5008-456D-AA04-E25906C7388B}">
      <dgm:prSet phldrT="[Texto]"/>
      <dgm:spPr/>
      <dgm:t>
        <a:bodyPr/>
        <a:lstStyle/>
        <a:p>
          <a:r>
            <a:rPr lang="es-ES" dirty="0" smtClean="0"/>
            <a:t>Verificación de la </a:t>
          </a:r>
          <a:r>
            <a:rPr lang="es-ES" dirty="0" err="1" smtClean="0"/>
            <a:t>exogeneidad</a:t>
          </a:r>
          <a:endParaRPr lang="es-ES" dirty="0"/>
        </a:p>
      </dgm:t>
    </dgm:pt>
    <dgm:pt modelId="{E84F64EF-DCC3-4FCC-844C-AB3523BAEFC7}" type="parTrans" cxnId="{BE776A08-3AF6-4327-AC50-D30C01808FFB}">
      <dgm:prSet/>
      <dgm:spPr/>
      <dgm:t>
        <a:bodyPr/>
        <a:lstStyle/>
        <a:p>
          <a:endParaRPr lang="es-ES"/>
        </a:p>
      </dgm:t>
    </dgm:pt>
    <dgm:pt modelId="{B5776BC7-1D80-4300-A0B6-F27FCFDC6810}" type="sibTrans" cxnId="{BE776A08-3AF6-4327-AC50-D30C01808FFB}">
      <dgm:prSet/>
      <dgm:spPr/>
      <dgm:t>
        <a:bodyPr/>
        <a:lstStyle/>
        <a:p>
          <a:endParaRPr lang="es-ES"/>
        </a:p>
      </dgm:t>
    </dgm:pt>
    <dgm:pt modelId="{29FA560E-4040-4D7E-8730-70DDD706DFEA}" type="pres">
      <dgm:prSet presAssocID="{031F054A-CCB5-4C19-86D8-F6AA7E3AB6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886E32-D2AA-4586-AABB-020728C1ED1C}" type="pres">
      <dgm:prSet presAssocID="{1D51A58D-1DE9-45FF-9ACE-2505F27D18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6F9C0D-FF3C-4400-BDBC-E24334F2A67E}" type="pres">
      <dgm:prSet presAssocID="{62900CD6-98A2-4E6D-A6D1-6197CC002943}" presName="sibTrans" presStyleCnt="0"/>
      <dgm:spPr/>
    </dgm:pt>
    <dgm:pt modelId="{1F3C3F2C-196A-464C-A3DC-6E52FF5B00BC}" type="pres">
      <dgm:prSet presAssocID="{76E1C2BA-F203-489B-8C85-0DC4F0954AB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BCD81A-ECDF-4EF8-9282-132CFFF04401}" type="pres">
      <dgm:prSet presAssocID="{4FF3C564-1249-493D-9B21-052DBE63DB74}" presName="sibTrans" presStyleCnt="0"/>
      <dgm:spPr/>
    </dgm:pt>
    <dgm:pt modelId="{509DF117-7B48-42B4-A08D-65DB1C840A64}" type="pres">
      <dgm:prSet presAssocID="{5A28CD07-7335-4594-912D-FE084EEF7C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28FD2C-A360-465C-B99B-53582CBCF060}" type="pres">
      <dgm:prSet presAssocID="{E7577054-1B06-4D3F-948A-35FE6177226C}" presName="sibTrans" presStyleCnt="0"/>
      <dgm:spPr/>
    </dgm:pt>
    <dgm:pt modelId="{F9C006E8-F443-4095-915C-015E73659EAE}" type="pres">
      <dgm:prSet presAssocID="{5C70D03F-5008-456D-AA04-E25906C738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20FE09-36E4-4292-A1A9-76B37B718E10}" srcId="{76E1C2BA-F203-489B-8C85-0DC4F0954AB3}" destId="{4863D1F0-7DBA-443D-B12E-7689B4E8C900}" srcOrd="0" destOrd="0" parTransId="{51D60930-9954-4CC1-B0FF-93EBEAC914D2}" sibTransId="{82BAC368-A4E5-48ED-9229-EAF4A38EC3CD}"/>
    <dgm:cxn modelId="{87E40BEC-87BE-4295-B0B1-EB2654FF04B9}" srcId="{5A28CD07-7335-4594-912D-FE084EEF7C99}" destId="{50F73CA7-40C8-4344-82F5-A1FFC84DC169}" srcOrd="2" destOrd="0" parTransId="{AF6F9B07-2090-4244-AB49-6B4833CF6432}" sibTransId="{7527BEA4-EFDA-422C-A3C9-411C62D62935}"/>
    <dgm:cxn modelId="{9B99D51B-7301-49CF-9BB9-11D8F589E5AB}" srcId="{031F054A-CCB5-4C19-86D8-F6AA7E3AB696}" destId="{5A28CD07-7335-4594-912D-FE084EEF7C99}" srcOrd="2" destOrd="0" parTransId="{E85289FB-0592-452E-BD8F-2FDC24D189C4}" sibTransId="{E7577054-1B06-4D3F-948A-35FE6177226C}"/>
    <dgm:cxn modelId="{42F160EB-C161-4F6D-B9D8-DE9232615EA9}" srcId="{76E1C2BA-F203-489B-8C85-0DC4F0954AB3}" destId="{C0A2814E-9591-4B5C-8B63-AD4932EC6696}" srcOrd="1" destOrd="0" parTransId="{002A7E03-C7F0-4BD9-A70E-BFBBB61D7016}" sibTransId="{58F69B7C-B459-4B05-A2D6-A8E882C79282}"/>
    <dgm:cxn modelId="{A2F67754-684E-4961-8DBC-DC7DD809BF66}" type="presOf" srcId="{50F73CA7-40C8-4344-82F5-A1FFC84DC169}" destId="{509DF117-7B48-42B4-A08D-65DB1C840A64}" srcOrd="0" destOrd="3" presId="urn:microsoft.com/office/officeart/2005/8/layout/hList6"/>
    <dgm:cxn modelId="{6FA60F85-A4DF-4A83-B7B5-B634039A9496}" type="presOf" srcId="{7F6D9B6B-AC67-4838-B483-119A660A724E}" destId="{509DF117-7B48-42B4-A08D-65DB1C840A64}" srcOrd="0" destOrd="1" presId="urn:microsoft.com/office/officeart/2005/8/layout/hList6"/>
    <dgm:cxn modelId="{98FA481B-C33F-4CA8-AD07-7095D5283C44}" type="presOf" srcId="{031F054A-CCB5-4C19-86D8-F6AA7E3AB696}" destId="{29FA560E-4040-4D7E-8730-70DDD706DFEA}" srcOrd="0" destOrd="0" presId="urn:microsoft.com/office/officeart/2005/8/layout/hList6"/>
    <dgm:cxn modelId="{B82D7750-FBEF-43C3-BD39-CB32385A0230}" srcId="{1D51A58D-1DE9-45FF-9ACE-2505F27D1884}" destId="{3A4BB28F-6EDA-41EC-8B64-83ACA4553F3B}" srcOrd="0" destOrd="0" parTransId="{4A1836C0-3149-476E-8C03-86E8A12D1A93}" sibTransId="{AFB22190-E685-4137-A98E-6C48FC0234C5}"/>
    <dgm:cxn modelId="{956E24BF-70D3-462A-8CA4-0F73FD41A98D}" type="presOf" srcId="{5C70D03F-5008-456D-AA04-E25906C7388B}" destId="{F9C006E8-F443-4095-915C-015E73659EAE}" srcOrd="0" destOrd="0" presId="urn:microsoft.com/office/officeart/2005/8/layout/hList6"/>
    <dgm:cxn modelId="{6480FB72-4703-4321-B92F-7B7601D2D4F1}" srcId="{031F054A-CCB5-4C19-86D8-F6AA7E3AB696}" destId="{1D51A58D-1DE9-45FF-9ACE-2505F27D1884}" srcOrd="0" destOrd="0" parTransId="{BBD4AA15-76BD-4C69-8347-D93542EFA782}" sibTransId="{62900CD6-98A2-4E6D-A6D1-6197CC002943}"/>
    <dgm:cxn modelId="{70EBCCA2-535E-43E1-81BD-CB19727BCCBD}" type="presOf" srcId="{A7F6AD4D-391F-456C-9D4F-B01C9E678B5F}" destId="{509DF117-7B48-42B4-A08D-65DB1C840A64}" srcOrd="0" destOrd="2" presId="urn:microsoft.com/office/officeart/2005/8/layout/hList6"/>
    <dgm:cxn modelId="{C39E6A79-42B2-4A24-8138-13C6ACC67BE5}" srcId="{1D51A58D-1DE9-45FF-9ACE-2505F27D1884}" destId="{EE57A424-C86B-40FA-824C-95EB38135DD2}" srcOrd="1" destOrd="0" parTransId="{C3754515-437F-4E2B-B72E-1C79FE2BD3BD}" sibTransId="{1D4B08E2-3354-476C-8DE2-63E9708FDE60}"/>
    <dgm:cxn modelId="{734C770D-B3DE-4332-A250-CF34CDE1C2B5}" type="presOf" srcId="{4863D1F0-7DBA-443D-B12E-7689B4E8C900}" destId="{1F3C3F2C-196A-464C-A3DC-6E52FF5B00BC}" srcOrd="0" destOrd="1" presId="urn:microsoft.com/office/officeart/2005/8/layout/hList6"/>
    <dgm:cxn modelId="{AE8C485E-AC63-4E28-B36C-DDB99957E366}" srcId="{5A28CD07-7335-4594-912D-FE084EEF7C99}" destId="{A7F6AD4D-391F-456C-9D4F-B01C9E678B5F}" srcOrd="1" destOrd="0" parTransId="{1F48D444-AAB3-4517-807B-268611EA2903}" sibTransId="{06530EE1-9E40-4A54-8523-FC90CBDD4882}"/>
    <dgm:cxn modelId="{4E72B9B2-6A6D-46F4-9CE8-8A25D9BD9011}" type="presOf" srcId="{953BD814-4BE3-4D49-AD97-35D58F4E4A68}" destId="{1F3C3F2C-196A-464C-A3DC-6E52FF5B00BC}" srcOrd="0" destOrd="3" presId="urn:microsoft.com/office/officeart/2005/8/layout/hList6"/>
    <dgm:cxn modelId="{32D93CF2-B1E3-4A4F-AE60-3EB28B6585CE}" type="presOf" srcId="{1D51A58D-1DE9-45FF-9ACE-2505F27D1884}" destId="{75886E32-D2AA-4586-AABB-020728C1ED1C}" srcOrd="0" destOrd="0" presId="urn:microsoft.com/office/officeart/2005/8/layout/hList6"/>
    <dgm:cxn modelId="{F0BB391B-C0E4-41EC-ABCE-32BA5F77F276}" srcId="{76E1C2BA-F203-489B-8C85-0DC4F0954AB3}" destId="{953BD814-4BE3-4D49-AD97-35D58F4E4A68}" srcOrd="2" destOrd="0" parTransId="{9916C590-2080-41AB-AF0E-6A73B6F15BA3}" sibTransId="{FB850286-6F34-4DE3-9742-AAFD391B8300}"/>
    <dgm:cxn modelId="{D5C8D94F-FF7A-4922-A674-6C239B329903}" type="presOf" srcId="{3A4BB28F-6EDA-41EC-8B64-83ACA4553F3B}" destId="{75886E32-D2AA-4586-AABB-020728C1ED1C}" srcOrd="0" destOrd="1" presId="urn:microsoft.com/office/officeart/2005/8/layout/hList6"/>
    <dgm:cxn modelId="{5DAA4972-925E-45D6-AB11-6A4AD2A01198}" type="presOf" srcId="{C0A2814E-9591-4B5C-8B63-AD4932EC6696}" destId="{1F3C3F2C-196A-464C-A3DC-6E52FF5B00BC}" srcOrd="0" destOrd="2" presId="urn:microsoft.com/office/officeart/2005/8/layout/hList6"/>
    <dgm:cxn modelId="{547DF9BB-3940-4834-9D95-66957DBF5791}" srcId="{5A28CD07-7335-4594-912D-FE084EEF7C99}" destId="{3F6376AF-1057-4DDD-B15C-2A80B9B0F1DB}" srcOrd="3" destOrd="0" parTransId="{E224E4E0-C9EB-4CCB-A3C8-A4F467812FF8}" sibTransId="{1A7D8978-6C82-4691-866A-EF8540CCD8B3}"/>
    <dgm:cxn modelId="{01683929-D83B-40AB-B404-A06561A4DDC1}" type="presOf" srcId="{5A28CD07-7335-4594-912D-FE084EEF7C99}" destId="{509DF117-7B48-42B4-A08D-65DB1C840A64}" srcOrd="0" destOrd="0" presId="urn:microsoft.com/office/officeart/2005/8/layout/hList6"/>
    <dgm:cxn modelId="{FE936050-32D4-4769-B735-79FA7AD62633}" type="presOf" srcId="{EE57A424-C86B-40FA-824C-95EB38135DD2}" destId="{75886E32-D2AA-4586-AABB-020728C1ED1C}" srcOrd="0" destOrd="2" presId="urn:microsoft.com/office/officeart/2005/8/layout/hList6"/>
    <dgm:cxn modelId="{7CD11009-42C3-4A93-A65C-0D6FBDDBD0DB}" srcId="{5A28CD07-7335-4594-912D-FE084EEF7C99}" destId="{7F6D9B6B-AC67-4838-B483-119A660A724E}" srcOrd="0" destOrd="0" parTransId="{3F564F22-734C-4DFB-ACC8-779F7AF3FF48}" sibTransId="{C49DAB7E-7603-438B-B9E5-B7C495B948E7}"/>
    <dgm:cxn modelId="{3CE5F2AC-685C-4876-8ACA-602657EBBA1A}" type="presOf" srcId="{3F6376AF-1057-4DDD-B15C-2A80B9B0F1DB}" destId="{509DF117-7B48-42B4-A08D-65DB1C840A64}" srcOrd="0" destOrd="4" presId="urn:microsoft.com/office/officeart/2005/8/layout/hList6"/>
    <dgm:cxn modelId="{2E62153B-6091-462E-8DBE-C74F6E946AF1}" srcId="{031F054A-CCB5-4C19-86D8-F6AA7E3AB696}" destId="{76E1C2BA-F203-489B-8C85-0DC4F0954AB3}" srcOrd="1" destOrd="0" parTransId="{366720E1-95C2-4232-AB5B-AFB4B8C1D4E9}" sibTransId="{4FF3C564-1249-493D-9B21-052DBE63DB74}"/>
    <dgm:cxn modelId="{791EC67D-C27F-428D-B6A5-07E5BDEF408D}" type="presOf" srcId="{76E1C2BA-F203-489B-8C85-0DC4F0954AB3}" destId="{1F3C3F2C-196A-464C-A3DC-6E52FF5B00BC}" srcOrd="0" destOrd="0" presId="urn:microsoft.com/office/officeart/2005/8/layout/hList6"/>
    <dgm:cxn modelId="{BE776A08-3AF6-4327-AC50-D30C01808FFB}" srcId="{031F054A-CCB5-4C19-86D8-F6AA7E3AB696}" destId="{5C70D03F-5008-456D-AA04-E25906C7388B}" srcOrd="3" destOrd="0" parTransId="{E84F64EF-DCC3-4FCC-844C-AB3523BAEFC7}" sibTransId="{B5776BC7-1D80-4300-A0B6-F27FCFDC6810}"/>
    <dgm:cxn modelId="{AC60359B-1312-4396-9D64-608F0DB45900}" type="presParOf" srcId="{29FA560E-4040-4D7E-8730-70DDD706DFEA}" destId="{75886E32-D2AA-4586-AABB-020728C1ED1C}" srcOrd="0" destOrd="0" presId="urn:microsoft.com/office/officeart/2005/8/layout/hList6"/>
    <dgm:cxn modelId="{2E82EEF1-B19E-4A1D-8B17-D5F7D41B66A5}" type="presParOf" srcId="{29FA560E-4040-4D7E-8730-70DDD706DFEA}" destId="{376F9C0D-FF3C-4400-BDBC-E24334F2A67E}" srcOrd="1" destOrd="0" presId="urn:microsoft.com/office/officeart/2005/8/layout/hList6"/>
    <dgm:cxn modelId="{11181C4F-B940-47AB-8D6B-E072A78F65BE}" type="presParOf" srcId="{29FA560E-4040-4D7E-8730-70DDD706DFEA}" destId="{1F3C3F2C-196A-464C-A3DC-6E52FF5B00BC}" srcOrd="2" destOrd="0" presId="urn:microsoft.com/office/officeart/2005/8/layout/hList6"/>
    <dgm:cxn modelId="{52E62A04-ECC1-4AF8-A008-D2F7DFDC11C7}" type="presParOf" srcId="{29FA560E-4040-4D7E-8730-70DDD706DFEA}" destId="{EFBCD81A-ECDF-4EF8-9282-132CFFF04401}" srcOrd="3" destOrd="0" presId="urn:microsoft.com/office/officeart/2005/8/layout/hList6"/>
    <dgm:cxn modelId="{A8AABFC7-1431-4B6B-AF6F-8C684E116C01}" type="presParOf" srcId="{29FA560E-4040-4D7E-8730-70DDD706DFEA}" destId="{509DF117-7B48-42B4-A08D-65DB1C840A64}" srcOrd="4" destOrd="0" presId="urn:microsoft.com/office/officeart/2005/8/layout/hList6"/>
    <dgm:cxn modelId="{684198A1-981F-4C08-8410-19DB1EDE85D8}" type="presParOf" srcId="{29FA560E-4040-4D7E-8730-70DDD706DFEA}" destId="{A728FD2C-A360-465C-B99B-53582CBCF060}" srcOrd="5" destOrd="0" presId="urn:microsoft.com/office/officeart/2005/8/layout/hList6"/>
    <dgm:cxn modelId="{0269E24D-6645-4B4C-877A-A61D9BD5B102}" type="presParOf" srcId="{29FA560E-4040-4D7E-8730-70DDD706DFEA}" destId="{F9C006E8-F443-4095-915C-015E73659EA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EAED0-4ED5-48BD-8E06-72B898825670}">
      <dsp:nvSpPr>
        <dsp:cNvPr id="0" name=""/>
        <dsp:cNvSpPr/>
      </dsp:nvSpPr>
      <dsp:spPr>
        <a:xfrm>
          <a:off x="5304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Especificación</a:t>
          </a:r>
          <a:endParaRPr lang="es-ES" sz="1900" kern="1200" dirty="0"/>
        </a:p>
      </dsp:txBody>
      <dsp:txXfrm>
        <a:off x="52653" y="1230291"/>
        <a:ext cx="1779947" cy="1521930"/>
      </dsp:txXfrm>
    </dsp:sp>
    <dsp:sp modelId="{9E3A591E-274D-47E5-9906-25C5D64189C1}">
      <dsp:nvSpPr>
        <dsp:cNvPr id="0" name=""/>
        <dsp:cNvSpPr/>
      </dsp:nvSpPr>
      <dsp:spPr>
        <a:xfrm>
          <a:off x="1956452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1956452" y="1879866"/>
        <a:ext cx="154584" cy="222779"/>
      </dsp:txXfrm>
    </dsp:sp>
    <dsp:sp modelId="{EB8CCB28-CB8C-4797-9B0C-7B912CEA7CC2}">
      <dsp:nvSpPr>
        <dsp:cNvPr id="0" name=""/>
        <dsp:cNvSpPr/>
      </dsp:nvSpPr>
      <dsp:spPr>
        <a:xfrm>
          <a:off x="2242900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Datos</a:t>
          </a:r>
          <a:endParaRPr lang="es-ES" sz="1900" kern="1200" dirty="0"/>
        </a:p>
      </dsp:txBody>
      <dsp:txXfrm>
        <a:off x="2290249" y="1230291"/>
        <a:ext cx="1779947" cy="1521930"/>
      </dsp:txXfrm>
    </dsp:sp>
    <dsp:sp modelId="{4DB3352D-591F-4FEA-ADD4-B978C8255082}">
      <dsp:nvSpPr>
        <dsp:cNvPr id="0" name=""/>
        <dsp:cNvSpPr/>
      </dsp:nvSpPr>
      <dsp:spPr>
        <a:xfrm>
          <a:off x="4194048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4194048" y="1879866"/>
        <a:ext cx="154584" cy="222779"/>
      </dsp:txXfrm>
    </dsp:sp>
    <dsp:sp modelId="{BE3E40A3-698F-4577-BE32-E21AA1DFF7DB}">
      <dsp:nvSpPr>
        <dsp:cNvPr id="0" name=""/>
        <dsp:cNvSpPr/>
      </dsp:nvSpPr>
      <dsp:spPr>
        <a:xfrm>
          <a:off x="4480497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Estimación</a:t>
          </a:r>
          <a:endParaRPr lang="es-ES" sz="1800" kern="1200" dirty="0"/>
        </a:p>
      </dsp:txBody>
      <dsp:txXfrm>
        <a:off x="4527846" y="1230291"/>
        <a:ext cx="1779947" cy="1521930"/>
      </dsp:txXfrm>
    </dsp:sp>
    <dsp:sp modelId="{736A1AF6-54D8-4C5D-AC65-5B736BFE9A1F}">
      <dsp:nvSpPr>
        <dsp:cNvPr id="0" name=""/>
        <dsp:cNvSpPr/>
      </dsp:nvSpPr>
      <dsp:spPr>
        <a:xfrm>
          <a:off x="6431645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6431645" y="1879866"/>
        <a:ext cx="154584" cy="222779"/>
      </dsp:txXfrm>
    </dsp:sp>
    <dsp:sp modelId="{D5F3D348-ED48-4FB1-A58A-6ABEAAAD6508}">
      <dsp:nvSpPr>
        <dsp:cNvPr id="0" name=""/>
        <dsp:cNvSpPr/>
      </dsp:nvSpPr>
      <dsp:spPr>
        <a:xfrm>
          <a:off x="6718094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Diagnóstico y contrastación</a:t>
          </a:r>
          <a:endParaRPr lang="es-ES" sz="1800" kern="1200" dirty="0"/>
        </a:p>
      </dsp:txBody>
      <dsp:txXfrm>
        <a:off x="6765443" y="1230291"/>
        <a:ext cx="1779947" cy="1521930"/>
      </dsp:txXfrm>
    </dsp:sp>
    <dsp:sp modelId="{3A535DE6-57CF-47D0-A5B1-6577930624B4}">
      <dsp:nvSpPr>
        <dsp:cNvPr id="0" name=""/>
        <dsp:cNvSpPr/>
      </dsp:nvSpPr>
      <dsp:spPr>
        <a:xfrm>
          <a:off x="8669242" y="1805606"/>
          <a:ext cx="220834" cy="3712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8669242" y="1879866"/>
        <a:ext cx="154584" cy="222779"/>
      </dsp:txXfrm>
    </dsp:sp>
    <dsp:sp modelId="{A13D6D7A-3F0C-4B57-82E0-437CDEDC5FA9}">
      <dsp:nvSpPr>
        <dsp:cNvPr id="0" name=""/>
        <dsp:cNvSpPr/>
      </dsp:nvSpPr>
      <dsp:spPr>
        <a:xfrm>
          <a:off x="8955690" y="1182942"/>
          <a:ext cx="1874645" cy="161662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Aplicación</a:t>
          </a:r>
          <a:endParaRPr lang="es-ES" sz="1800" kern="1200" dirty="0"/>
        </a:p>
      </dsp:txBody>
      <dsp:txXfrm>
        <a:off x="9003039" y="1230291"/>
        <a:ext cx="1779947" cy="1521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6E32-D2AA-4586-AABB-020728C1ED1C}">
      <dsp:nvSpPr>
        <dsp:cNvPr id="0" name=""/>
        <dsp:cNvSpPr/>
      </dsp:nvSpPr>
      <dsp:spPr>
        <a:xfrm rot="16200000">
          <a:off x="-1513256" y="1515340"/>
          <a:ext cx="5074920" cy="204423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Contrastes básicos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Significación individual de variables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Significación global del modelo</a:t>
          </a:r>
          <a:endParaRPr lang="es-ES" sz="1600" kern="1200" dirty="0"/>
        </a:p>
      </dsp:txBody>
      <dsp:txXfrm rot="5400000">
        <a:off x="2084" y="1014984"/>
        <a:ext cx="2044239" cy="3044952"/>
      </dsp:txXfrm>
    </dsp:sp>
    <dsp:sp modelId="{1F3C3F2C-196A-464C-A3DC-6E52FF5B00BC}">
      <dsp:nvSpPr>
        <dsp:cNvPr id="0" name=""/>
        <dsp:cNvSpPr/>
      </dsp:nvSpPr>
      <dsp:spPr>
        <a:xfrm rot="16200000">
          <a:off x="684301" y="1515340"/>
          <a:ext cx="5074920" cy="2044239"/>
        </a:xfrm>
        <a:prstGeom prst="flowChartManualOperati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Verificación de supuestos sobre la estructura del modelo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Linealidad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Ausencia de </a:t>
          </a:r>
          <a:r>
            <a:rPr lang="es-ES" sz="1600" kern="1200" dirty="0" err="1" smtClean="0"/>
            <a:t>multicolinealidad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Estabilidad estructural</a:t>
          </a:r>
          <a:endParaRPr lang="es-ES" sz="1600" kern="1200" dirty="0"/>
        </a:p>
      </dsp:txBody>
      <dsp:txXfrm rot="5400000">
        <a:off x="2199641" y="1014984"/>
        <a:ext cx="2044239" cy="3044952"/>
      </dsp:txXfrm>
    </dsp:sp>
    <dsp:sp modelId="{509DF117-7B48-42B4-A08D-65DB1C840A64}">
      <dsp:nvSpPr>
        <dsp:cNvPr id="0" name=""/>
        <dsp:cNvSpPr/>
      </dsp:nvSpPr>
      <dsp:spPr>
        <a:xfrm rot="16200000">
          <a:off x="2881858" y="1515340"/>
          <a:ext cx="5074920" cy="2044239"/>
        </a:xfrm>
        <a:prstGeom prst="flowChartManualOperati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Verificación de supuestos sobre el error</a:t>
          </a:r>
          <a:endParaRPr lang="es-E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Media cero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Homoscedasticidad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No </a:t>
          </a:r>
          <a:r>
            <a:rPr lang="es-ES" sz="1600" kern="1200" dirty="0" err="1" smtClean="0"/>
            <a:t>autocorrelación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Normalidad</a:t>
          </a:r>
          <a:endParaRPr lang="es-ES" sz="1600" kern="1200" dirty="0"/>
        </a:p>
      </dsp:txBody>
      <dsp:txXfrm rot="5400000">
        <a:off x="4397198" y="1014984"/>
        <a:ext cx="2044239" cy="3044952"/>
      </dsp:txXfrm>
    </dsp:sp>
    <dsp:sp modelId="{F9C006E8-F443-4095-915C-015E73659EAE}">
      <dsp:nvSpPr>
        <dsp:cNvPr id="0" name=""/>
        <dsp:cNvSpPr/>
      </dsp:nvSpPr>
      <dsp:spPr>
        <a:xfrm rot="16200000">
          <a:off x="5079416" y="1515340"/>
          <a:ext cx="5074920" cy="2044239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09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Verificación de la </a:t>
          </a:r>
          <a:r>
            <a:rPr lang="es-ES" sz="2000" kern="1200" dirty="0" err="1" smtClean="0"/>
            <a:t>exogeneidad</a:t>
          </a:r>
          <a:endParaRPr lang="es-ES" sz="2000" kern="1200" dirty="0"/>
        </a:p>
      </dsp:txBody>
      <dsp:txXfrm rot="5400000">
        <a:off x="6594756" y="1014984"/>
        <a:ext cx="2044239" cy="3044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046CC-FE0E-4704-9F22-61B02608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56E97-C9F9-4ACF-BCB9-7E703CD0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74D14-D795-4AE4-A6A0-056424D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77B8-7082-4979-B799-649C2AF1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1AC45-711A-41B4-9419-F3E0006E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014C9D-8302-4097-990D-09FDB438BE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82"/>
            <a:ext cx="12192001" cy="125625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628E5B5-3E2B-4ED1-8E3F-A257E6153104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1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DA626-C624-4C08-B907-2476993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3D80DF-926D-4C4F-9219-03DE4EEA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471CF-960E-4DD0-8378-1CD1B5E4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17F98-5269-4E53-91EA-CBFBED9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275DF-C154-4E77-88BB-8809EFB0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977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360878-CA12-435F-9D15-A43FF9ACA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F3D2A-6EAD-4B90-A5BC-5A353F103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88E91-45C4-461F-A504-35535869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A3945-FCED-4DBA-88FA-FFFD094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B205B-6A37-4EA2-B238-B90744AB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37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EC6BB-02E2-44B5-A9EE-C1E57EF6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BCE86-C48F-4344-938A-F6249AE8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B3E66-450B-4D9E-94F4-B925C7D2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BE301-1C6D-4DF7-8F76-10EA0B4A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1D311-982E-4CC8-9581-D4EB107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7423F7EE-0D0A-4DCF-B64A-AB937B6DF099}"/>
              </a:ext>
            </a:extLst>
          </p:cNvPr>
          <p:cNvSpPr/>
          <p:nvPr userDrawn="1"/>
        </p:nvSpPr>
        <p:spPr>
          <a:xfrm>
            <a:off x="0" y="2825087"/>
            <a:ext cx="3773606" cy="403291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1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8F90F-ED7B-4D9F-84F4-5D01947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0BB43-0F80-4673-BCB0-4078399E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0BAD7-98ED-4ED2-B538-061183A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338D1-AF84-4039-B1EF-89D45107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00783-37DF-4FB7-B066-C5AA141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023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CBDA-FAE8-4040-ADA1-746BF719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D6CC4-1F38-40DF-8327-C5E24A17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4A7CA6-ED7A-4943-B03A-8E037059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D53FE-9630-4622-9DB2-AD64CEE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7E56C-462E-4058-A366-602C0E8F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BD49C-DEE4-4007-884B-C494CC75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6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B124-2E28-449E-8BEA-EAC24E9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C5DF-7DBB-4545-A1F3-A57DAD2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CA191-7F36-4CA3-826C-36D7C47A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312807-9EC9-48A2-922B-DFBA95D1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675B4-3A41-4DF7-82D2-52286881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06F9A2-B6F5-4F7D-A5F5-B31A760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5AAAD4-86AB-470C-915B-82DC58DC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CA1122-889B-45C6-B860-AFF56AB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5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724B-5557-4FC2-972F-8177F51B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12FC92-3952-4A64-9E77-5029B78C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2AE29E-358E-44F8-8FA6-5F58C474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DD362-C3E4-414F-8769-D33C404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5C8D5C-3D84-4610-B3CC-62CF869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978599-AE0B-4B17-81B1-19DC607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FBDC2-AB17-4762-AAEF-AED818A3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212B-F92C-4455-B80C-EAEF11F0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8AF93-3107-434F-8013-A84E3428E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15767-A1F5-40F2-9852-E1D60ADE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57D63A-0A72-4585-9067-061CAF63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7F7BA-D4BF-48A9-86D0-45C449B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86064-C926-4A42-A3A5-6BA6193D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47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79C4D-0051-4115-BC6D-3C4B0683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BA4D4-1FF1-461F-962B-092E05D0E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E008AC-4D02-4A19-9467-E04936FC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021CA-80A8-499E-9D06-977131B4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69EBEC-827D-4EF1-B39B-EFD4F769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7A2A50-1CB4-4D07-AD5D-49BEADE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8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B561F-6547-4C19-80A2-D07BBE47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1FA84-09F5-4F7A-BFD0-1DF49D51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4C94A-155A-4593-900C-3B3ED267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D39B-560F-403B-BB00-95F97D157BA5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976ED-A44D-4BCF-AA26-53A0543EF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04936-A506-4141-9252-B430C6B76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3A6E-7B44-419C-98E9-9FABFCA59F5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59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132E30-B64C-4BD7-A3BD-820FF52398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04"/>
          <a:stretch/>
        </p:blipFill>
        <p:spPr>
          <a:xfrm>
            <a:off x="0" y="796887"/>
            <a:ext cx="12192000" cy="49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Heteroscedasticidad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: causas y consecuencias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Posibles causas: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Grupos </a:t>
            </a:r>
            <a:r>
              <a:rPr lang="es-AR" sz="2800" dirty="0"/>
              <a:t>heterogéneos, especialmente con variables explicativas </a:t>
            </a:r>
            <a:r>
              <a:rPr lang="es-AR" sz="2800" dirty="0" smtClean="0"/>
              <a:t>asimétricas.</a:t>
            </a:r>
            <a:endParaRPr lang="es-AR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/>
              <a:t>Valores atípicos, errores de especificación y transformaciones sobre las variables </a:t>
            </a:r>
            <a:r>
              <a:rPr lang="es-AR" sz="2800" dirty="0" smtClean="0"/>
              <a:t>originales.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Consecuencias: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err="1" smtClean="0"/>
              <a:t>Insesgadez</a:t>
            </a:r>
            <a:r>
              <a:rPr lang="es-AR" sz="2800" dirty="0" smtClean="0"/>
              <a:t> </a:t>
            </a:r>
            <a:r>
              <a:rPr lang="es-AR" sz="2800" dirty="0"/>
              <a:t>y </a:t>
            </a:r>
            <a:r>
              <a:rPr lang="es-AR" sz="2800" dirty="0" smtClean="0"/>
              <a:t>consistencia de los coeficientes, pérdida de eficiencia.</a:t>
            </a:r>
            <a:endParaRPr lang="es-AR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Los intervalos </a:t>
            </a:r>
            <a:r>
              <a:rPr lang="es-AR" sz="2800" dirty="0"/>
              <a:t>de confianza serán inadecuadamente grandes. </a:t>
            </a:r>
            <a:r>
              <a:rPr lang="es-AR" sz="2800" dirty="0" smtClean="0"/>
              <a:t>Coeficientes </a:t>
            </a:r>
            <a:r>
              <a:rPr lang="es-AR" sz="2800" dirty="0"/>
              <a:t>aparentemente no </a:t>
            </a:r>
            <a:r>
              <a:rPr lang="es-AR" sz="2800" dirty="0" smtClean="0"/>
              <a:t>significativos, </a:t>
            </a:r>
            <a:r>
              <a:rPr lang="es-AR" sz="2800" dirty="0"/>
              <a:t>puede realmente </a:t>
            </a:r>
            <a:r>
              <a:rPr lang="es-AR" sz="2800" dirty="0" smtClean="0"/>
              <a:t>serlo.</a:t>
            </a:r>
            <a:endParaRPr lang="es-AR" sz="2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21701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896111" y="2611093"/>
            <a:ext cx="10810821" cy="42291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AR" sz="2800" b="1" dirty="0" smtClean="0"/>
              <a:t>Gráficos </a:t>
            </a:r>
            <a:r>
              <a:rPr lang="es-AR" sz="2800" b="1" dirty="0"/>
              <a:t>de </a:t>
            </a:r>
            <a:r>
              <a:rPr lang="es-AR" sz="2800" b="1" dirty="0" smtClean="0"/>
              <a:t>residuos al cuadrado vs</a:t>
            </a:r>
            <a:r>
              <a:rPr lang="es-AR" sz="2800" b="1" dirty="0"/>
              <a:t>. v</a:t>
            </a:r>
            <a:r>
              <a:rPr lang="es-AR" sz="2800" b="1" dirty="0" smtClean="0"/>
              <a:t>ariables sospechosas o valores ajustados</a:t>
            </a:r>
            <a:r>
              <a:rPr lang="es-AR" sz="2800" dirty="0" smtClean="0"/>
              <a:t>: si los residuos se </a:t>
            </a:r>
            <a:r>
              <a:rPr lang="es-AR" sz="2800" dirty="0"/>
              <a:t>distribuyen de manera </a:t>
            </a:r>
            <a:r>
              <a:rPr lang="es-AR" sz="2800" dirty="0" smtClean="0"/>
              <a:t>uniforme, son </a:t>
            </a:r>
            <a:r>
              <a:rPr lang="es-AR" sz="2800" dirty="0" err="1" smtClean="0"/>
              <a:t>homoscedásticos</a:t>
            </a:r>
            <a:r>
              <a:rPr lang="es-AR" sz="2800" dirty="0" smtClean="0"/>
              <a:t>. Si por el contrario, presentan algún patrón o tendencia, son </a:t>
            </a:r>
            <a:r>
              <a:rPr lang="es-AR" sz="2800" dirty="0" err="1" smtClean="0"/>
              <a:t>heteroscedásticos</a:t>
            </a:r>
            <a:r>
              <a:rPr lang="es-AR" sz="2800" dirty="0" smtClean="0"/>
              <a:t>.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180" y="2460217"/>
            <a:ext cx="54006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ángulo 2"/>
          <p:cNvSpPr/>
          <p:nvPr/>
        </p:nvSpPr>
        <p:spPr>
          <a:xfrm>
            <a:off x="923543" y="1506974"/>
            <a:ext cx="8692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Heteroscedasticidad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: ¿cómo detectarla?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28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Contrastes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heteroscedasticidad</a:t>
                </a:r>
                <a:endParaRPr lang="es-CL" sz="4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AR" sz="2800" b="1" dirty="0" smtClean="0"/>
                  <a:t>Test de White</a:t>
                </a:r>
                <a:endParaRPr lang="es-AR" sz="2800" b="1" dirty="0"/>
              </a:p>
              <a:p>
                <a:pPr marL="514350" indent="-288000">
                  <a:lnSpc>
                    <a:spcPct val="11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s-AR" sz="2400" dirty="0" smtClean="0"/>
                  <a:t>Se </a:t>
                </a:r>
                <a:r>
                  <a:rPr lang="es-AR" sz="2400" dirty="0"/>
                  <a:t>obtienen los residuos del </a:t>
                </a:r>
                <a:r>
                  <a:rPr lang="es-AR" sz="2400" dirty="0" smtClean="0"/>
                  <a:t>modelo.</a:t>
                </a:r>
                <a:endParaRPr lang="es-AR" sz="2400" dirty="0"/>
              </a:p>
              <a:p>
                <a:pPr marL="514350" indent="-288000">
                  <a:lnSpc>
                    <a:spcPct val="11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s-AR" sz="2400" dirty="0"/>
                  <a:t>Se estima una regresión auxiliar para los residuos al cuadrado en función de todas las variables explicativas del modelo, sus cuadrados y sus productos </a:t>
                </a:r>
                <a:r>
                  <a:rPr lang="es-AR" sz="2400" dirty="0" smtClean="0"/>
                  <a:t>cruzados.</a:t>
                </a:r>
                <a:endParaRPr lang="es-AR" sz="2400" dirty="0"/>
              </a:p>
              <a:p>
                <a:pPr marL="514350" indent="-288000">
                  <a:lnSpc>
                    <a:spcPct val="11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s-AR" sz="2400" dirty="0" smtClean="0"/>
                  <a:t>LM test: asintóticamente</a:t>
                </a:r>
                <a:r>
                  <a:rPr lang="es-AR" sz="2400" dirty="0"/>
                  <a:t>, bajo </a:t>
                </a:r>
                <a:r>
                  <a:rPr lang="es-AR" sz="2400" dirty="0" smtClean="0"/>
                  <a:t>H</a:t>
                </a:r>
                <a:r>
                  <a:rPr lang="es-AR" sz="2400" baseline="-25000" dirty="0" smtClean="0"/>
                  <a:t>0</a:t>
                </a:r>
                <a:r>
                  <a:rPr lang="es-AR" sz="2400" dirty="0" smtClean="0"/>
                  <a:t> de </a:t>
                </a:r>
                <a:r>
                  <a:rPr lang="es-AR" sz="2400" dirty="0" err="1" smtClean="0"/>
                  <a:t>homoscedasticidad</a:t>
                </a:r>
                <a:r>
                  <a:rPr lang="es-AR" sz="2400" dirty="0" smtClean="0"/>
                  <a:t>: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AR" sz="2400" dirty="0"/>
              </a:p>
              <a:p>
                <a:pPr marL="514350" indent="-288000">
                  <a:lnSpc>
                    <a:spcPct val="11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s-AR" sz="2400" dirty="0"/>
                  <a:t>Si el valor observado supera al crítico concluimos que hay </a:t>
                </a:r>
                <a:r>
                  <a:rPr lang="es-AR" sz="2400" dirty="0" err="1" smtClean="0"/>
                  <a:t>heteroscedasticidad</a:t>
                </a:r>
                <a:r>
                  <a:rPr lang="es-AR" sz="2400" dirty="0" smtClean="0"/>
                  <a:t>.</a:t>
                </a: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Contrastes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heteroscedasticidad</a:t>
                </a:r>
                <a:endParaRPr lang="es-CL" sz="4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AR" sz="2800" b="1" dirty="0" smtClean="0"/>
                  <a:t>Test de </a:t>
                </a:r>
                <a:r>
                  <a:rPr lang="es-AR" sz="2800" b="1" dirty="0" err="1" smtClean="0"/>
                  <a:t>Breusch</a:t>
                </a:r>
                <a:r>
                  <a:rPr lang="es-AR" sz="2800" b="1" dirty="0" smtClean="0"/>
                  <a:t>-Pagan</a:t>
                </a:r>
                <a:endParaRPr lang="es-AR" sz="2800" b="1" dirty="0"/>
              </a:p>
              <a:p>
                <a:pPr marL="514350" indent="-2880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400" dirty="0"/>
                  <a:t>Se obtienen los residuos del </a:t>
                </a:r>
                <a:r>
                  <a:rPr lang="es-AR" sz="2400" dirty="0" smtClean="0"/>
                  <a:t>modelo.</a:t>
                </a:r>
                <a:endParaRPr lang="es-AR" sz="2400" dirty="0"/>
              </a:p>
              <a:p>
                <a:pPr marL="514350" indent="-2880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400" dirty="0"/>
                  <a:t>Se estima la regresión auxiliar: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s-A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s-A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2400" dirty="0"/>
              </a:p>
              <a:p>
                <a:pPr marL="514350" indent="-2880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400" dirty="0" smtClean="0"/>
                  <a:t>LM test: asintóticamente</a:t>
                </a:r>
                <a:r>
                  <a:rPr lang="es-AR" sz="2400" dirty="0"/>
                  <a:t>, bajo </a:t>
                </a:r>
                <a:r>
                  <a:rPr lang="es-AR" sz="2400" dirty="0" smtClean="0"/>
                  <a:t>Ho de </a:t>
                </a:r>
                <a:r>
                  <a:rPr lang="es-AR" sz="2400" dirty="0" err="1" smtClean="0"/>
                  <a:t>homoscedasticidad</a:t>
                </a:r>
                <a:r>
                  <a:rPr lang="es-AR" sz="2400" dirty="0" smtClean="0"/>
                  <a:t>: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AR" sz="2400" dirty="0"/>
              </a:p>
              <a:p>
                <a:pPr marL="514350" indent="-2880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arenR"/>
                </a:pPr>
                <a:r>
                  <a:rPr lang="es-AR" sz="2400" dirty="0"/>
                  <a:t>Si el valor observado supera al crítico concluimos que hay </a:t>
                </a:r>
                <a:r>
                  <a:rPr lang="es-AR" sz="2400" dirty="0" err="1" smtClean="0"/>
                  <a:t>heteroscedasticidad</a:t>
                </a:r>
                <a:r>
                  <a:rPr lang="es-AR" sz="2400" dirty="0" smtClean="0"/>
                  <a:t>.</a:t>
                </a: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Contrastes de </a:t>
            </a: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heteroscedasticidad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AR" sz="2800" b="1" dirty="0" smtClean="0"/>
              <a:t>Test de </a:t>
            </a:r>
            <a:r>
              <a:rPr lang="es-AR" sz="2800" b="1" dirty="0" err="1" smtClean="0"/>
              <a:t>Goldfeld-Quandt</a:t>
            </a:r>
            <a:endParaRPr lang="es-AR" sz="2800" b="1" dirty="0"/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es-AR" sz="2400" dirty="0" smtClean="0"/>
              <a:t>Omitir una porción o número (c) de </a:t>
            </a:r>
            <a:r>
              <a:rPr lang="es-AR" sz="2400" dirty="0"/>
              <a:t>observaciones centrales y estimar 2 ecuaciones por MCO basadas en las (n-c)/2 primeras y el las (n-c)/2  últimas </a:t>
            </a:r>
            <a:r>
              <a:rPr lang="es-AR" sz="2400" dirty="0" smtClean="0"/>
              <a:t>observaciones.</a:t>
            </a:r>
            <a:endParaRPr lang="es-AR" sz="2400" i="1" dirty="0"/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es-AR" sz="2400" dirty="0"/>
              <a:t>Calcular </a:t>
            </a:r>
            <a:r>
              <a:rPr lang="es-AR" sz="2400" dirty="0" smtClean="0"/>
              <a:t>un estadístico F igual al </a:t>
            </a:r>
            <a:r>
              <a:rPr lang="es-AR" sz="2400" dirty="0"/>
              <a:t>cociente de las sumas de cuadrados residuales de ambos </a:t>
            </a:r>
            <a:r>
              <a:rPr lang="es-AR" sz="2400" dirty="0" smtClean="0"/>
              <a:t>modelos(F = </a:t>
            </a:r>
            <a:r>
              <a:rPr lang="es-AR" sz="2400" b="1" dirty="0" smtClean="0"/>
              <a:t>e´e</a:t>
            </a:r>
            <a:r>
              <a:rPr lang="es-AR" sz="2400" baseline="-25000" dirty="0" smtClean="0"/>
              <a:t>2</a:t>
            </a:r>
            <a:r>
              <a:rPr lang="es-AR" sz="2400" dirty="0" smtClean="0"/>
              <a:t>/</a:t>
            </a:r>
            <a:r>
              <a:rPr lang="es-AR" sz="2400" b="1" dirty="0" smtClean="0"/>
              <a:t>e´e</a:t>
            </a:r>
            <a:r>
              <a:rPr lang="es-AR" sz="2400" baseline="-25000" dirty="0" smtClean="0"/>
              <a:t>1</a:t>
            </a:r>
            <a:r>
              <a:rPr lang="es-AR" sz="2400" dirty="0"/>
              <a:t>)</a:t>
            </a:r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es-AR" sz="2400" dirty="0"/>
              <a:t>Comparar con </a:t>
            </a:r>
            <a:r>
              <a:rPr lang="es-AR" sz="2400" dirty="0" smtClean="0"/>
              <a:t>una F de </a:t>
            </a:r>
            <a:r>
              <a:rPr lang="es-AR" sz="2400" dirty="0"/>
              <a:t>(n-c-2k)/2 </a:t>
            </a:r>
            <a:r>
              <a:rPr lang="es-AR" sz="2400" dirty="0" smtClean="0"/>
              <a:t>grados de libertad en </a:t>
            </a:r>
            <a:r>
              <a:rPr lang="es-AR" sz="2400" dirty="0"/>
              <a:t>numerador </a:t>
            </a:r>
            <a:r>
              <a:rPr lang="es-AR" sz="2400" dirty="0" smtClean="0"/>
              <a:t>y denominador</a:t>
            </a:r>
            <a:r>
              <a:rPr lang="es-AR" sz="2400" dirty="0"/>
              <a:t>. </a:t>
            </a:r>
            <a:r>
              <a:rPr lang="es-AR" sz="2400" dirty="0" smtClean="0"/>
              <a:t>Rechaza </a:t>
            </a:r>
            <a:r>
              <a:rPr lang="es-AR" sz="2400" dirty="0"/>
              <a:t>la Ho de </a:t>
            </a:r>
            <a:r>
              <a:rPr lang="es-AR" sz="2400" dirty="0" err="1" smtClean="0"/>
              <a:t>homoscedasticidad</a:t>
            </a:r>
            <a:r>
              <a:rPr lang="es-AR" sz="2400" dirty="0" smtClean="0"/>
              <a:t> si el valor observado supera al crítico (p-</a:t>
            </a:r>
            <a:r>
              <a:rPr lang="es-AR" sz="2400" dirty="0" err="1" smtClean="0"/>
              <a:t>value</a:t>
            </a:r>
            <a:r>
              <a:rPr lang="es-AR" sz="2400" dirty="0" smtClean="0"/>
              <a:t> menor al nivel de significación).</a:t>
            </a:r>
            <a:endParaRPr lang="es-AR" sz="24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23647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941832" y="1710409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300" b="1" dirty="0" smtClean="0">
                <a:solidFill>
                  <a:schemeClr val="accent1">
                    <a:lumMod val="50000"/>
                  </a:schemeClr>
                </a:solidFill>
              </a:rPr>
              <a:t>Herramientas para corregir </a:t>
            </a:r>
            <a:r>
              <a:rPr lang="es-CL" sz="4300" b="1" dirty="0" err="1" smtClean="0">
                <a:solidFill>
                  <a:schemeClr val="accent1">
                    <a:lumMod val="50000"/>
                  </a:schemeClr>
                </a:solidFill>
              </a:rPr>
              <a:t>heteroscedasticidad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Eliminación de variables responsables</a:t>
            </a:r>
            <a:r>
              <a:rPr lang="es-AR" sz="2800" dirty="0" smtClean="0"/>
              <a:t>: con justificación teórica y estadística.</a:t>
            </a:r>
            <a:endParaRPr lang="es-AR" sz="28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Transformación </a:t>
            </a:r>
            <a:r>
              <a:rPr lang="es-AR" sz="2800" b="1" dirty="0"/>
              <a:t>logarítmica: </a:t>
            </a:r>
            <a:r>
              <a:rPr lang="es-AR" sz="2800" dirty="0" smtClean="0"/>
              <a:t>ayuda </a:t>
            </a:r>
            <a:r>
              <a:rPr lang="es-AR" sz="2800" dirty="0"/>
              <a:t>para atenuar el </a:t>
            </a:r>
            <a:r>
              <a:rPr lang="es-AR" sz="2800" dirty="0" smtClean="0"/>
              <a:t>problema, </a:t>
            </a:r>
            <a:r>
              <a:rPr lang="es-AR" sz="2800" dirty="0"/>
              <a:t>especialmente en muestras grandes.</a:t>
            </a:r>
            <a:endParaRPr lang="es-AR" sz="2800" b="1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/>
              <a:t>Mínimos </a:t>
            </a:r>
            <a:r>
              <a:rPr lang="es-AR" sz="2800" b="1" dirty="0" smtClean="0"/>
              <a:t>cuadrados </a:t>
            </a:r>
            <a:r>
              <a:rPr lang="es-AR" sz="2800" b="1" dirty="0"/>
              <a:t>p</a:t>
            </a:r>
            <a:r>
              <a:rPr lang="es-AR" sz="2800" b="1" dirty="0" smtClean="0"/>
              <a:t>onderados</a:t>
            </a:r>
            <a:r>
              <a:rPr lang="es-AR" sz="2800" dirty="0"/>
              <a:t>: </a:t>
            </a:r>
            <a:r>
              <a:rPr lang="es-AR" sz="2800" dirty="0" smtClean="0"/>
              <a:t>se </a:t>
            </a:r>
            <a:r>
              <a:rPr lang="es-AR" sz="2800" dirty="0"/>
              <a:t>estima un modelo transformado ponderando a las variables según </a:t>
            </a:r>
            <a:r>
              <a:rPr lang="es-AR" sz="2800" dirty="0" smtClean="0"/>
              <a:t>una </a:t>
            </a:r>
            <a:r>
              <a:rPr lang="es-AR" sz="2800" dirty="0"/>
              <a:t>estructura </a:t>
            </a:r>
            <a:r>
              <a:rPr lang="es-AR" sz="2800" dirty="0" smtClean="0"/>
              <a:t>funcional hallada para la varianza (por ejemplo, usando </a:t>
            </a:r>
            <a:r>
              <a:rPr lang="es-AR" sz="2800" dirty="0"/>
              <a:t>como ponderaciones las inversas de la variable responsable o </a:t>
            </a:r>
            <a:r>
              <a:rPr lang="es-AR" sz="2800" dirty="0" smtClean="0"/>
              <a:t>su </a:t>
            </a:r>
            <a:r>
              <a:rPr lang="es-AR" sz="2800" dirty="0"/>
              <a:t>raíz </a:t>
            </a:r>
            <a:r>
              <a:rPr lang="es-AR" sz="2800" dirty="0" smtClean="0"/>
              <a:t>cuadrada).</a:t>
            </a:r>
            <a:endParaRPr lang="es-AR" sz="2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/>
              <a:t>Método de errores estándar robustos </a:t>
            </a:r>
            <a:r>
              <a:rPr lang="es-AR" sz="2800" b="1" dirty="0" smtClean="0"/>
              <a:t>(HCC, </a:t>
            </a:r>
            <a:r>
              <a:rPr lang="es-AR" sz="2800" b="1" dirty="0" err="1" smtClean="0"/>
              <a:t>Heteroskedasticity</a:t>
            </a:r>
            <a:r>
              <a:rPr lang="es-AR" sz="2800" b="1" dirty="0" smtClean="0"/>
              <a:t> </a:t>
            </a:r>
            <a:r>
              <a:rPr lang="es-AR" sz="2800" b="1" dirty="0" err="1"/>
              <a:t>Consistent</a:t>
            </a:r>
            <a:r>
              <a:rPr lang="es-AR" sz="2800" b="1" dirty="0"/>
              <a:t> </a:t>
            </a:r>
            <a:r>
              <a:rPr lang="es-AR" sz="2800" b="1" dirty="0" err="1" smtClean="0"/>
              <a:t>Covariance</a:t>
            </a:r>
            <a:r>
              <a:rPr lang="es-AR" sz="2800" b="1" dirty="0" smtClean="0"/>
              <a:t>)</a:t>
            </a:r>
            <a:r>
              <a:rPr lang="es-AR" sz="2800" dirty="0" smtClean="0"/>
              <a:t>: </a:t>
            </a:r>
            <a:r>
              <a:rPr lang="es-AR" sz="2800" dirty="0"/>
              <a:t>corrige directamente los errores estándar de los coeficientes estimados. Es el más utilizado porque no requiere conocer la estructura de la </a:t>
            </a:r>
            <a:r>
              <a:rPr lang="es-AR" sz="2800" dirty="0" err="1" smtClean="0"/>
              <a:t>heteroscedasticidad</a:t>
            </a:r>
            <a:r>
              <a:rPr lang="es-AR" sz="2800" dirty="0" smtClean="0"/>
              <a:t>.</a:t>
            </a:r>
            <a:endParaRPr lang="es-AR" sz="2800" b="1" dirty="0" smtClean="0"/>
          </a:p>
          <a:p>
            <a:pPr>
              <a:spcAft>
                <a:spcPts val="1200"/>
              </a:spcAft>
            </a:pPr>
            <a:endParaRPr lang="es-AR" sz="24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 txBox="1">
                <a:spLocks/>
              </p:cNvSpPr>
              <p:nvPr/>
            </p:nvSpPr>
            <p:spPr>
              <a:xfrm>
                <a:off x="941832" y="1710409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3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Método de errores estándares robustos (HCC)</a:t>
                </a:r>
                <a:endParaRPr lang="es-CL" sz="4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Está </a:t>
                </a:r>
                <a:r>
                  <a:rPr lang="es-ES" sz="2800" dirty="0"/>
                  <a:t>basado en la </a:t>
                </a:r>
                <a:r>
                  <a:rPr lang="es-ES" sz="2800" dirty="0" smtClean="0"/>
                  <a:t>forma que asume la matriz </a:t>
                </a:r>
                <a:r>
                  <a:rPr lang="es-ES" sz="2800" dirty="0"/>
                  <a:t>estimada de varianzas y covarianzas del </a:t>
                </a:r>
                <a:r>
                  <a:rPr lang="es-ES" sz="2800" dirty="0" smtClean="0"/>
                  <a:t>estimador OLS en </a:t>
                </a:r>
                <a:r>
                  <a:rPr lang="es-ES" sz="2800" dirty="0"/>
                  <a:t>el </a:t>
                </a:r>
                <a:r>
                  <a:rPr lang="es-ES" sz="2800" dirty="0" smtClean="0"/>
                  <a:t>límite: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𝑂𝐿𝑆</m:t>
                              </m:r>
                            </m:sub>
                          </m:sSub>
                        </m:e>
                      </m:d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´</m:t>
                              </m:r>
                              <m: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A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s-A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´</m:t>
                      </m:r>
                      <m:acc>
                        <m:accPr>
                          <m:chr m:val="̂"/>
                          <m:ctrlPr>
                            <a:rPr lang="es-A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  <m:r>
                        <a:rPr lang="es-A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s-A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´</m:t>
                              </m:r>
                              <m:r>
                                <a:rPr lang="es-A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s-A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AR" sz="2800" dirty="0" smtClean="0">
                    <a:ea typeface="Cambria Math" panose="02040503050406030204" pitchFamily="18" charset="0"/>
                  </a:rPr>
                  <a:t>En donde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𝛀</m:t>
                        </m:r>
                      </m:e>
                    </m:acc>
                  </m:oMath>
                </a14:m>
                <a:r>
                  <a:rPr lang="es-ES" sz="2800" dirty="0" smtClean="0"/>
                  <a:t> es una matriz diagonal conocida </a:t>
                </a:r>
                <a:r>
                  <a:rPr lang="es-ES" sz="2800" dirty="0"/>
                  <a:t>como estimador </a:t>
                </a:r>
                <a:r>
                  <a:rPr lang="es-ES" sz="2800" dirty="0" smtClean="0"/>
                  <a:t>robusto de </a:t>
                </a:r>
                <a:r>
                  <a:rPr lang="es-ES" sz="2800" dirty="0"/>
                  <a:t>White para la </a:t>
                </a:r>
                <a:r>
                  <a:rPr lang="es-ES" sz="2800" dirty="0" smtClean="0"/>
                  <a:t>matriz de </a:t>
                </a:r>
                <a:r>
                  <a:rPr lang="es-ES" sz="2800" dirty="0"/>
                  <a:t>varianzas y covarianzas </a:t>
                </a:r>
                <a:r>
                  <a:rPr lang="es-ES" sz="28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𝑂𝐿𝑆</m:t>
                        </m:r>
                      </m:sub>
                    </m:sSub>
                  </m:oMath>
                </a14:m>
                <a:r>
                  <a:rPr lang="es-ES" sz="2800" dirty="0"/>
                  <a:t> </a:t>
                </a:r>
                <a:r>
                  <a:rPr lang="es-ES" sz="2800" dirty="0" smtClean="0"/>
                  <a:t>(Heteroscedastic </a:t>
                </a:r>
                <a:r>
                  <a:rPr lang="es-ES" sz="2800" dirty="0" err="1"/>
                  <a:t>Consistent</a:t>
                </a:r>
                <a:r>
                  <a:rPr lang="es-ES" sz="2800" dirty="0"/>
                  <a:t> </a:t>
                </a:r>
                <a:r>
                  <a:rPr lang="es-ES" sz="2800" dirty="0" err="1" smtClean="0"/>
                  <a:t>Covariance</a:t>
                </a:r>
                <a:r>
                  <a:rPr lang="es-ES" sz="2800" dirty="0" smtClean="0"/>
                  <a:t>, HCC).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ES" sz="2800" dirty="0" smtClean="0"/>
                  <a:t>Existen diferentes opciones para especificar los elementos de la diagonal principal de esta matriz…</a:t>
                </a:r>
                <a:endParaRPr lang="es-ES" sz="2800" dirty="0"/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AR" sz="2800" b="1" dirty="0" smtClean="0"/>
              </a:p>
              <a:p>
                <a:pPr>
                  <a:spcAft>
                    <a:spcPts val="1200"/>
                  </a:spcAft>
                </a:pP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3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710409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279" t="-387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7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941832" y="1710409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300" b="1" dirty="0" smtClean="0">
                <a:solidFill>
                  <a:schemeClr val="accent1">
                    <a:lumMod val="50000"/>
                  </a:schemeClr>
                </a:solidFill>
              </a:rPr>
              <a:t>Método de errores estándares robustos (HCC)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HCC0: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HCC1: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8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HCC2: 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8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HCC3: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8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b="1" dirty="0" smtClean="0"/>
              <a:t>HCC4: </a:t>
            </a:r>
          </a:p>
          <a:p>
            <a:pPr>
              <a:spcAft>
                <a:spcPts val="1200"/>
              </a:spcAft>
            </a:pPr>
            <a:endParaRPr lang="es-AR" sz="24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3222"/>
              </p:ext>
            </p:extLst>
          </p:nvPr>
        </p:nvGraphicFramePr>
        <p:xfrm>
          <a:off x="2822056" y="2398354"/>
          <a:ext cx="10429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2056" y="2398354"/>
                        <a:ext cx="1042987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184262"/>
              </p:ext>
            </p:extLst>
          </p:nvPr>
        </p:nvGraphicFramePr>
        <p:xfrm>
          <a:off x="2822056" y="2868376"/>
          <a:ext cx="1846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Equation" r:id="rId5" imgW="876240" imgH="355320" progId="Equation.DSMT4">
                  <p:embed/>
                </p:oleObj>
              </mc:Choice>
              <mc:Fallback>
                <p:oleObj name="Equation" r:id="rId5" imgW="876240" imgH="355320" progId="Equation.DSMT4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2056" y="2868376"/>
                        <a:ext cx="1846263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23110"/>
              </p:ext>
            </p:extLst>
          </p:nvPr>
        </p:nvGraphicFramePr>
        <p:xfrm>
          <a:off x="2800613" y="3696371"/>
          <a:ext cx="15779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7" imgW="749160" imgH="444240" progId="Equation.DSMT4">
                  <p:embed/>
                </p:oleObj>
              </mc:Choice>
              <mc:Fallback>
                <p:oleObj name="Equation" r:id="rId7" imgW="749160" imgH="444240" progId="Equation.DSMT4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0613" y="3696371"/>
                        <a:ext cx="1577975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94441"/>
              </p:ext>
            </p:extLst>
          </p:nvPr>
        </p:nvGraphicFramePr>
        <p:xfrm>
          <a:off x="2788314" y="4750243"/>
          <a:ext cx="19256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9" imgW="914400" imgH="444240" progId="Equation.DSMT4">
                  <p:embed/>
                </p:oleObj>
              </mc:Choice>
              <mc:Fallback>
                <p:oleObj name="Equation" r:id="rId9" imgW="914400" imgH="444240" progId="Equation.DSMT4">
                  <p:embed/>
                  <p:pic>
                    <p:nvPicPr>
                      <p:cNvPr id="16" name="Objeto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8314" y="4750243"/>
                        <a:ext cx="1925638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18988"/>
              </p:ext>
            </p:extLst>
          </p:nvPr>
        </p:nvGraphicFramePr>
        <p:xfrm>
          <a:off x="2755380" y="5760803"/>
          <a:ext cx="19796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Equation" r:id="rId11" imgW="939600" imgH="444240" progId="Equation.DSMT4">
                  <p:embed/>
                </p:oleObj>
              </mc:Choice>
              <mc:Fallback>
                <p:oleObj name="Equation" r:id="rId11" imgW="939600" imgH="444240" progId="Equation.DSMT4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5380" y="5760803"/>
                        <a:ext cx="1979613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81825"/>
              </p:ext>
            </p:extLst>
          </p:nvPr>
        </p:nvGraphicFramePr>
        <p:xfrm>
          <a:off x="5359321" y="3916239"/>
          <a:ext cx="29702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Equation" r:id="rId13" imgW="1409400" imgH="228600" progId="Equation.DSMT4">
                  <p:embed/>
                </p:oleObj>
              </mc:Choice>
              <mc:Fallback>
                <p:oleObj name="Equation" r:id="rId13" imgW="1409400" imgH="228600" progId="Equation.DSMT4">
                  <p:embed/>
                  <p:pic>
                    <p:nvPicPr>
                      <p:cNvPr id="21" name="Objeto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9321" y="3916239"/>
                        <a:ext cx="2970213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87980"/>
              </p:ext>
            </p:extLst>
          </p:nvPr>
        </p:nvGraphicFramePr>
        <p:xfrm>
          <a:off x="5359321" y="5929077"/>
          <a:ext cx="25669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15" imgW="1218960" imgH="279360" progId="Equation.DSMT4">
                  <p:embed/>
                </p:oleObj>
              </mc:Choice>
              <mc:Fallback>
                <p:oleObj name="Equation" r:id="rId15" imgW="1218960" imgH="279360" progId="Equation.DSMT4">
                  <p:embed/>
                  <p:pic>
                    <p:nvPicPr>
                      <p:cNvPr id="22" name="Objeto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59321" y="5929077"/>
                        <a:ext cx="25669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7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Veamos todo esto en nuestro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ejemplo con Python</a:t>
            </a:r>
          </a:p>
        </p:txBody>
      </p:sp>
    </p:spTree>
    <p:extLst>
      <p:ext uri="{BB962C8B-B14F-4D97-AF65-F5344CB8AC3E}">
        <p14:creationId xmlns:p14="http://schemas.microsoft.com/office/powerpoint/2010/main" val="22259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Autocorrelación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: causas y consecuencias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Posibles causas: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Especificación </a:t>
            </a:r>
            <a:r>
              <a:rPr lang="es-ES" sz="2800" dirty="0" smtClean="0"/>
              <a:t>incorrecta. </a:t>
            </a:r>
            <a:r>
              <a:rPr lang="es-ES" sz="2800" dirty="0"/>
              <a:t>Ejemplo: relación cuadrática entre Y </a:t>
            </a:r>
            <a:r>
              <a:rPr lang="es-ES" sz="2800" dirty="0" err="1"/>
              <a:t>y</a:t>
            </a:r>
            <a:r>
              <a:rPr lang="es-ES" sz="2800" dirty="0"/>
              <a:t> </a:t>
            </a:r>
            <a:r>
              <a:rPr lang="es-ES" sz="2800" dirty="0" smtClean="0"/>
              <a:t>X, </a:t>
            </a:r>
            <a:r>
              <a:rPr lang="es-ES" sz="2800" dirty="0"/>
              <a:t>en lugar de lineal.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/>
              <a:t>Tendencias </a:t>
            </a:r>
            <a:r>
              <a:rPr lang="es-ES" sz="2800" dirty="0"/>
              <a:t>o ciclos en los datos </a:t>
            </a:r>
            <a:r>
              <a:rPr lang="es-ES" sz="2800" dirty="0" smtClean="0"/>
              <a:t>capturados </a:t>
            </a:r>
            <a:r>
              <a:rPr lang="es-ES" sz="2800" dirty="0"/>
              <a:t>por el </a:t>
            </a:r>
            <a:r>
              <a:rPr lang="es-ES" sz="2800" dirty="0" smtClean="0"/>
              <a:t>error.</a:t>
            </a:r>
            <a:endParaRPr lang="es-ES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Correlación intensa entre variables omitidas</a:t>
            </a:r>
            <a:r>
              <a:rPr lang="es-ES" sz="2800" dirty="0" smtClean="0"/>
              <a:t>, capturada por el error.</a:t>
            </a:r>
            <a:endParaRPr lang="es-ES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/>
              <a:t>Modelos con variables explicativas rezagadas, endógenas o exógenas</a:t>
            </a:r>
            <a:r>
              <a:rPr lang="es-AR" sz="2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Consecuencias: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err="1" smtClean="0"/>
              <a:t>Insesgadez</a:t>
            </a:r>
            <a:r>
              <a:rPr lang="es-AR" sz="2800" dirty="0" smtClean="0"/>
              <a:t> y consistencia de los coeficientes, pérdida de eficiencia.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Los intervalos de confianza serán inadecuadamente grandes. Coeficientes aparentemente no significativos, puede realmente serlo.</a:t>
            </a:r>
            <a:endParaRPr lang="es-AR" sz="2800" b="1" dirty="0" smtClean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30303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Módulo 2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Métodos cuantitativos en la ciencia de datos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896111" y="2611093"/>
            <a:ext cx="10810821" cy="42291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ES" sz="2800" b="1" dirty="0"/>
              <a:t>Gráfico de residuos vs. t</a:t>
            </a:r>
            <a:r>
              <a:rPr lang="es-ES" sz="2800" b="1" dirty="0" smtClean="0"/>
              <a:t>iempo u orden</a:t>
            </a:r>
            <a:r>
              <a:rPr lang="es-ES" sz="2800" dirty="0" smtClean="0"/>
              <a:t>: </a:t>
            </a:r>
            <a:r>
              <a:rPr lang="es-ES" sz="2800" dirty="0"/>
              <a:t>para estar libre de </a:t>
            </a:r>
            <a:r>
              <a:rPr lang="es-ES" sz="2800" dirty="0" err="1"/>
              <a:t>autocorrelación</a:t>
            </a:r>
            <a:r>
              <a:rPr lang="es-ES" sz="2800" dirty="0"/>
              <a:t> </a:t>
            </a:r>
            <a:r>
              <a:rPr lang="es-ES" sz="2800" dirty="0" smtClean="0"/>
              <a:t>debe presentar una </a:t>
            </a:r>
            <a:r>
              <a:rPr lang="es-ES" sz="2800" dirty="0"/>
              <a:t>forma aleatoria alrededor de una media igual a cero para los residuos. Es mejor utilizar los residuos estandarizados.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ES" sz="2800" b="1" dirty="0"/>
              <a:t>Gráfico de residuos vs. residuos con un retardo</a:t>
            </a:r>
            <a:r>
              <a:rPr lang="es-ES" sz="2800" dirty="0"/>
              <a:t>: Si la estructura es aleatoria entonces no hay </a:t>
            </a:r>
            <a:r>
              <a:rPr lang="es-ES" sz="2800" dirty="0" err="1"/>
              <a:t>autocorrelación</a:t>
            </a:r>
            <a:r>
              <a:rPr lang="es-ES" sz="2800" dirty="0"/>
              <a:t>. Si hay una tendencia positiva, entonces la </a:t>
            </a:r>
            <a:r>
              <a:rPr lang="es-ES" sz="2800" dirty="0" err="1"/>
              <a:t>autocorrelación</a:t>
            </a:r>
            <a:r>
              <a:rPr lang="es-ES" sz="2800" dirty="0"/>
              <a:t> es positiva y análogamente si hubiera tendencia negativa</a:t>
            </a:r>
            <a:r>
              <a:rPr lang="es-ES" sz="2800" dirty="0" smtClean="0"/>
              <a:t>.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p:sp>
        <p:nvSpPr>
          <p:cNvPr id="3" name="Rectángulo 2"/>
          <p:cNvSpPr/>
          <p:nvPr/>
        </p:nvSpPr>
        <p:spPr>
          <a:xfrm>
            <a:off x="923543" y="1506974"/>
            <a:ext cx="8064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Autocorrelaci</a:t>
            </a:r>
            <a:r>
              <a:rPr lang="es-AR" sz="4000" b="1" dirty="0" err="1" smtClean="0">
                <a:solidFill>
                  <a:schemeClr val="accent1">
                    <a:lumMod val="50000"/>
                  </a:schemeClr>
                </a:solidFill>
              </a:rPr>
              <a:t>ó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n: ¿cómo detectarla?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761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Contrastes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autocorrelación</a:t>
                </a:r>
                <a:endParaRPr lang="es-CL" sz="4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AR" sz="2800" b="1" dirty="0" smtClean="0"/>
                  <a:t>Test de </a:t>
                </a:r>
                <a:r>
                  <a:rPr lang="es-AR" sz="2800" b="1" dirty="0" err="1" smtClean="0"/>
                  <a:t>Durbin</a:t>
                </a:r>
                <a:r>
                  <a:rPr lang="es-AR" sz="2800" b="1" dirty="0" smtClean="0"/>
                  <a:t>-Watson</a:t>
                </a:r>
                <a:endParaRPr lang="es-AR" sz="2800" b="1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Es la prueba clásica, pero sólo sirve para contrastar </a:t>
                </a:r>
                <a:r>
                  <a:rPr lang="es-ES" sz="2400" dirty="0" err="1"/>
                  <a:t>autocorrelación</a:t>
                </a:r>
                <a:r>
                  <a:rPr lang="es-ES" sz="2400" dirty="0"/>
                  <a:t> de orden 1. No sirve para modelos con retardos de la variable endógena o sin constante.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Tiene como H</a:t>
                </a:r>
                <a:r>
                  <a:rPr lang="es-ES" sz="2400" baseline="-25000" dirty="0"/>
                  <a:t>0</a:t>
                </a:r>
                <a:r>
                  <a:rPr lang="es-ES" sz="2400" dirty="0"/>
                  <a:t> que no existe </a:t>
                </a:r>
                <a:r>
                  <a:rPr lang="es-ES" sz="2400" dirty="0" err="1"/>
                  <a:t>autocorrelación</a:t>
                </a:r>
                <a:r>
                  <a:rPr lang="es-ES" sz="2400" dirty="0"/>
                  <a:t> y H</a:t>
                </a:r>
                <a:r>
                  <a:rPr lang="es-ES" sz="2400" baseline="-25000" dirty="0"/>
                  <a:t>1</a:t>
                </a:r>
                <a:r>
                  <a:rPr lang="es-ES" sz="2400" dirty="0"/>
                  <a:t> que sí tenemos el problema.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400" dirty="0" smtClean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 smtClean="0"/>
                  <a:t>Estadístico </a:t>
                </a:r>
                <a:r>
                  <a:rPr lang="es-ES" sz="2400" dirty="0"/>
                  <a:t>de la prueba: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s-A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s-AR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s-A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s-A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A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s-AR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s-A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AR" sz="2400" dirty="0" smtClean="0"/>
                  <a:t>    </a:t>
                </a: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3"/>
                <a:stretch>
                  <a:fillRect l="-2051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8035163" y="4698711"/>
            <a:ext cx="3513709" cy="1181993"/>
            <a:chOff x="8290375" y="4479255"/>
            <a:chExt cx="3513709" cy="1181993"/>
          </a:xfrm>
        </p:grpSpPr>
        <p:graphicFrame>
          <p:nvGraphicFramePr>
            <p:cNvPr id="5" name="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668389"/>
                </p:ext>
              </p:extLst>
            </p:nvPr>
          </p:nvGraphicFramePr>
          <p:xfrm>
            <a:off x="8290375" y="4903592"/>
            <a:ext cx="1313755" cy="333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4" imgW="799753" imgH="203112" progId="">
                    <p:embed/>
                  </p:oleObj>
                </mc:Choice>
                <mc:Fallback>
                  <p:oleObj name="Equation" r:id="rId4" imgW="799753" imgH="203112" progId="">
                    <p:embed/>
                    <p:pic>
                      <p:nvPicPr>
                        <p:cNvPr id="9" name="4 Objeto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0375" y="4903592"/>
                          <a:ext cx="1313755" cy="333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520610"/>
                </p:ext>
              </p:extLst>
            </p:nvPr>
          </p:nvGraphicFramePr>
          <p:xfrm>
            <a:off x="10091088" y="4479255"/>
            <a:ext cx="1712996" cy="1181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6" imgW="1066800" imgH="736600" progId="">
                    <p:embed/>
                  </p:oleObj>
                </mc:Choice>
                <mc:Fallback>
                  <p:oleObj name="Equation" r:id="rId6" imgW="1066800" imgH="736600" progId="">
                    <p:embed/>
                    <p:pic>
                      <p:nvPicPr>
                        <p:cNvPr id="1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1088" y="4479255"/>
                          <a:ext cx="1712996" cy="11819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7 Abrir llave"/>
            <p:cNvSpPr/>
            <p:nvPr/>
          </p:nvSpPr>
          <p:spPr>
            <a:xfrm>
              <a:off x="9767902" y="4520212"/>
              <a:ext cx="139962" cy="11000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74672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Contrastes de </a:t>
            </a: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autocorrelación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AR" sz="2800" b="1" dirty="0" smtClean="0"/>
              <a:t>Test de </a:t>
            </a:r>
            <a:r>
              <a:rPr lang="es-AR" sz="2800" b="1" dirty="0" err="1" smtClean="0"/>
              <a:t>Durbin</a:t>
            </a:r>
            <a:r>
              <a:rPr lang="es-AR" sz="2800" b="1" dirty="0" smtClean="0"/>
              <a:t>-Watson: regla de decisión</a:t>
            </a:r>
            <a:endParaRPr lang="es-AR" sz="2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355848" y="3084424"/>
            <a:ext cx="5795328" cy="340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48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Contrastes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autocorrelación</a:t>
                </a:r>
                <a:endParaRPr lang="es-CL" sz="4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AR" sz="2800" b="1" dirty="0" smtClean="0"/>
                  <a:t>Test de </a:t>
                </a:r>
                <a:r>
                  <a:rPr lang="es-AR" sz="2800" b="1" dirty="0" err="1" smtClean="0"/>
                  <a:t>Breusch-Godfrey</a:t>
                </a:r>
                <a:endParaRPr lang="es-AR" sz="2800" b="1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 smtClean="0"/>
                  <a:t>Sirve para probar </a:t>
                </a:r>
                <a:r>
                  <a:rPr lang="es-ES" sz="2400" dirty="0" err="1" smtClean="0"/>
                  <a:t>autocorrelación</a:t>
                </a:r>
                <a:r>
                  <a:rPr lang="es-ES" sz="2400" dirty="0" smtClean="0"/>
                  <a:t> de órdenes superiores y permite modelos con variable dependiente rezagada.</a:t>
                </a:r>
                <a:endParaRPr lang="es-ES" sz="2400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Tiene como H</a:t>
                </a:r>
                <a:r>
                  <a:rPr lang="es-ES" sz="2400" baseline="-25000" dirty="0"/>
                  <a:t>0</a:t>
                </a:r>
                <a:r>
                  <a:rPr lang="es-ES" sz="2400" dirty="0"/>
                  <a:t> que no existe </a:t>
                </a:r>
                <a:r>
                  <a:rPr lang="es-ES" sz="2400" dirty="0" err="1"/>
                  <a:t>autocorrelación</a:t>
                </a:r>
                <a:r>
                  <a:rPr lang="es-ES" sz="2400" dirty="0"/>
                  <a:t> y H</a:t>
                </a:r>
                <a:r>
                  <a:rPr lang="es-ES" sz="2400" baseline="-25000" dirty="0"/>
                  <a:t>1</a:t>
                </a:r>
                <a:r>
                  <a:rPr lang="es-ES" sz="2400" dirty="0"/>
                  <a:t> que sí tenemos el problema</a:t>
                </a:r>
                <a:r>
                  <a:rPr lang="es-ES" sz="2400" dirty="0" smtClean="0"/>
                  <a:t>.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 smtClean="0"/>
                  <a:t>Basado en una regresión auxiliar de los residuos OLS en función de sus propios rezagos de acuerdo al orden de </a:t>
                </a:r>
                <a:r>
                  <a:rPr lang="es-ES" sz="2400" dirty="0" err="1" smtClean="0"/>
                  <a:t>autocorrelación</a:t>
                </a:r>
                <a:r>
                  <a:rPr lang="es-ES" sz="2400" dirty="0" smtClean="0"/>
                  <a:t> sospechado (</a:t>
                </a:r>
                <a:r>
                  <a:rPr lang="es-ES" sz="2400" i="1" dirty="0" smtClean="0"/>
                  <a:t>p</a:t>
                </a:r>
                <a:r>
                  <a:rPr lang="es-ES" sz="2400" dirty="0" smtClean="0"/>
                  <a:t>).</a:t>
                </a:r>
                <a:endParaRPr lang="es-ES" sz="2400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AR" sz="2400" dirty="0" smtClean="0"/>
                  <a:t>Utiliza un LM test con el estadístico asintótico: </a:t>
                </a: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A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AR" sz="2400" dirty="0" smtClean="0"/>
                  <a:t>    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Si el valor observado supera al crítico </a:t>
                </a:r>
                <a:r>
                  <a:rPr lang="es-ES" sz="2400" dirty="0" smtClean="0"/>
                  <a:t>o el p-</a:t>
                </a:r>
                <a:r>
                  <a:rPr lang="es-ES" sz="2400" dirty="0" err="1" smtClean="0"/>
                  <a:t>value</a:t>
                </a:r>
                <a:r>
                  <a:rPr lang="es-ES" sz="2400" dirty="0" smtClean="0"/>
                  <a:t> es menor al nivel de significación, se concluye que </a:t>
                </a:r>
                <a:r>
                  <a:rPr lang="es-ES" sz="2400" dirty="0"/>
                  <a:t>hay </a:t>
                </a:r>
                <a:r>
                  <a:rPr lang="es-ES" sz="2400" dirty="0" err="1" smtClean="0"/>
                  <a:t>autocorrelación</a:t>
                </a:r>
                <a:r>
                  <a:rPr lang="es-ES" sz="2400" dirty="0" smtClean="0"/>
                  <a:t>.</a:t>
                </a:r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50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r>
                  <a:rPr lang="es-CL" sz="4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Contrastes de </a:t>
                </a:r>
                <a:r>
                  <a:rPr lang="es-CL" sz="4000" b="1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autocorrelación</a:t>
                </a:r>
                <a:endParaRPr lang="es-CL" sz="4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r>
                  <a:rPr lang="es-AR" sz="2800" b="1" dirty="0" err="1" smtClean="0"/>
                  <a:t>Tests</a:t>
                </a:r>
                <a:r>
                  <a:rPr lang="es-AR" sz="2800" b="1" dirty="0" smtClean="0"/>
                  <a:t> de Box-Pierce y </a:t>
                </a:r>
                <a:r>
                  <a:rPr lang="es-AR" sz="2800" b="1" dirty="0" err="1" smtClean="0"/>
                  <a:t>Ljung</a:t>
                </a:r>
                <a:r>
                  <a:rPr lang="es-AR" sz="2800" b="1" dirty="0" smtClean="0"/>
                  <a:t>-Box</a:t>
                </a:r>
                <a:endParaRPr lang="es-AR" sz="2800" b="1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Son pruebas más generales para grandes </a:t>
                </a:r>
                <a:r>
                  <a:rPr lang="es-ES" sz="2400" dirty="0" smtClean="0"/>
                  <a:t>muestras.</a:t>
                </a:r>
                <a:endParaRPr lang="es-ES" sz="2400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Tienen como </a:t>
                </a:r>
                <a:r>
                  <a:rPr lang="es-ES" sz="2400" dirty="0" smtClean="0"/>
                  <a:t>H</a:t>
                </a:r>
                <a:r>
                  <a:rPr lang="es-ES" sz="2400" baseline="-25000" dirty="0" smtClean="0"/>
                  <a:t>0</a:t>
                </a:r>
                <a:r>
                  <a:rPr lang="es-ES" sz="2400" dirty="0" smtClean="0"/>
                  <a:t> la ausencia de </a:t>
                </a:r>
                <a:r>
                  <a:rPr lang="es-ES" sz="2400" dirty="0" err="1" smtClean="0"/>
                  <a:t>autocorrelación</a:t>
                </a:r>
                <a:r>
                  <a:rPr lang="es-ES" sz="2400" dirty="0" smtClean="0"/>
                  <a:t> </a:t>
                </a:r>
                <a:r>
                  <a:rPr lang="es-ES" sz="2400" dirty="0"/>
                  <a:t>y como </a:t>
                </a:r>
                <a:r>
                  <a:rPr lang="es-ES" sz="2400" dirty="0" smtClean="0"/>
                  <a:t>H</a:t>
                </a:r>
                <a:r>
                  <a:rPr lang="es-ES" sz="2400" baseline="-25000" dirty="0" smtClean="0"/>
                  <a:t>1</a:t>
                </a:r>
                <a:r>
                  <a:rPr lang="es-ES" sz="2400" dirty="0" smtClean="0"/>
                  <a:t> la </a:t>
                </a:r>
                <a:r>
                  <a:rPr lang="es-ES" sz="2400" dirty="0"/>
                  <a:t>presencia de </a:t>
                </a:r>
                <a:r>
                  <a:rPr lang="es-ES" sz="2400" dirty="0" err="1"/>
                  <a:t>autocorrelación</a:t>
                </a:r>
                <a:r>
                  <a:rPr lang="es-ES" sz="2400" dirty="0"/>
                  <a:t> de orden </a:t>
                </a:r>
                <a:r>
                  <a:rPr lang="es-ES" sz="2400" dirty="0" smtClean="0"/>
                  <a:t>m.</a:t>
                </a:r>
                <a:endParaRPr lang="es-ES" sz="2400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/>
                  <a:t>Estadístico de Box y </a:t>
                </a:r>
                <a:r>
                  <a:rPr lang="es-ES" sz="2400" dirty="0" smtClean="0"/>
                  <a:t>Pierce: </a:t>
                </a:r>
                <a14:m>
                  <m:oMath xmlns:m="http://schemas.openxmlformats.org/officeDocument/2006/math">
                    <m:r>
                      <a:rPr lang="es-CL" sz="2400" i="1">
                        <a:latin typeface="Cambria Math"/>
                      </a:rPr>
                      <m:t>𝑄</m:t>
                    </m:r>
                    <m:r>
                      <a:rPr lang="es-CL" sz="2400" i="1">
                        <a:latin typeface="Cambria Math"/>
                      </a:rPr>
                      <m:t>=</m:t>
                    </m:r>
                    <m:r>
                      <a:rPr lang="es-CL" sz="2400" i="1">
                        <a:latin typeface="Cambria Math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sz="2400" i="1">
                            <a:latin typeface="Cambria Math"/>
                          </a:rPr>
                          <m:t>𝑘</m:t>
                        </m:r>
                        <m:r>
                          <a:rPr lang="es-CL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CL" sz="2400" i="1">
                            <a:latin typeface="Cambria Math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p>
                            <m:r>
                              <a:rPr lang="es-CL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s-CL" sz="2400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s-CL" sz="2400" i="1">
                        <a:latin typeface="Cambria Math"/>
                      </a:rPr>
                      <m:t> </m:t>
                    </m:r>
                    <m:r>
                      <a:rPr lang="es-CL" sz="2400" i="1">
                        <a:latin typeface="Cambria Math"/>
                        <a:ea typeface="Cambria Math"/>
                      </a:rPr>
                      <m:t>~  </m:t>
                    </m:r>
                    <m:sSubSup>
                      <m:sSubSupPr>
                        <m:ctrlPr>
                          <a:rPr lang="es-CL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s-CL" sz="24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es-CL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  <m:sup>
                        <m:r>
                          <a:rPr lang="es-CL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s-ES" sz="2400" dirty="0"/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400" dirty="0" smtClean="0"/>
                  <a:t>Estadístico de </a:t>
                </a:r>
                <a:r>
                  <a:rPr lang="es-ES" sz="2400" dirty="0" err="1" smtClean="0"/>
                  <a:t>Ljung</a:t>
                </a:r>
                <a:r>
                  <a:rPr lang="es-ES" sz="2400" dirty="0" smtClean="0"/>
                  <a:t> y Box (mejora de Box y Pierce):    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>
                          <a:latin typeface="Cambria Math"/>
                        </a:rPr>
                        <m:t>𝑄</m:t>
                      </m:r>
                      <m:r>
                        <a:rPr lang="es-CL" sz="2400" i="1">
                          <a:latin typeface="Cambria Math"/>
                        </a:rPr>
                        <m:t>=</m:t>
                      </m:r>
                      <m:r>
                        <a:rPr lang="es-CL" sz="2400" i="1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latin typeface="Cambria Math"/>
                            </a:rPr>
                            <m:t>𝑛</m:t>
                          </m:r>
                          <m:r>
                            <a:rPr lang="es-CL" sz="2400" i="1">
                              <a:latin typeface="Cambria Math"/>
                            </a:rPr>
                            <m:t>+2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sz="2400" i="1">
                              <a:latin typeface="Cambria Math"/>
                            </a:rPr>
                            <m:t>𝑘</m:t>
                          </m:r>
                          <m:r>
                            <a:rPr lang="es-CL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CL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CL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s-CL" sz="24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CL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r>
                            <a:rPr lang="es-CL" sz="2400" i="1">
                              <a:latin typeface="Cambria Math"/>
                            </a:rPr>
                            <m:t> </m:t>
                          </m:r>
                        </m:e>
                      </m:nary>
                      <m:r>
                        <a:rPr lang="es-CL" sz="2400" i="1">
                          <a:latin typeface="Cambria Math"/>
                        </a:rPr>
                        <m:t> </m:t>
                      </m:r>
                      <m:r>
                        <a:rPr lang="es-CL" sz="2400" i="1">
                          <a:latin typeface="Cambria Math"/>
                          <a:ea typeface="Cambria Math"/>
                        </a:rPr>
                        <m:t>~  </m:t>
                      </m:r>
                      <m:sSubSup>
                        <m:sSubSupPr>
                          <m:ctrlPr>
                            <a:rPr lang="es-CL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s-CL" sz="2400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b>
                          <m:r>
                            <a:rPr lang="es-CL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s-CL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AR" sz="24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tabLst>
                    <a:tab pos="355600" algn="l"/>
                  </a:tabLst>
                  <a:defRPr/>
                </a:pPr>
                <a:endParaRPr lang="es-AR" sz="2800" dirty="0"/>
              </a:p>
              <a:p>
                <a:pPr marR="0" lvl="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1200"/>
                  </a:spcAft>
                  <a:buClrTx/>
                  <a:buSzTx/>
                  <a:tabLst>
                    <a:tab pos="355600" algn="l"/>
                  </a:tabLst>
                  <a:defRPr/>
                </a:pPr>
                <a:endParaRPr lang="es-CL" sz="2600" b="1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1609825"/>
                <a:ext cx="10698480" cy="4876800"/>
              </a:xfrm>
              <a:prstGeom prst="rect">
                <a:avLst/>
              </a:prstGeom>
              <a:blipFill>
                <a:blip r:embed="rId2"/>
                <a:stretch>
                  <a:fillRect l="-2051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2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941832" y="1710409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300" b="1" dirty="0" smtClean="0">
                <a:solidFill>
                  <a:schemeClr val="accent1">
                    <a:lumMod val="50000"/>
                  </a:schemeClr>
                </a:solidFill>
              </a:rPr>
              <a:t>Herramientas para corregir </a:t>
            </a:r>
            <a:r>
              <a:rPr lang="es-CL" sz="4300" b="1" dirty="0" err="1" smtClean="0">
                <a:solidFill>
                  <a:schemeClr val="accent1">
                    <a:lumMod val="50000"/>
                  </a:schemeClr>
                </a:solidFill>
              </a:rPr>
              <a:t>autocorrelación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8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b="1" dirty="0"/>
              <a:t>Modelo </a:t>
            </a:r>
            <a:r>
              <a:rPr lang="es-ES" sz="2800" b="1" dirty="0" err="1" smtClean="0"/>
              <a:t>autorregresivo</a:t>
            </a:r>
            <a:r>
              <a:rPr lang="es-ES" sz="2800" dirty="0" smtClean="0"/>
              <a:t>: </a:t>
            </a:r>
            <a:r>
              <a:rPr lang="es-ES" sz="2800" dirty="0"/>
              <a:t>estimar el modelo </a:t>
            </a:r>
            <a:r>
              <a:rPr lang="es-ES" sz="2800" dirty="0" smtClean="0"/>
              <a:t>agregando rezagos de la variable dependiente o de las variables explicativas.</a:t>
            </a:r>
            <a:endParaRPr lang="es-ES" sz="2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b="1" dirty="0"/>
              <a:t>Métodos de errores estándares </a:t>
            </a:r>
            <a:r>
              <a:rPr lang="es-ES" sz="2800" b="1" dirty="0" smtClean="0"/>
              <a:t>robustos (HCC)</a:t>
            </a:r>
            <a:r>
              <a:rPr lang="es-ES" sz="2800" dirty="0" smtClean="0"/>
              <a:t>: corrigen </a:t>
            </a:r>
            <a:r>
              <a:rPr lang="es-ES" sz="2800" dirty="0"/>
              <a:t>los errores estándar de los coeficientes</a:t>
            </a:r>
            <a:r>
              <a:rPr lang="es-ES" sz="2800" dirty="0" smtClean="0"/>
              <a:t>.</a:t>
            </a:r>
            <a:endParaRPr lang="es-AR" sz="24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73474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Retomemos nuestro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ejemplo con Python</a:t>
            </a:r>
          </a:p>
        </p:txBody>
      </p:sp>
    </p:spTree>
    <p:extLst>
      <p:ext uri="{BB962C8B-B14F-4D97-AF65-F5344CB8AC3E}">
        <p14:creationId xmlns:p14="http://schemas.microsoft.com/office/powerpoint/2010/main" val="21239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Falta de normalidad: causas y consecuencias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Posibles causas: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Presencia de valores atípicos, causado frecuentemente por variables relevantes omitidas o por falta de linealidad en el modelo.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Datos provenientes de más de una población (presencia de grupos).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Consecuencias: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Los estadísticos de significación individual (</a:t>
            </a:r>
            <a:r>
              <a:rPr lang="es-AR" sz="2800" i="1" dirty="0" smtClean="0"/>
              <a:t>t</a:t>
            </a:r>
            <a:r>
              <a:rPr lang="es-AR" sz="2800" dirty="0" smtClean="0"/>
              <a:t>) y de validez global del modelo (</a:t>
            </a:r>
            <a:r>
              <a:rPr lang="es-AR" sz="2800" i="1" dirty="0" smtClean="0"/>
              <a:t>F</a:t>
            </a:r>
            <a:r>
              <a:rPr lang="es-AR" sz="2800" dirty="0" smtClean="0"/>
              <a:t>), no tienen las distribuciones esperadas de probabilidad.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No es posible hacer inferencia sobre el modelo.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5486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Falta de normalidad: ¿cómo detectarla?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ES" sz="2800" dirty="0" smtClean="0"/>
              <a:t>Test de </a:t>
            </a:r>
            <a:r>
              <a:rPr lang="es-ES" sz="2800" dirty="0" err="1" smtClean="0"/>
              <a:t>Jarque-Bera</a:t>
            </a:r>
            <a:r>
              <a:rPr lang="es-ES" sz="2800" dirty="0" smtClean="0"/>
              <a:t> (muestras grandes)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2800" dirty="0" smtClean="0"/>
              <a:t>Test </a:t>
            </a:r>
            <a:r>
              <a:rPr lang="es-AR" sz="2800" dirty="0" err="1" smtClean="0"/>
              <a:t>Omnibus</a:t>
            </a:r>
            <a:r>
              <a:rPr lang="es-AR" sz="2800" dirty="0" smtClean="0"/>
              <a:t> o K</a:t>
            </a:r>
            <a:r>
              <a:rPr lang="es-AR" sz="2800" baseline="30000" dirty="0" smtClean="0"/>
              <a:t>2</a:t>
            </a:r>
            <a:r>
              <a:rPr lang="es-AR" sz="2800" dirty="0" smtClean="0"/>
              <a:t> de </a:t>
            </a:r>
            <a:r>
              <a:rPr lang="es-AR" sz="2800" dirty="0" err="1" smtClean="0"/>
              <a:t>D´Agostino</a:t>
            </a:r>
            <a:r>
              <a:rPr lang="es-AR" sz="2800" dirty="0" smtClean="0"/>
              <a:t> (muestras grandes)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2800" dirty="0" smtClean="0"/>
              <a:t>Test de </a:t>
            </a:r>
            <a:r>
              <a:rPr lang="es-AR" sz="2800" dirty="0" err="1" smtClean="0"/>
              <a:t>Kolmogorov-Smirnov</a:t>
            </a:r>
            <a:r>
              <a:rPr lang="es-AR" sz="2800" dirty="0" smtClean="0"/>
              <a:t> (más general)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2800" dirty="0" smtClean="0"/>
              <a:t>Test de </a:t>
            </a:r>
            <a:r>
              <a:rPr lang="es-AR" sz="2800" dirty="0" err="1" smtClean="0"/>
              <a:t>Shapiro-Wilk</a:t>
            </a:r>
            <a:r>
              <a:rPr lang="es-AR" sz="2800" dirty="0" smtClean="0"/>
              <a:t> (específico para normalidad)</a:t>
            </a:r>
          </a:p>
          <a:p>
            <a:pPr marL="447675" indent="-447675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r>
              <a:rPr lang="es-AR" sz="2800" dirty="0" smtClean="0"/>
              <a:t>Métodos gráficos: histograma, box-</a:t>
            </a:r>
            <a:r>
              <a:rPr lang="es-AR" sz="2800" dirty="0" err="1" smtClean="0"/>
              <a:t>plot</a:t>
            </a:r>
            <a:r>
              <a:rPr lang="es-AR" sz="2800" dirty="0" smtClean="0"/>
              <a:t>, gráfico de la distribución empírica, QQ </a:t>
            </a:r>
            <a:r>
              <a:rPr lang="es-AR" sz="2800" dirty="0" err="1" smtClean="0"/>
              <a:t>plot</a:t>
            </a:r>
            <a:r>
              <a:rPr lang="es-AR" sz="2800" dirty="0"/>
              <a:t> </a:t>
            </a:r>
            <a:r>
              <a:rPr lang="es-AR" sz="2800" dirty="0" smtClean="0"/>
              <a:t>de normalidad.</a:t>
            </a:r>
          </a:p>
        </p:txBody>
      </p:sp>
    </p:spTree>
    <p:extLst>
      <p:ext uri="{BB962C8B-B14F-4D97-AF65-F5344CB8AC3E}">
        <p14:creationId xmlns:p14="http://schemas.microsoft.com/office/powerpoint/2010/main" val="356595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941832" y="1710409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300" b="1" dirty="0" smtClean="0">
                <a:solidFill>
                  <a:schemeClr val="accent1">
                    <a:lumMod val="50000"/>
                  </a:schemeClr>
                </a:solidFill>
              </a:rPr>
              <a:t>Soluciones a la falta de normalidad</a:t>
            </a:r>
            <a:endParaRPr lang="es-AR" sz="28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Agregar variables omitidas que puedan ser relevantes.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Corregir la falta de linealidad del modelo.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Introducir </a:t>
            </a:r>
            <a:r>
              <a:rPr lang="es-AR" sz="2800" b="1" i="1" dirty="0" err="1" smtClean="0"/>
              <a:t>dummys</a:t>
            </a:r>
            <a:r>
              <a:rPr lang="es-AR" sz="2800" dirty="0" smtClean="0"/>
              <a:t> como variables explicativas que califiquen a las observaciones según diferentes poblaciones o grupos.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Aplicar transformaciones sobre las variables, por ejemplo logaritmo natural.</a:t>
            </a:r>
          </a:p>
          <a:p>
            <a:pPr>
              <a:spcAft>
                <a:spcPts val="1200"/>
              </a:spcAft>
            </a:pPr>
            <a:endParaRPr lang="es-AR" sz="24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37568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25853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Unidad 3 </a:t>
            </a:r>
            <a:endParaRPr lang="es-ES" sz="5400" b="1" dirty="0"/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Herramientas </a:t>
            </a:r>
          </a:p>
          <a:p>
            <a:r>
              <a:rPr lang="es-AR" sz="5400" b="1" dirty="0" smtClean="0">
                <a:solidFill>
                  <a:schemeClr val="accent1">
                    <a:lumMod val="50000"/>
                  </a:schemeClr>
                </a:solidFill>
              </a:rPr>
              <a:t>de econometría</a:t>
            </a:r>
            <a:endParaRPr lang="es-AR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14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Veamos normalidad en nuestro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ejemplo con Python</a:t>
            </a:r>
          </a:p>
        </p:txBody>
      </p:sp>
    </p:spTree>
    <p:extLst>
      <p:ext uri="{BB962C8B-B14F-4D97-AF65-F5344CB8AC3E}">
        <p14:creationId xmlns:p14="http://schemas.microsoft.com/office/powerpoint/2010/main" val="22641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Endogeneidad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: causas y consecuencias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Posibles causas: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Variables omitidas correlacionadas con las explicativas incluidas.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Variables explicativas con errores de medida.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/>
              <a:t>Variable endógena dependiente de sus rezagos</a:t>
            </a:r>
            <a:r>
              <a:rPr lang="es-AR" sz="28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Variables que se determinan simultáneamente.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Consecuencias: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Las estimaciones OLS de los coeficientes son sesgadas.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La varianza estimada del error también es sesgada.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32402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700" b="1" dirty="0" err="1" smtClean="0">
                <a:solidFill>
                  <a:schemeClr val="accent1">
                    <a:lumMod val="50000"/>
                  </a:schemeClr>
                </a:solidFill>
              </a:rPr>
              <a:t>Endogeneidad</a:t>
            </a:r>
            <a:r>
              <a:rPr lang="es-CL" sz="4700" b="1" dirty="0" smtClean="0">
                <a:solidFill>
                  <a:schemeClr val="accent1">
                    <a:lumMod val="50000"/>
                  </a:schemeClr>
                </a:solidFill>
              </a:rPr>
              <a:t>: ¿cómo detectarla?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Contraste de </a:t>
            </a:r>
            <a:r>
              <a:rPr lang="es-AR" sz="2800" b="1" dirty="0" err="1" smtClean="0"/>
              <a:t>Hausman</a:t>
            </a:r>
            <a:endParaRPr lang="es-AR" sz="2800" b="1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Se estima por OLS una regresión auxiliar de la variable explicativa sospechosa en función de una constante, las </a:t>
            </a:r>
            <a:r>
              <a:rPr lang="es-AR" sz="2800" dirty="0" err="1" smtClean="0"/>
              <a:t>regresoras</a:t>
            </a:r>
            <a:r>
              <a:rPr lang="es-AR" sz="2800" dirty="0" smtClean="0"/>
              <a:t> exógenas y las variables instrumentales (correlacionadas con el </a:t>
            </a:r>
            <a:r>
              <a:rPr lang="es-AR" sz="2800" dirty="0" err="1" smtClean="0"/>
              <a:t>regresor</a:t>
            </a:r>
            <a:r>
              <a:rPr lang="es-AR" sz="2800" dirty="0" smtClean="0"/>
              <a:t> sospechoso, pero no con el término de error).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Se guardan los residuos de la regresión auxiliar.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Se estima por OLS una regresión para la variable dependiente del modelo original en función de una constante, la explicativa sospechosa, las exógenas y los residuos de la regresión auxiliar.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Si el coeficiente de los residuos de la regresión auxiliar resulta significativo, se rechaza la hipótesis nula de </a:t>
            </a:r>
            <a:r>
              <a:rPr lang="es-AR" sz="2800" dirty="0" err="1" smtClean="0"/>
              <a:t>exogeneidad</a:t>
            </a:r>
            <a:r>
              <a:rPr lang="es-AR" sz="2800" dirty="0" smtClean="0"/>
              <a:t> y queda probada la </a:t>
            </a:r>
            <a:r>
              <a:rPr lang="es-AR" sz="2800" dirty="0" err="1" smtClean="0"/>
              <a:t>endogeneidad</a:t>
            </a:r>
            <a:r>
              <a:rPr lang="es-AR" sz="28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Esto se puede repetir para cada </a:t>
            </a:r>
            <a:r>
              <a:rPr lang="es-AR" sz="2800" dirty="0" err="1" smtClean="0"/>
              <a:t>regresor</a:t>
            </a:r>
            <a:r>
              <a:rPr lang="es-AR" sz="2800" dirty="0" smtClean="0"/>
              <a:t> sospechado de endógeno.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3314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err="1" smtClean="0">
                <a:solidFill>
                  <a:schemeClr val="accent1">
                    <a:lumMod val="50000"/>
                  </a:schemeClr>
                </a:solidFill>
              </a:rPr>
              <a:t>Endogeneidad</a:t>
            </a: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: ¿cómo corregirla?</a:t>
            </a:r>
          </a:p>
          <a:p>
            <a:pPr>
              <a:spcAft>
                <a:spcPts val="600"/>
              </a:spcAft>
            </a:pPr>
            <a:r>
              <a:rPr lang="es-AR" sz="2800" b="1" dirty="0" smtClean="0"/>
              <a:t>Método de variables instrumentales con mínimos cuadrados en 2 etapas (IV2SLS)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s-AR" sz="2800" dirty="0" smtClean="0"/>
              <a:t>Se estima por OLS una regresión para la </a:t>
            </a:r>
            <a:r>
              <a:rPr lang="es-AR" sz="2800" dirty="0" err="1" smtClean="0"/>
              <a:t>regresora</a:t>
            </a:r>
            <a:r>
              <a:rPr lang="es-AR" sz="2800" dirty="0" smtClean="0"/>
              <a:t> endógena en función de una constante, las variables instrumentales y las exógenas. Se guardan los valores ajustados.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arenR"/>
            </a:pPr>
            <a:r>
              <a:rPr lang="es-AR" sz="2800" dirty="0" smtClean="0"/>
              <a:t>Se estima por OLS el modelo original, pero sustituyendo la </a:t>
            </a:r>
            <a:r>
              <a:rPr lang="es-AR" sz="2800" dirty="0" err="1" smtClean="0"/>
              <a:t>regresora</a:t>
            </a:r>
            <a:r>
              <a:rPr lang="es-AR" sz="2800" dirty="0" smtClean="0"/>
              <a:t> endógena por los valores ajustados de la regresión obtenida de la primera etapa. Las </a:t>
            </a:r>
            <a:r>
              <a:rPr lang="es-AR" sz="2800" dirty="0" err="1" smtClean="0"/>
              <a:t>regresoras</a:t>
            </a:r>
            <a:r>
              <a:rPr lang="es-AR" sz="2800" dirty="0" smtClean="0"/>
              <a:t> exógenas se usan normalmente.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</p:spTree>
    <p:extLst>
      <p:ext uri="{BB962C8B-B14F-4D97-AF65-F5344CB8AC3E}">
        <p14:creationId xmlns:p14="http://schemas.microsoft.com/office/powerpoint/2010/main" val="17211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Veamos un ejemplo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con Python</a:t>
            </a:r>
          </a:p>
        </p:txBody>
      </p:sp>
    </p:spTree>
    <p:extLst>
      <p:ext uri="{BB962C8B-B14F-4D97-AF65-F5344CB8AC3E}">
        <p14:creationId xmlns:p14="http://schemas.microsoft.com/office/powerpoint/2010/main" val="1727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Ejercicio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Ejercicio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AR" sz="2800" dirty="0" err="1" smtClean="0"/>
              <a:t>Card</a:t>
            </a:r>
            <a:r>
              <a:rPr lang="es-AR" sz="2800" dirty="0" smtClean="0"/>
              <a:t> (1995) empleó datos del salario y la educación para una muestra de 3010 hombres de USA en 1976 para estimar el retorno de la educación. </a:t>
            </a:r>
            <a:r>
              <a:rPr lang="es-AR" sz="2800" dirty="0" smtClean="0"/>
              <a:t>Para esto estimó un modelo con el logaritmo del salario (</a:t>
            </a:r>
            <a:r>
              <a:rPr lang="es-AR" sz="2800" dirty="0" err="1" smtClean="0"/>
              <a:t>lwage</a:t>
            </a:r>
            <a:r>
              <a:rPr lang="es-AR" sz="2800" dirty="0" smtClean="0"/>
              <a:t>) en función de los años de educación (</a:t>
            </a:r>
            <a:r>
              <a:rPr lang="es-AR" sz="2800" dirty="0" err="1" smtClean="0"/>
              <a:t>educ</a:t>
            </a:r>
            <a:r>
              <a:rPr lang="es-AR" sz="2800" dirty="0" smtClean="0"/>
              <a:t>) y una serie de variables de control habitual: los años de experiencia laboral en forma cuadrática (</a:t>
            </a:r>
            <a:r>
              <a:rPr lang="es-AR" sz="2800" dirty="0" err="1" smtClean="0"/>
              <a:t>exper</a:t>
            </a:r>
            <a:r>
              <a:rPr lang="es-AR" sz="2800" dirty="0" smtClean="0"/>
              <a:t>, </a:t>
            </a:r>
            <a:r>
              <a:rPr lang="es-AR" sz="2800" dirty="0" err="1" smtClean="0"/>
              <a:t>expersq</a:t>
            </a:r>
            <a:r>
              <a:rPr lang="es-AR" sz="2800" dirty="0" smtClean="0"/>
              <a:t>), una indicadora de raza negra (</a:t>
            </a:r>
            <a:r>
              <a:rPr lang="es-AR" sz="2800" dirty="0" err="1" smtClean="0"/>
              <a:t>black</a:t>
            </a:r>
            <a:r>
              <a:rPr lang="es-AR" sz="2800" dirty="0" smtClean="0"/>
              <a:t>), una indicadora de residencia en un área urbana (</a:t>
            </a:r>
            <a:r>
              <a:rPr lang="es-AR" sz="2800" dirty="0" err="1" smtClean="0"/>
              <a:t>smsa</a:t>
            </a:r>
            <a:r>
              <a:rPr lang="es-AR" sz="2800" dirty="0" smtClean="0"/>
              <a:t>), una indicadora de residencia en área urbana en 1966 (smsa66), una indicadora de residencia en la zona sur del país (</a:t>
            </a:r>
            <a:r>
              <a:rPr lang="es-AR" sz="2800" dirty="0" err="1" smtClean="0"/>
              <a:t>south</a:t>
            </a:r>
            <a:r>
              <a:rPr lang="es-AR" sz="2800" dirty="0" smtClean="0"/>
              <a:t>) y un conjunto de indicadoras de la región de residencia en 1966 (reg662 a reg669). 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16397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Ejercicio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Ejercicio (cont.)</a:t>
            </a:r>
            <a:endParaRPr lang="es-CL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r>
              <a:rPr lang="es-AR" sz="2800" dirty="0" err="1" smtClean="0"/>
              <a:t>Card</a:t>
            </a:r>
            <a:r>
              <a:rPr lang="es-AR" sz="2800" dirty="0" smtClean="0"/>
              <a:t> (1995) supuso que la educación era un </a:t>
            </a:r>
            <a:r>
              <a:rPr lang="es-AR" sz="2800" dirty="0" err="1" smtClean="0"/>
              <a:t>regresor</a:t>
            </a:r>
            <a:r>
              <a:rPr lang="es-AR" sz="2800" dirty="0" smtClean="0"/>
              <a:t> endógeno y utilizó como variable instrumental una indicadora de si la persona había crecido cerca de una universidad que ofreciera carreras de 4 años (nearc4). Con los mismos datos utilizados por </a:t>
            </a:r>
            <a:r>
              <a:rPr lang="es-AR" sz="2800" dirty="0" err="1" smtClean="0"/>
              <a:t>Card</a:t>
            </a:r>
            <a:r>
              <a:rPr lang="es-AR" sz="2800" dirty="0" smtClean="0"/>
              <a:t> (1995), que están guardados en el archivo </a:t>
            </a:r>
            <a:r>
              <a:rPr lang="es-AR" sz="2800" b="1" dirty="0" smtClean="0"/>
              <a:t>card.csv</a:t>
            </a:r>
            <a:r>
              <a:rPr lang="es-AR" sz="2800" dirty="0" smtClean="0"/>
              <a:t>, realizar lo siguiente: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  <a:tabLst>
                <a:tab pos="355600" algn="l"/>
              </a:tabLst>
              <a:defRPr/>
            </a:pPr>
            <a:r>
              <a:rPr lang="es-AR" sz="2800" dirty="0" smtClean="0"/>
              <a:t>Estimar, como hizo </a:t>
            </a:r>
            <a:r>
              <a:rPr lang="es-AR" sz="2800" dirty="0" err="1" smtClean="0"/>
              <a:t>Card</a:t>
            </a:r>
            <a:r>
              <a:rPr lang="es-AR" sz="2800" dirty="0" smtClean="0"/>
              <a:t> (1995), la ecuación de interés por IV2SLS.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  <a:tabLst>
                <a:tab pos="355600" algn="l"/>
              </a:tabLst>
              <a:defRPr/>
            </a:pPr>
            <a:r>
              <a:rPr lang="es-AR" sz="2800" dirty="0" smtClean="0"/>
              <a:t>Verificar la relevancia de nearc4 como instrumento para </a:t>
            </a:r>
            <a:r>
              <a:rPr lang="es-AR" sz="2800" dirty="0" err="1" smtClean="0"/>
              <a:t>educ</a:t>
            </a:r>
            <a:r>
              <a:rPr lang="es-AR" sz="2800" dirty="0" smtClean="0"/>
              <a:t>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  <a:tabLst>
                <a:tab pos="355600" algn="l"/>
              </a:tabLst>
              <a:defRPr/>
            </a:pPr>
            <a:r>
              <a:rPr lang="es-AR" sz="2800" dirty="0" smtClean="0"/>
              <a:t>Probar si </a:t>
            </a:r>
            <a:r>
              <a:rPr lang="es-AR" sz="2800" dirty="0" err="1" smtClean="0"/>
              <a:t>educ</a:t>
            </a:r>
            <a:r>
              <a:rPr lang="es-AR" sz="2800" dirty="0" smtClean="0"/>
              <a:t> es exógena. ¿Era necesario estimar por IV2SLS?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arenR"/>
              <a:tabLst>
                <a:tab pos="355600" algn="l"/>
              </a:tabLst>
              <a:defRPr/>
            </a:pPr>
            <a:r>
              <a:rPr lang="es-AR" sz="2800" dirty="0" smtClean="0"/>
              <a:t>Estimar el modelo por OLS robusto a </a:t>
            </a:r>
            <a:r>
              <a:rPr lang="es-AR" sz="2800" dirty="0" err="1" smtClean="0"/>
              <a:t>heteroscedasticidad</a:t>
            </a:r>
            <a:r>
              <a:rPr lang="es-AR" sz="2800" dirty="0" smtClean="0"/>
              <a:t> y comparar el retorno de la educación con el obtenido por IV2SLS. ¿Cambia mucho el coeficiente estimado?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41389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107709" y="3255819"/>
            <a:ext cx="6834910" cy="34163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5400" b="1" dirty="0" smtClean="0"/>
              <a:t>Métodos para </a:t>
            </a:r>
          </a:p>
          <a:p>
            <a:r>
              <a:rPr lang="es-ES" sz="5400" b="1" dirty="0" smtClean="0"/>
              <a:t>modelos con datos </a:t>
            </a:r>
          </a:p>
          <a:p>
            <a:r>
              <a:rPr lang="es-ES" sz="5400" b="1" dirty="0" smtClean="0"/>
              <a:t>de corte transversal</a:t>
            </a:r>
          </a:p>
          <a:p>
            <a:r>
              <a:rPr lang="es-ES" sz="5400" b="1" dirty="0" smtClean="0"/>
              <a:t>(continúa)</a:t>
            </a:r>
          </a:p>
        </p:txBody>
      </p:sp>
    </p:spTree>
    <p:extLst>
      <p:ext uri="{BB962C8B-B14F-4D97-AF65-F5344CB8AC3E}">
        <p14:creationId xmlns:p14="http://schemas.microsoft.com/office/powerpoint/2010/main" val="229221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Retomemos…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57200" y="1544052"/>
            <a:ext cx="10030968" cy="794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Modelo lineal general de rango completo</a:t>
            </a:r>
            <a:endParaRPr lang="es-AR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70" y="4147159"/>
            <a:ext cx="10196610" cy="196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4498976" y="2692755"/>
                <a:ext cx="33519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𝒀</m:t>
                      </m:r>
                      <m:r>
                        <a:rPr lang="es-AR" sz="4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48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𝑿</m:t>
                      </m:r>
                      <m:r>
                        <a:rPr lang="es-AR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𝜷</m:t>
                      </m:r>
                      <m:r>
                        <a:rPr lang="es-A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s-AR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𝝁</m:t>
                      </m:r>
                    </m:oMath>
                  </m:oMathPara>
                </a14:m>
                <a:endParaRPr lang="es-AR" sz="4800" b="1" i="1" dirty="0" smtClean="0">
                  <a:latin typeface="Symbol" pitchFamily="18" charset="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76" y="2692755"/>
                <a:ext cx="335199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9 Conector recto de flecha"/>
          <p:cNvCxnSpPr/>
          <p:nvPr/>
        </p:nvCxnSpPr>
        <p:spPr>
          <a:xfrm flipH="1">
            <a:off x="3081529" y="3496786"/>
            <a:ext cx="1353311" cy="58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5709226" y="3609021"/>
            <a:ext cx="185766" cy="478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6537960" y="3602312"/>
            <a:ext cx="1413951" cy="475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7653528" y="3570520"/>
            <a:ext cx="1934678" cy="526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Metodología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798345" y="1771099"/>
            <a:ext cx="10695709" cy="769441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>
              <a:spcAft>
                <a:spcPts val="1200"/>
              </a:spcAft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Etapas del método econométrico clásico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37252216"/>
              </p:ext>
            </p:extLst>
          </p:nvPr>
        </p:nvGraphicFramePr>
        <p:xfrm>
          <a:off x="798345" y="2155820"/>
          <a:ext cx="10835640" cy="398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36966641"/>
              </p:ext>
            </p:extLst>
          </p:nvPr>
        </p:nvGraphicFramePr>
        <p:xfrm>
          <a:off x="1965960" y="1508760"/>
          <a:ext cx="8641080" cy="507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1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Diagnóstico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941832" y="1609825"/>
            <a:ext cx="1069848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r>
              <a:rPr lang="es-CL" sz="4000" b="1" dirty="0" smtClean="0">
                <a:solidFill>
                  <a:schemeClr val="accent1">
                    <a:lumMod val="50000"/>
                  </a:schemeClr>
                </a:solidFill>
              </a:rPr>
              <a:t>Media nula del error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Es el supuesto más simple de verificar.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Como el error es una variable no observada, usamos estimaciones de los errores: los residuos del modelo.</a:t>
            </a:r>
          </a:p>
          <a:p>
            <a:pPr algn="ctr">
              <a:spcAft>
                <a:spcPts val="600"/>
              </a:spcAft>
            </a:pPr>
            <a:endParaRPr lang="es-AR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8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Se utilizan herramientas de estadística descriptiva: media de los residuos, gráfico de los residuos.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800" dirty="0" smtClean="0"/>
              <a:t>Bajo el supuesto de normalidad, nada impide hacer un contraste </a:t>
            </a:r>
            <a:r>
              <a:rPr lang="es-AR" sz="2800" i="1" dirty="0" smtClean="0"/>
              <a:t>t</a:t>
            </a:r>
            <a:r>
              <a:rPr lang="es-AR" sz="2800" dirty="0" smtClean="0"/>
              <a:t> de media igual a cero.</a:t>
            </a: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tabLst>
                <a:tab pos="355600" algn="l"/>
              </a:tabLst>
              <a:defRPr/>
            </a:pPr>
            <a:endParaRPr lang="es-AR" sz="2800" dirty="0"/>
          </a:p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tabLst>
                <a:tab pos="355600" algn="l"/>
              </a:tabLst>
              <a:defRPr/>
            </a:pPr>
            <a:endParaRPr lang="es-CL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7 CuadroTexto"/>
              <p:cNvSpPr txBox="1"/>
              <p:nvPr/>
            </p:nvSpPr>
            <p:spPr>
              <a:xfrm>
                <a:off x="3104388" y="3579723"/>
                <a:ext cx="6373368" cy="806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𝑒</m:t>
                      </m:r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s-AR" sz="4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4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𝑌</m:t>
                          </m:r>
                        </m:e>
                      </m:acc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s-AR" sz="4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s-AR" sz="4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s-AR" sz="4400" i="1" dirty="0" smtClean="0">
                  <a:latin typeface="Symbol" pitchFamily="18" charset="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388" y="3579723"/>
                <a:ext cx="6373368" cy="80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5828145" y="180109"/>
            <a:ext cx="612371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AR" sz="5400" b="1" dirty="0" smtClean="0">
                <a:solidFill>
                  <a:schemeClr val="bg1"/>
                </a:solidFill>
              </a:rPr>
              <a:t>Ejemplo</a:t>
            </a:r>
            <a:endParaRPr lang="es-AR" sz="5400" b="1" dirty="0">
              <a:solidFill>
                <a:schemeClr val="bg1"/>
              </a:solidFill>
            </a:endParaRPr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EE164F8-08E3-4FA7-8463-DF9CA1D66ACA}"/>
              </a:ext>
            </a:extLst>
          </p:cNvPr>
          <p:cNvSpPr txBox="1"/>
          <p:nvPr/>
        </p:nvSpPr>
        <p:spPr>
          <a:xfrm>
            <a:off x="877455" y="2181907"/>
            <a:ext cx="10695709" cy="2123658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lstStyle/>
          <a:p>
            <a:pPr marL="355600" indent="-355600">
              <a:buFont typeface="Arial" pitchFamily="34" charset="0"/>
              <a:buChar char="•"/>
              <a:tabLst>
                <a:tab pos="355600" algn="l"/>
              </a:tabLst>
            </a:pPr>
            <a:endParaRPr lang="es-AR" sz="4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Vayamos viendo un </a:t>
            </a:r>
          </a:p>
          <a:p>
            <a:pPr algn="ctr">
              <a:tabLst>
                <a:tab pos="355600" algn="l"/>
              </a:tabLst>
            </a:pPr>
            <a:r>
              <a:rPr lang="es-AR" sz="4400" b="1" dirty="0" smtClean="0">
                <a:solidFill>
                  <a:schemeClr val="accent1">
                    <a:lumMod val="50000"/>
                  </a:schemeClr>
                </a:solidFill>
              </a:rPr>
              <a:t>ejemplo en Python</a:t>
            </a:r>
          </a:p>
        </p:txBody>
      </p:sp>
    </p:spTree>
    <p:extLst>
      <p:ext uri="{BB962C8B-B14F-4D97-AF65-F5344CB8AC3E}">
        <p14:creationId xmlns:p14="http://schemas.microsoft.com/office/powerpoint/2010/main" val="12562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2156</Words>
  <Application>Microsoft Office PowerPoint</Application>
  <PresentationFormat>Panorámica</PresentationFormat>
  <Paragraphs>236</Paragraphs>
  <Slides>36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Times New Roman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Adrian Moneta</cp:lastModifiedBy>
  <cp:revision>174</cp:revision>
  <dcterms:created xsi:type="dcterms:W3CDTF">2021-04-15T23:17:44Z</dcterms:created>
  <dcterms:modified xsi:type="dcterms:W3CDTF">2021-09-03T21:03:37Z</dcterms:modified>
</cp:coreProperties>
</file>