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Lato"/>
      <p:regular r:id="rId36"/>
      <p:bold r:id="rId37"/>
      <p:italic r:id="rId38"/>
      <p:boldItalic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4.xml"/><Relationship Id="rId41" Type="http://schemas.openxmlformats.org/officeDocument/2006/relationships/font" Target="fonts/GillSans-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Realizando análisis para variables cuantitativas n</a:t>
            </a:r>
            <a:r>
              <a:rPr lang="es" sz="1400">
                <a:solidFill>
                  <a:schemeClr val="dk1"/>
                </a:solidFill>
              </a:rPr>
              <a:t>o se perciben correlaciones entre las variables numericas</a:t>
            </a:r>
            <a:endParaRPr/>
          </a:p>
        </p:txBody>
      </p:sp>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7" name="Google Shape;2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En promedio podemos decir que si existen servicios que demoran más que otros, en este caso se trata de las barras más altas. Sin embargo, los servicios más pedidos son 1 (que corresponde a la barra más alta i.e. mayor demora), 0, 4, 2. Se observa además, que el servicio 7 posee una media demora muy alta (es el segundo en cuanto a demora) a pesar de no corresponder a los servicios que envíen más paquetes como es el caso del servicio 1; por ello restaría analizar a que podría deberse esto: como por ejemplo Región, calidad, Precio, en que consiste el tipo de servicio 7, etc. Además en el inciso 1.6 se puede observar que en el tiempo observado el servicio 7 solo envió paquetes en dos meses y medio, (entre Enero y Febrero). Por otra parte los servicios 5 y 8 son los que poseen menor demora</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Buscamos cuales son los 4 estados mas representados utilizando 'receiver_state'.</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que los 4 estados mas representados son "SP", "MG", "RS" y "RJ"</a:t>
            </a:r>
            <a:endParaRPr sz="1400">
              <a:solidFill>
                <a:schemeClr val="dk1"/>
              </a:solidFill>
              <a:latin typeface="Gill Sans"/>
              <a:ea typeface="Gill Sans"/>
              <a:cs typeface="Gill Sans"/>
              <a:sym typeface="Gill Sans"/>
            </a:endParaRPr>
          </a:p>
        </p:txBody>
      </p:sp>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Graficamos el conteo de 'sender_state'.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una muy alta concentracion de vendedores en el estado 'SP'. Con una participacion casi despreciable en los demas estados, destacandose entre estos 'PR', 'RJ', 'SC', 'MG' y 'RS'</a:t>
            </a:r>
            <a:endParaRPr sz="1400">
              <a:solidFill>
                <a:schemeClr val="dk1"/>
              </a:solidFill>
              <a:latin typeface="Gill Sans"/>
              <a:ea typeface="Gill Sans"/>
              <a:cs typeface="Gill Sans"/>
              <a:sym typeface="Gill Sans"/>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Graficamos el conteo de servicios en 'SP'.</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DEntro de SP se utilizo el servicio 0 y 1 mayormente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262" name="Google Shape;26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El heat-map desmuestra que el estado de San Pablo es el que más correos envía y recibe seguido por correos enviados desde SP al estado MG(Minas Gerais). El resto de los cuadros demuestran que aproximadamente los correos enviados y recibidos se tramitan por a lo sumo 50000 rutas</a:t>
            </a:r>
            <a:endParaRPr/>
          </a:p>
        </p:txBody>
      </p:sp>
      <p:sp>
        <p:nvSpPr>
          <p:cNvPr id="268" name="Google Shape;2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8" name="Google Shape;2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3" name="Google Shape;2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9" name="Google Shape;29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4" name="Google Shape;30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9" name="Google Shape;30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4" name="Google Shape;3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2" name="Google Shape;1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2"/>
                </a:solidFill>
                <a:latin typeface="Gill Sans"/>
                <a:ea typeface="Gill Sans"/>
                <a:cs typeface="Gill Sans"/>
                <a:sym typeface="Gill Sans"/>
              </a:rPr>
              <a:t>Comenzando con el analisis podemos decir que tenemos una cantidad de 1000000 de envios y 12 tipos de servicio</a:t>
            </a:r>
            <a:endParaRPr sz="1400">
              <a:solidFill>
                <a:schemeClr val="dk2"/>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193" name="Google Shape;1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podemos ver que el shipment_type(tipo de envio) mas frecuente es el de tipo standard </a:t>
            </a:r>
            <a:endParaRPr/>
          </a:p>
        </p:txBody>
      </p:sp>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Tambien se observa que los servicios de correo envían sus paquetes mayormente en días de la semana, mientras que los fines de semana se envían menos paquetes.</a:t>
            </a:r>
            <a:endParaRPr sz="1400">
              <a:solidFill>
                <a:schemeClr val="dk1"/>
              </a:solidFill>
            </a:endParaRPr>
          </a:p>
          <a:p>
            <a:pPr indent="0" lvl="0" marL="0" rtl="0" algn="l">
              <a:lnSpc>
                <a:spcPct val="100000"/>
              </a:lnSpc>
              <a:spcBef>
                <a:spcPts val="0"/>
              </a:spcBef>
              <a:spcAft>
                <a:spcPts val="0"/>
              </a:spcAft>
              <a:buSzPts val="1400"/>
              <a:buNone/>
            </a:pPr>
            <a:r>
              <a:t/>
            </a:r>
            <a:endParaRPr/>
          </a:p>
        </p:txBody>
      </p:sp>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1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5"/>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98" name="Google Shape;98;p15"/>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16"/>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6"/>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104" name="Google Shape;104;p16"/>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6"/>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17"/>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7"/>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11" name="Google Shape;111;p1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1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7"/>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8"/>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8"/>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
        <p:nvSpPr>
          <p:cNvPr id="118" name="Google Shape;118;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9"/>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5" name="Google Shape;125;p19"/>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6" name="Google Shape;126;p1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20"/>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0"/>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3" name="Google Shape;133;p20"/>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4" name="Google Shape;134;p20"/>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5" name="Google Shape;135;p20"/>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6" name="Google Shape;136;p2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143" name="Google Shape;143;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44" name="Google Shape;144;p2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2"/>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1800"/>
              <a:buFont typeface="Gill Sans"/>
              <a:buNone/>
              <a:defRPr b="0" sz="18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2"/>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lnSpc>
                <a:spcPct val="100000"/>
              </a:lnSpc>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150" name="Google Shape;150;p22"/>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200"/>
              </a:spcBef>
              <a:spcAft>
                <a:spcPts val="0"/>
              </a:spcAft>
              <a:buSzPts val="800"/>
              <a:buNone/>
              <a:defRPr sz="900"/>
            </a:lvl1pPr>
            <a:lvl2pPr indent="-228600" lvl="1" marL="914400" algn="l">
              <a:lnSpc>
                <a:spcPct val="100000"/>
              </a:lnSpc>
              <a:spcBef>
                <a:spcPts val="500"/>
              </a:spcBef>
              <a:spcAft>
                <a:spcPts val="0"/>
              </a:spcAft>
              <a:buSzPts val="800"/>
              <a:buNone/>
              <a:defRPr sz="9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51" name="Google Shape;151;p2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3"/>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3"/>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298450" lvl="1" marL="914400" algn="l">
              <a:lnSpc>
                <a:spcPct val="100000"/>
              </a:lnSpc>
              <a:spcBef>
                <a:spcPts val="500"/>
              </a:spcBef>
              <a:spcAft>
                <a:spcPts val="0"/>
              </a:spcAft>
              <a:buSzPts val="1100"/>
              <a:buChar char="◼"/>
              <a:defRPr/>
            </a:lvl2pPr>
            <a:lvl3pPr indent="-292100" lvl="2" marL="1371600" algn="l">
              <a:lnSpc>
                <a:spcPct val="100000"/>
              </a:lnSpc>
              <a:spcBef>
                <a:spcPts val="500"/>
              </a:spcBef>
              <a:spcAft>
                <a:spcPts val="0"/>
              </a:spcAft>
              <a:buSzPts val="1000"/>
              <a:buChar char="◼"/>
              <a:defRPr/>
            </a:lvl3pPr>
            <a:lvl4pPr indent="-279400" lvl="3" marL="1828800" algn="l">
              <a:lnSpc>
                <a:spcPct val="100000"/>
              </a:lnSpc>
              <a:spcBef>
                <a:spcPts val="500"/>
              </a:spcBef>
              <a:spcAft>
                <a:spcPts val="0"/>
              </a:spcAft>
              <a:buSzPts val="800"/>
              <a:buChar char="◼"/>
              <a:defRPr/>
            </a:lvl4pPr>
            <a:lvl5pPr indent="-279400" lvl="4" marL="2286000" algn="l">
              <a:lnSpc>
                <a:spcPct val="100000"/>
              </a:lnSpc>
              <a:spcBef>
                <a:spcPts val="500"/>
              </a:spcBef>
              <a:spcAft>
                <a:spcPts val="0"/>
              </a:spcAft>
              <a:buSzPts val="8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58" name="Google Shape;158;p2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4"/>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4"/>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65" name="Google Shape;165;p24"/>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4"/>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4"/>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83" name="Google Shape;83;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4" name="Google Shape;84;p1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5" name="Google Shape;85;p1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6" name="Google Shape;86;p1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87" name="Google Shape;87;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Mentoría Series Temporales 2019</a:t>
            </a:r>
            <a:endParaRPr/>
          </a:p>
        </p:txBody>
      </p:sp>
      <p:sp>
        <p:nvSpPr>
          <p:cNvPr id="173" name="Google Shape;173;p25"/>
          <p:cNvSpPr txBox="1"/>
          <p:nvPr>
            <p:ph idx="1" type="subTitle"/>
          </p:nvPr>
        </p:nvSpPr>
        <p:spPr>
          <a:xfrm>
            <a:off x="598100" y="2715925"/>
            <a:ext cx="83877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s"/>
              <a:t>Diplomatura en Ciencia de Datos FaMAF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nvSpPr>
        <p:spPr>
          <a:xfrm>
            <a:off x="350700" y="490975"/>
            <a:ext cx="84165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No existen variables correlacionadas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p34"/>
          <p:cNvPicPr preferRelativeResize="0"/>
          <p:nvPr/>
        </p:nvPicPr>
        <p:blipFill rotWithShape="1">
          <a:blip r:embed="rId3">
            <a:alphaModFix/>
          </a:blip>
          <a:srcRect b="0" l="0" r="0" t="0"/>
          <a:stretch/>
        </p:blipFill>
        <p:spPr>
          <a:xfrm>
            <a:off x="1928813" y="1028700"/>
            <a:ext cx="5286375" cy="358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nvSpPr>
        <p:spPr>
          <a:xfrm>
            <a:off x="385775" y="479275"/>
            <a:ext cx="84048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D</a:t>
            </a:r>
            <a:r>
              <a:rPr b="1" i="0" lang="es" sz="1400" u="none" cap="none" strike="noStrike">
                <a:solidFill>
                  <a:schemeClr val="dk1"/>
                </a:solidFill>
                <a:latin typeface="Gill Sans"/>
                <a:ea typeface="Gill Sans"/>
                <a:cs typeface="Gill Sans"/>
                <a:sym typeface="Gill Sans"/>
              </a:rPr>
              <a:t>istribución del target agrupando por tipo de envío.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Distribución de target para los tipos standar y express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35"/>
          <p:cNvPicPr preferRelativeResize="0"/>
          <p:nvPr/>
        </p:nvPicPr>
        <p:blipFill rotWithShape="1">
          <a:blip r:embed="rId3">
            <a:alphaModFix/>
          </a:blip>
          <a:srcRect b="0" l="0" r="0" t="0"/>
          <a:stretch/>
        </p:blipFill>
        <p:spPr>
          <a:xfrm>
            <a:off x="1619050" y="1049649"/>
            <a:ext cx="5743575" cy="285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nvSpPr>
        <p:spPr>
          <a:xfrm>
            <a:off x="444200" y="537725"/>
            <a:ext cx="8358300" cy="3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La variable target para el tipo de envío super tiene muchos mas valores de target concentrados entre cero y dos días lo que indica que este tipo de servicio es más premium</a:t>
            </a:r>
            <a:endParaRPr b="0" i="0" sz="1400" u="none" cap="none" strike="noStrike">
              <a:solidFill>
                <a:srgbClr val="000000"/>
              </a:solidFill>
              <a:latin typeface="Arial"/>
              <a:ea typeface="Arial"/>
              <a:cs typeface="Arial"/>
              <a:sym typeface="Arial"/>
            </a:endParaRPr>
          </a:p>
        </p:txBody>
      </p:sp>
      <p:pic>
        <p:nvPicPr>
          <p:cNvPr id="240" name="Google Shape;240;p36"/>
          <p:cNvPicPr preferRelativeResize="0"/>
          <p:nvPr/>
        </p:nvPicPr>
        <p:blipFill rotWithShape="1">
          <a:blip r:embed="rId3">
            <a:alphaModFix/>
          </a:blip>
          <a:srcRect b="0" l="0" r="0" t="0"/>
          <a:stretch/>
        </p:blipFill>
        <p:spPr>
          <a:xfrm>
            <a:off x="362375" y="1192350"/>
            <a:ext cx="8358300" cy="331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350700" y="432500"/>
            <a:ext cx="84399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¿Existen servicios más rápidos que otros?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37"/>
          <p:cNvPicPr preferRelativeResize="0"/>
          <p:nvPr/>
        </p:nvPicPr>
        <p:blipFill rotWithShape="1">
          <a:blip r:embed="rId3">
            <a:alphaModFix/>
          </a:blip>
          <a:srcRect b="0" l="0" r="0" t="0"/>
          <a:stretch/>
        </p:blipFill>
        <p:spPr>
          <a:xfrm>
            <a:off x="818300" y="865051"/>
            <a:ext cx="7247525" cy="3693950"/>
          </a:xfrm>
          <a:prstGeom prst="rect">
            <a:avLst/>
          </a:prstGeom>
          <a:noFill/>
          <a:ln>
            <a:noFill/>
          </a:ln>
        </p:spPr>
      </p:pic>
      <p:sp>
        <p:nvSpPr>
          <p:cNvPr id="247" name="Google Shape;247;p37"/>
          <p:cNvSpPr txBox="1"/>
          <p:nvPr/>
        </p:nvSpPr>
        <p:spPr>
          <a:xfrm>
            <a:off x="561100" y="3425100"/>
            <a:ext cx="8299800" cy="16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nvSpPr>
        <p:spPr>
          <a:xfrm>
            <a:off x="350700" y="537725"/>
            <a:ext cx="84399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 Estados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3.1 Grafico de la distribución del target para los 4 estados más representados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3" name="Google Shape;253;p38"/>
          <p:cNvPicPr preferRelativeResize="0"/>
          <p:nvPr/>
        </p:nvPicPr>
        <p:blipFill rotWithShape="1">
          <a:blip r:embed="rId3">
            <a:alphaModFix/>
          </a:blip>
          <a:srcRect b="0" l="0" r="0" t="0"/>
          <a:stretch/>
        </p:blipFill>
        <p:spPr>
          <a:xfrm>
            <a:off x="998775" y="1402800"/>
            <a:ext cx="7143750" cy="313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nvSpPr>
        <p:spPr>
          <a:xfrm>
            <a:off x="381150" y="420825"/>
            <a:ext cx="83817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Ubicacion de los vendedores</a:t>
            </a:r>
            <a:endParaRPr b="0" i="0" sz="1400" u="none" cap="none" strike="noStrike">
              <a:solidFill>
                <a:srgbClr val="000000"/>
              </a:solidFill>
              <a:latin typeface="Arial"/>
              <a:ea typeface="Arial"/>
              <a:cs typeface="Arial"/>
              <a:sym typeface="Arial"/>
            </a:endParaRPr>
          </a:p>
        </p:txBody>
      </p:sp>
      <p:pic>
        <p:nvPicPr>
          <p:cNvPr id="259" name="Google Shape;259;p39"/>
          <p:cNvPicPr preferRelativeResize="0"/>
          <p:nvPr/>
        </p:nvPicPr>
        <p:blipFill rotWithShape="1">
          <a:blip r:embed="rId3">
            <a:alphaModFix/>
          </a:blip>
          <a:srcRect b="0" l="0" r="0" t="0"/>
          <a:stretch/>
        </p:blipFill>
        <p:spPr>
          <a:xfrm>
            <a:off x="1093650" y="984125"/>
            <a:ext cx="7143750" cy="361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385750" y="502675"/>
            <a:ext cx="83700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a:t>
            </a:r>
            <a:r>
              <a:rPr b="1" i="0" lang="es" sz="1400" u="none" cap="none" strike="noStrike">
                <a:solidFill>
                  <a:schemeClr val="dk1"/>
                </a:solidFill>
                <a:latin typeface="Gill Sans"/>
                <a:ea typeface="Gill Sans"/>
                <a:cs typeface="Gill Sans"/>
                <a:sym typeface="Gill Sans"/>
              </a:rPr>
              <a:t>articipación de los servicios dentro y fuera de San Pablo </a:t>
            </a:r>
            <a:endParaRPr b="0" i="0" sz="1400" u="none" cap="none" strike="noStrike">
              <a:solidFill>
                <a:schemeClr val="dk1"/>
              </a:solidFill>
              <a:latin typeface="Gill Sans"/>
              <a:ea typeface="Gill Sans"/>
              <a:cs typeface="Gill Sans"/>
              <a:sym typeface="Gill Sans"/>
            </a:endParaRPr>
          </a:p>
        </p:txBody>
      </p:sp>
      <p:pic>
        <p:nvPicPr>
          <p:cNvPr id="265" name="Google Shape;265;p40"/>
          <p:cNvPicPr preferRelativeResize="0"/>
          <p:nvPr/>
        </p:nvPicPr>
        <p:blipFill rotWithShape="1">
          <a:blip r:embed="rId3">
            <a:alphaModFix/>
          </a:blip>
          <a:srcRect b="0" l="0" r="0" t="0"/>
          <a:stretch/>
        </p:blipFill>
        <p:spPr>
          <a:xfrm>
            <a:off x="1000125" y="1386263"/>
            <a:ext cx="7143750" cy="300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1"/>
          <p:cNvPicPr preferRelativeResize="0"/>
          <p:nvPr/>
        </p:nvPicPr>
        <p:blipFill rotWithShape="1">
          <a:blip r:embed="rId3">
            <a:alphaModFix/>
          </a:blip>
          <a:srcRect b="0" l="0" r="0" t="0"/>
          <a:stretch/>
        </p:blipFill>
        <p:spPr>
          <a:xfrm>
            <a:off x="1321375" y="1052074"/>
            <a:ext cx="6789126" cy="3512575"/>
          </a:xfrm>
          <a:prstGeom prst="rect">
            <a:avLst/>
          </a:prstGeom>
          <a:noFill/>
          <a:ln>
            <a:noFill/>
          </a:ln>
        </p:spPr>
      </p:pic>
      <p:sp>
        <p:nvSpPr>
          <p:cNvPr id="271" name="Google Shape;271;p41"/>
          <p:cNvSpPr txBox="1"/>
          <p:nvPr/>
        </p:nvSpPr>
        <p:spPr>
          <a:xfrm>
            <a:off x="420825" y="455925"/>
            <a:ext cx="66750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Relacion de cantidad de rutas entre sender_state y receiver_state</a:t>
            </a:r>
            <a:endParaRPr b="1"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2"/>
          <p:cNvPicPr preferRelativeResize="0"/>
          <p:nvPr/>
        </p:nvPicPr>
        <p:blipFill rotWithShape="1">
          <a:blip r:embed="rId3">
            <a:alphaModFix/>
          </a:blip>
          <a:srcRect b="0" l="0" r="0" t="0"/>
          <a:stretch/>
        </p:blipFill>
        <p:spPr>
          <a:xfrm>
            <a:off x="1640025" y="847725"/>
            <a:ext cx="5029200" cy="1724025"/>
          </a:xfrm>
          <a:prstGeom prst="rect">
            <a:avLst/>
          </a:prstGeom>
          <a:noFill/>
          <a:ln>
            <a:noFill/>
          </a:ln>
        </p:spPr>
      </p:pic>
      <p:pic>
        <p:nvPicPr>
          <p:cNvPr id="277" name="Google Shape;277;p42"/>
          <p:cNvPicPr preferRelativeResize="0"/>
          <p:nvPr/>
        </p:nvPicPr>
        <p:blipFill rotWithShape="1">
          <a:blip r:embed="rId4">
            <a:alphaModFix/>
          </a:blip>
          <a:srcRect b="0" l="0" r="0" t="0"/>
          <a:stretch/>
        </p:blipFill>
        <p:spPr>
          <a:xfrm>
            <a:off x="1601925" y="3162700"/>
            <a:ext cx="5105400" cy="1724025"/>
          </a:xfrm>
          <a:prstGeom prst="rect">
            <a:avLst/>
          </a:prstGeom>
          <a:noFill/>
          <a:ln>
            <a:noFill/>
          </a:ln>
        </p:spPr>
      </p:pic>
      <p:sp>
        <p:nvSpPr>
          <p:cNvPr id="278" name="Google Shape;278;p42"/>
          <p:cNvSpPr txBox="1"/>
          <p:nvPr/>
        </p:nvSpPr>
        <p:spPr>
          <a:xfrm>
            <a:off x="479275" y="455900"/>
            <a:ext cx="3881100" cy="2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metodo kendall</a:t>
            </a:r>
            <a:endParaRPr b="0" i="0" sz="1400" u="none" cap="none" strike="noStrike">
              <a:solidFill>
                <a:srgbClr val="000000"/>
              </a:solidFill>
              <a:latin typeface="Gill Sans"/>
              <a:ea typeface="Gill Sans"/>
              <a:cs typeface="Gill Sans"/>
              <a:sym typeface="Gill Sans"/>
            </a:endParaRPr>
          </a:p>
        </p:txBody>
      </p:sp>
      <p:sp>
        <p:nvSpPr>
          <p:cNvPr id="279" name="Google Shape;279;p42"/>
          <p:cNvSpPr txBox="1"/>
          <p:nvPr/>
        </p:nvSpPr>
        <p:spPr>
          <a:xfrm>
            <a:off x="303925" y="2700350"/>
            <a:ext cx="2419800" cy="31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metodo spearman</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nvSpPr>
        <p:spPr>
          <a:xfrm>
            <a:off x="398700" y="479275"/>
            <a:ext cx="8346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Segun estos tres métodos quantity no guarda una relacion importante con target, por lo tanto no lo tendremos en cuenta para entrenar el modelo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Clustering: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Clusterizamos los envíos basados únicamente en las rutas . Utilizando KMeans separamos en dos clusters ya que queremos separar en rapido y lento, entrenamos con las rutas, observamos las metricas accuracy_score, recall_score y precision_score, y ploteamos la matriz de confusion</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85" name="Google Shape;285;p43"/>
          <p:cNvPicPr preferRelativeResize="0"/>
          <p:nvPr/>
        </p:nvPicPr>
        <p:blipFill rotWithShape="1">
          <a:blip r:embed="rId3">
            <a:alphaModFix/>
          </a:blip>
          <a:srcRect b="0" l="0" r="0" t="0"/>
          <a:stretch/>
        </p:blipFill>
        <p:spPr>
          <a:xfrm>
            <a:off x="2759225" y="2291175"/>
            <a:ext cx="3448050" cy="270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6"/>
          <p:cNvPicPr preferRelativeResize="0"/>
          <p:nvPr/>
        </p:nvPicPr>
        <p:blipFill rotWithShape="1">
          <a:blip r:embed="rId3">
            <a:alphaModFix/>
          </a:blip>
          <a:srcRect b="0" l="0" r="0" t="0"/>
          <a:stretch/>
        </p:blipFill>
        <p:spPr>
          <a:xfrm>
            <a:off x="404600" y="1928750"/>
            <a:ext cx="8334800" cy="2618700"/>
          </a:xfrm>
          <a:prstGeom prst="rect">
            <a:avLst/>
          </a:prstGeom>
          <a:noFill/>
          <a:ln>
            <a:noFill/>
          </a:ln>
        </p:spPr>
      </p:pic>
      <p:sp>
        <p:nvSpPr>
          <p:cNvPr id="179" name="Google Shape;179;p26"/>
          <p:cNvSpPr txBox="1"/>
          <p:nvPr/>
        </p:nvSpPr>
        <p:spPr>
          <a:xfrm>
            <a:off x="373050" y="619550"/>
            <a:ext cx="8397900" cy="9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Gill Sans"/>
                <a:ea typeface="Gill Sans"/>
                <a:cs typeface="Gill Sans"/>
                <a:sym typeface="Gill Sans"/>
              </a:rPr>
              <a:t>Envios de Mercado Libre en Brasil</a:t>
            </a:r>
            <a:endParaRPr b="0"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nvSpPr>
        <p:spPr>
          <a:xfrm>
            <a:off x="350700" y="432525"/>
            <a:ext cx="84165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Arial"/>
                <a:ea typeface="Arial"/>
                <a:cs typeface="Arial"/>
                <a:sym typeface="Arial"/>
              </a:rPr>
              <a:t>Para concluir podemos decir que el mejor metodo para clasificarlos fue LogisticRegression. En el kmeans solo usamos las rutas y las metricas nos dieron alrededor de 0.65, esto nos dice que la ruta influye mucho en el tiempo que tarda en llegar un paquete sin embargo en las regresiones usamos ademas otros features y nos dieron mejores metricas lo que podriamos interpretar como que quizas el kmeans andaria mejor con mas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1400"/>
              <a:buFont typeface="Arial"/>
              <a:buNone/>
            </a:pPr>
            <a:r>
              <a:rPr lang="es" sz="2000">
                <a:solidFill>
                  <a:srgbClr val="FFFFFF"/>
                </a:solidFill>
              </a:rPr>
              <a:t>Aprendizaje supervisado y no supervisado</a:t>
            </a:r>
            <a:endParaRPr sz="2000">
              <a:solidFill>
                <a:srgbClr val="FFFFFF"/>
              </a:solidFill>
            </a:endParaRPr>
          </a:p>
          <a:p>
            <a:pPr indent="0" lvl="0" marL="0" rtl="0" algn="ctr">
              <a:lnSpc>
                <a:spcPct val="100000"/>
              </a:lnSpc>
              <a:spcBef>
                <a:spcPts val="0"/>
              </a:spcBef>
              <a:spcAft>
                <a:spcPts val="0"/>
              </a:spcAft>
              <a:buClr>
                <a:schemeClr val="lt1"/>
              </a:buClr>
              <a:buSzPts val="2100"/>
              <a:buFont typeface="Gill Sans"/>
              <a:buNone/>
            </a:pPr>
            <a:r>
              <a:t/>
            </a:r>
            <a:endParaRPr sz="2400"/>
          </a:p>
        </p:txBody>
      </p:sp>
      <p:sp>
        <p:nvSpPr>
          <p:cNvPr id="296" name="Google Shape;296;p45"/>
          <p:cNvSpPr txBox="1"/>
          <p:nvPr/>
        </p:nvSpPr>
        <p:spPr>
          <a:xfrm>
            <a:off x="374075" y="1454725"/>
            <a:ext cx="8375100" cy="3185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Gill Sans"/>
                <a:ea typeface="Gill Sans"/>
                <a:cs typeface="Gill Sans"/>
                <a:sym typeface="Gill Sans"/>
              </a:rPr>
              <a:t>Implementación</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Trabajamos con solo ​ 21 clases​ para simplificar.</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Agregamos el concepto de ​ ventana de predicción</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También agregamos como restricción, que un offset no puede ser mayor que 3</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Solo utilizamos los de las rutas, es decir sender_zipcode , receiver_zipcode y service</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nvSpPr>
        <p:spPr>
          <a:xfrm>
            <a:off x="374075" y="432525"/>
            <a:ext cx="8288100" cy="43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0" i="0" lang="es" sz="2400" u="none" cap="none" strike="noStrike">
                <a:solidFill>
                  <a:schemeClr val="dk1"/>
                </a:solidFill>
                <a:latin typeface="Gill Sans"/>
                <a:ea typeface="Gill Sans"/>
                <a:cs typeface="Gill Sans"/>
                <a:sym typeface="Gill Sans"/>
              </a:rPr>
              <a:t>Modelo basado en árboles de decisión (supervisado)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Creamos un pipeline con los pasos de “preparación de los features” agregando el clasificador ​XGBoostClassifier​ como estimador final. Entrenamos el modelo, predecimos el conjunto de test y calculamos las métricas ​ ontime​, ​ delay​ y ​ early​, sin ventana (se puede utilizar un array con ceros ).</a:t>
            </a: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2400"/>
              <a:buFont typeface="Arial"/>
              <a:buNone/>
            </a:pPr>
            <a:r>
              <a:rPr b="0" i="0" lang="es" sz="2400" u="none" cap="none" strike="noStrike">
                <a:solidFill>
                  <a:schemeClr val="dk1"/>
                </a:solidFill>
                <a:latin typeface="Gill Sans"/>
                <a:ea typeface="Gill Sans"/>
                <a:cs typeface="Gill Sans"/>
                <a:sym typeface="Gill Sans"/>
              </a:rPr>
              <a:t>XGBoostClassifier</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Se trata de arboles de decision con gradient boosting (que es una técnica para regresión y clasificación dónde se minimizan los errores por gradient descendent y que produce un modelo tipo árbol de decisión). Es gradient boosting mejorado ya que es una optimización.</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nvSpPr>
        <p:spPr>
          <a:xfrm>
            <a:off x="375300" y="444200"/>
            <a:ext cx="8393400" cy="4208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 basado en vecinos cercanos (no supervisado / semi supervisado)</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Creando un pipeline con los pasos de “preparación de los features”</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Clasificador KNeighborsClassifier como estimador final.</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Calculamos las métricas ontime , delay y early , sin ventana.</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Mas del 75 por ciento llego antes o en el tiempo predicho</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nvSpPr>
        <p:spPr>
          <a:xfrm>
            <a:off x="339000" y="444200"/>
            <a:ext cx="82062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Modelo basado en regresión:</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Creamos un pipeline agregando un regresor a elección como estimador final. </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Puede ser tanto supervisado como no supervisado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Las métricas on-time , delay y early , sin ventana.</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Char char="●"/>
            </a:pPr>
            <a:r>
              <a:rPr b="0" i="0" lang="es" sz="1800" u="none" cap="none" strike="noStrike">
                <a:solidFill>
                  <a:schemeClr val="dk1"/>
                </a:solidFill>
                <a:latin typeface="Gill Sans"/>
                <a:ea typeface="Gill Sans"/>
                <a:cs typeface="Gill Sans"/>
                <a:sym typeface="Gill Sans"/>
              </a:rPr>
              <a:t>El modelo es bueno pero los dos anteriores dieron mejores métricas.</a:t>
            </a:r>
            <a:endParaRPr b="0" i="0" sz="18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nvSpPr>
        <p:spPr>
          <a:xfrm>
            <a:off x="350700" y="502650"/>
            <a:ext cx="84399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Gill Sans"/>
                <a:ea typeface="Gill Sans"/>
                <a:cs typeface="Gill Sans"/>
                <a:sym typeface="Gill Sans"/>
              </a:rPr>
              <a:t>Ventanas de predicción:</a:t>
            </a:r>
            <a:endParaRPr b="0" i="0" sz="2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00000"/>
              </a:lnSpc>
              <a:spcBef>
                <a:spcPts val="0"/>
              </a:spcBef>
              <a:spcAft>
                <a:spcPts val="0"/>
              </a:spcAft>
              <a:buClr>
                <a:schemeClr val="dk1"/>
              </a:buClr>
              <a:buSzPts val="1400"/>
              <a:buFont typeface="Gill Sans"/>
              <a:buChar char="●"/>
            </a:pPr>
            <a:r>
              <a:rPr b="0" i="0" lang="es" sz="1400" u="none" cap="none" strike="noStrike">
                <a:solidFill>
                  <a:schemeClr val="dk1"/>
                </a:solidFill>
                <a:latin typeface="Gill Sans"/>
                <a:ea typeface="Gill Sans"/>
                <a:cs typeface="Gill Sans"/>
                <a:sym typeface="Gill Sans"/>
              </a:rPr>
              <a:t>Offset​ de forma: ​ avg_offset​ menor o igual a 1</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15000"/>
              </a:lnSpc>
              <a:spcBef>
                <a:spcPts val="0"/>
              </a:spcBef>
              <a:spcAft>
                <a:spcPts val="0"/>
              </a:spcAft>
              <a:buClr>
                <a:schemeClr val="dk1"/>
              </a:buClr>
              <a:buSzPts val="1400"/>
              <a:buFont typeface="Gill Sans"/>
              <a:buChar char="●"/>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1 por ciento le asigno un offset de 3, si esta entre 1 y 10 por ciento le asigno un offset de 2 y si esta entre 10 por ciento y 30 por ciento le asigno un offset de 1 y finalmente, le asigno un cero de offset al resto.</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00000"/>
              </a:lnSpc>
              <a:spcBef>
                <a:spcPts val="0"/>
              </a:spcBef>
              <a:spcAft>
                <a:spcPts val="0"/>
              </a:spcAft>
              <a:buClr>
                <a:schemeClr val="dk1"/>
              </a:buClr>
              <a:buSzPts val="1400"/>
              <a:buFont typeface="Gill Sans"/>
              <a:buChar char="●"/>
            </a:pPr>
            <a:r>
              <a:rPr b="0" i="0" lang="es" sz="1400" u="none" cap="none" strike="noStrike">
                <a:solidFill>
                  <a:schemeClr val="dk1"/>
                </a:solidFill>
                <a:latin typeface="Gill Sans"/>
                <a:ea typeface="Gill Sans"/>
                <a:cs typeface="Gill Sans"/>
                <a:sym typeface="Gill Sans"/>
              </a:rPr>
              <a:t>Construimos un ​ offset​ que mejore las métricas de los modelo y que además tenga un avg_offset​ menor o igual que ​ 2.5​ </a:t>
            </a:r>
            <a:endParaRPr b="0" i="0" sz="1400" u="none" cap="none" strike="noStrike">
              <a:solidFill>
                <a:schemeClr val="dk1"/>
              </a:solidFill>
              <a:latin typeface="Gill Sans"/>
              <a:ea typeface="Gill Sans"/>
              <a:cs typeface="Gill Sans"/>
              <a:sym typeface="Gill Sans"/>
            </a:endParaRPr>
          </a:p>
          <a:p>
            <a:pPr indent="-317500" lvl="0" marL="457200" marR="0" rtl="0" algn="l">
              <a:lnSpc>
                <a:spcPct val="100000"/>
              </a:lnSpc>
              <a:spcBef>
                <a:spcPts val="0"/>
              </a:spcBef>
              <a:spcAft>
                <a:spcPts val="0"/>
              </a:spcAft>
              <a:buClr>
                <a:schemeClr val="dk1"/>
              </a:buClr>
              <a:buSzPts val="1400"/>
              <a:buFont typeface="Gill Sans"/>
              <a:buChar char="●"/>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20 por ciento le asigno un offset de 3, si esta entre 20 y 30 por ciento le asigno un offset de 2 y si esta entre 30 por ciento y 40 por ciento le asigno un offset de 1 y finalmente, le asigno un cero de offset al resto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nvSpPr>
        <p:spPr>
          <a:xfrm>
            <a:off x="416175" y="1380175"/>
            <a:ext cx="8400000" cy="35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Lato"/>
              <a:ea typeface="Lato"/>
              <a:cs typeface="Lato"/>
              <a:sym typeface="Lato"/>
            </a:endParaRPr>
          </a:p>
          <a:p>
            <a:pPr indent="-349250" lvl="0" marL="457200" marR="0" rtl="0" algn="l">
              <a:lnSpc>
                <a:spcPct val="100000"/>
              </a:lnSpc>
              <a:spcBef>
                <a:spcPts val="0"/>
              </a:spcBef>
              <a:spcAft>
                <a:spcPts val="0"/>
              </a:spcAft>
              <a:buClr>
                <a:srgbClr val="000000"/>
              </a:buClr>
              <a:buSzPts val="1900"/>
              <a:buFont typeface="Lato"/>
              <a:buChar char="●"/>
            </a:pPr>
            <a:r>
              <a:rPr b="0" i="0" lang="es" sz="2000" u="none" cap="none" strike="noStrike">
                <a:solidFill>
                  <a:schemeClr val="dk1"/>
                </a:solidFill>
                <a:latin typeface="Lato"/>
                <a:ea typeface="Lato"/>
                <a:cs typeface="Lato"/>
                <a:sym typeface="Lato"/>
              </a:rPr>
              <a:t>Afectado por eventos calendario como feriados y fines de semana</a:t>
            </a:r>
            <a:endParaRPr b="0" i="0" sz="2000" u="none" cap="none" strike="noStrike">
              <a:solidFill>
                <a:schemeClr val="dk1"/>
              </a:solidFill>
              <a:latin typeface="Lato"/>
              <a:ea typeface="Lato"/>
              <a:cs typeface="Lato"/>
              <a:sym typeface="Lato"/>
            </a:endParaRPr>
          </a:p>
          <a:p>
            <a:pPr indent="-355600" lvl="0" marL="457200" marR="0" rtl="0" algn="l">
              <a:lnSpc>
                <a:spcPct val="100000"/>
              </a:lnSpc>
              <a:spcBef>
                <a:spcPts val="0"/>
              </a:spcBef>
              <a:spcAft>
                <a:spcPts val="0"/>
              </a:spcAft>
              <a:buClr>
                <a:schemeClr val="dk1"/>
              </a:buClr>
              <a:buSzPts val="2000"/>
              <a:buFont typeface="Lato"/>
              <a:buChar char="●"/>
            </a:pPr>
            <a:r>
              <a:rPr b="0" i="0" lang="es" sz="2000" u="none" cap="none" strike="noStrike">
                <a:solidFill>
                  <a:schemeClr val="dk1"/>
                </a:solidFill>
                <a:latin typeface="Lato"/>
                <a:ea typeface="Lato"/>
                <a:cs typeface="Lato"/>
                <a:sym typeface="Lato"/>
              </a:rPr>
              <a:t>Clases muy desbalanceadas</a:t>
            </a:r>
            <a:endParaRPr b="0" i="0" sz="2000" u="none" cap="none" strike="noStrike">
              <a:solidFill>
                <a:schemeClr val="dk1"/>
              </a:solidFill>
              <a:latin typeface="Lato"/>
              <a:ea typeface="Lato"/>
              <a:cs typeface="Lato"/>
              <a:sym typeface="Lato"/>
            </a:endParaRPr>
          </a:p>
          <a:p>
            <a:pPr indent="-355600" lvl="0" marL="457200" marR="0" rtl="0" algn="l">
              <a:lnSpc>
                <a:spcPct val="100000"/>
              </a:lnSpc>
              <a:spcBef>
                <a:spcPts val="0"/>
              </a:spcBef>
              <a:spcAft>
                <a:spcPts val="0"/>
              </a:spcAft>
              <a:buClr>
                <a:schemeClr val="dk1"/>
              </a:buClr>
              <a:buSzPts val="2000"/>
              <a:buFont typeface="Lato"/>
              <a:buChar char="●"/>
            </a:pPr>
            <a:r>
              <a:rPr b="0" i="0" lang="es" sz="2000" u="none" cap="none" strike="noStrike">
                <a:solidFill>
                  <a:schemeClr val="dk1"/>
                </a:solidFill>
                <a:latin typeface="Lato"/>
                <a:ea typeface="Lato"/>
                <a:cs typeface="Lato"/>
                <a:sym typeface="Lato"/>
              </a:rPr>
              <a:t>Inconsistencias y errores de carga</a:t>
            </a:r>
            <a:endParaRPr b="0" i="0" sz="19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5" name="Google Shape;185;p27"/>
          <p:cNvSpPr txBox="1"/>
          <p:nvPr/>
        </p:nvSpPr>
        <p:spPr>
          <a:xfrm>
            <a:off x="416300" y="758575"/>
            <a:ext cx="84000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Lato"/>
                <a:ea typeface="Lato"/>
                <a:cs typeface="Lato"/>
                <a:sym typeface="Lato"/>
              </a:rPr>
              <a:t>Envios de Mercado Libre en Brasil</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2400"/>
              <a:buFont typeface="Arial"/>
              <a:buNone/>
            </a:pPr>
            <a:r>
              <a:rPr b="1" i="0" lang="es" sz="2400" u="none" cap="none" strike="noStrike">
                <a:solidFill>
                  <a:schemeClr val="dk1"/>
                </a:solidFill>
                <a:latin typeface="Arial"/>
                <a:ea typeface="Arial"/>
                <a:cs typeface="Arial"/>
                <a:sym typeface="Arial"/>
              </a:rPr>
              <a:t>Features</a:t>
            </a:r>
            <a:endParaRPr b="1" i="0" sz="2400" u="none" cap="none" strike="noStrike">
              <a:solidFill>
                <a:schemeClr val="dk1"/>
              </a:solidFill>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service</a:t>
            </a:r>
            <a:r>
              <a:rPr b="0" i="0" lang="es" sz="1400" u="none" cap="none" strike="noStrike">
                <a:solidFill>
                  <a:schemeClr val="dk1"/>
                </a:solidFill>
                <a:latin typeface="Arial"/>
                <a:ea typeface="Arial"/>
                <a:cs typeface="Arial"/>
                <a:sym typeface="Arial"/>
              </a:rPr>
              <a:t>: Identificador unico que corresponde a un tipo de servicio de un correo en particular.</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sender_zipcode:</a:t>
            </a:r>
            <a:r>
              <a:rPr b="0" i="0" lang="es" sz="1400" u="none" cap="none" strike="noStrike">
                <a:solidFill>
                  <a:schemeClr val="dk1"/>
                </a:solidFill>
                <a:latin typeface="Arial"/>
                <a:ea typeface="Arial"/>
                <a:cs typeface="Arial"/>
                <a:sym typeface="Arial"/>
              </a:rPr>
              <a:t> Código postal de quien envía el paquete (usualmente el vendedor).</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receiver_zipcode:</a:t>
            </a:r>
            <a:r>
              <a:rPr b="0" i="0" lang="es" sz="1400" u="none" cap="none" strike="noStrike">
                <a:solidFill>
                  <a:schemeClr val="dk1"/>
                </a:solidFill>
                <a:latin typeface="Arial"/>
                <a:ea typeface="Arial"/>
                <a:cs typeface="Arial"/>
                <a:sym typeface="Arial"/>
              </a:rPr>
              <a:t> Código postal de quien recibe el paquete (usualmente el comprador).</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sender_state:</a:t>
            </a:r>
            <a:r>
              <a:rPr b="0" i="0" lang="es" sz="1400" u="none" cap="none" strike="noStrike">
                <a:solidFill>
                  <a:schemeClr val="dk1"/>
                </a:solidFill>
                <a:latin typeface="Arial"/>
                <a:ea typeface="Arial"/>
                <a:cs typeface="Arial"/>
                <a:sym typeface="Arial"/>
              </a:rPr>
              <a:t> Nombre abreviado del estado de quien envía el paquete.</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receiver_state:</a:t>
            </a:r>
            <a:r>
              <a:rPr b="0" i="0" lang="es" sz="1400" u="none" cap="none" strike="noStrike">
                <a:solidFill>
                  <a:schemeClr val="dk1"/>
                </a:solidFill>
                <a:latin typeface="Arial"/>
                <a:ea typeface="Arial"/>
                <a:cs typeface="Arial"/>
                <a:sym typeface="Arial"/>
              </a:rPr>
              <a:t> Nombre abreviado del estado de quien recibe el paquete.</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quantity:</a:t>
            </a:r>
            <a:r>
              <a:rPr b="0" i="0" lang="es" sz="1400" u="none" cap="none" strike="noStrike">
                <a:solidFill>
                  <a:schemeClr val="dk1"/>
                </a:solidFill>
                <a:latin typeface="Arial"/>
                <a:ea typeface="Arial"/>
                <a:cs typeface="Arial"/>
                <a:sym typeface="Arial"/>
              </a:rPr>
              <a:t> Cantidad de items que tiene dentro el paquete.</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status:</a:t>
            </a:r>
            <a:r>
              <a:rPr b="0" i="0" lang="es" sz="1400" u="none" cap="none" strike="noStrike">
                <a:solidFill>
                  <a:schemeClr val="dk1"/>
                </a:solidFill>
                <a:latin typeface="Arial"/>
                <a:ea typeface="Arial"/>
                <a:cs typeface="Arial"/>
                <a:sym typeface="Arial"/>
              </a:rPr>
              <a:t> Estado final del envío.</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date_created:</a:t>
            </a:r>
            <a:r>
              <a:rPr b="0" i="0" lang="es" sz="1400" u="none" cap="none" strike="noStrike">
                <a:solidFill>
                  <a:schemeClr val="dk1"/>
                </a:solidFill>
                <a:latin typeface="Arial"/>
                <a:ea typeface="Arial"/>
                <a:cs typeface="Arial"/>
                <a:sym typeface="Arial"/>
              </a:rPr>
              <a:t> Fecha de compra de el o los items.</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date_sent:</a:t>
            </a:r>
            <a:r>
              <a:rPr b="0" i="0" lang="es" sz="1400" u="none" cap="none" strike="noStrike">
                <a:solidFill>
                  <a:schemeClr val="dk1"/>
                </a:solidFill>
                <a:latin typeface="Arial"/>
                <a:ea typeface="Arial"/>
                <a:cs typeface="Arial"/>
                <a:sym typeface="Arial"/>
              </a:rPr>
              <a:t> Fecha en que el correo recibe el paquete.</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date_visit:</a:t>
            </a:r>
            <a:r>
              <a:rPr b="0" i="0" lang="es" sz="1400" u="none" cap="none" strike="noStrike">
                <a:solidFill>
                  <a:schemeClr val="dk1"/>
                </a:solidFill>
                <a:latin typeface="Arial"/>
                <a:ea typeface="Arial"/>
                <a:cs typeface="Arial"/>
                <a:sym typeface="Arial"/>
              </a:rPr>
              <a:t> Fecha en que el correo entrega el paquete.</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s" sz="1400" u="none" cap="none" strike="noStrike">
                <a:solidFill>
                  <a:schemeClr val="dk1"/>
                </a:solidFill>
                <a:latin typeface="Arial"/>
                <a:ea typeface="Arial"/>
                <a:cs typeface="Arial"/>
                <a:sym typeface="Arial"/>
              </a:rPr>
              <a:t>target:</a:t>
            </a:r>
            <a:r>
              <a:rPr b="0" i="0" lang="es" sz="1400" u="none" cap="none" strike="noStrike">
                <a:solidFill>
                  <a:schemeClr val="dk1"/>
                </a:solidFill>
                <a:latin typeface="Arial"/>
                <a:ea typeface="Arial"/>
                <a:cs typeface="Arial"/>
                <a:sym typeface="Arial"/>
              </a:rPr>
              <a:t> Cantidad de dias hábiles que tardó el correo en entregar el paquete desde que lo recibe.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1. ANALISIS Y VISUALIZACION</a:t>
            </a:r>
            <a:endParaRPr sz="1100"/>
          </a:p>
        </p:txBody>
      </p:sp>
      <p:sp>
        <p:nvSpPr>
          <p:cNvPr id="196" name="Google Shape;196;p29"/>
          <p:cNvSpPr txBox="1"/>
          <p:nvPr/>
        </p:nvSpPr>
        <p:spPr>
          <a:xfrm>
            <a:off x="436425" y="1454725"/>
            <a:ext cx="8312700" cy="3241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servicio: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  </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3D3D"/>
              </a:solidFill>
              <a:latin typeface="Gill Sans"/>
              <a:ea typeface="Gill Sans"/>
              <a:cs typeface="Gill Sans"/>
              <a:sym typeface="Gill Sans"/>
            </a:endParaRPr>
          </a:p>
        </p:txBody>
      </p:sp>
      <p:pic>
        <p:nvPicPr>
          <p:cNvPr id="197" name="Google Shape;197;p29"/>
          <p:cNvPicPr preferRelativeResize="0"/>
          <p:nvPr/>
        </p:nvPicPr>
        <p:blipFill rotWithShape="1">
          <a:blip r:embed="rId3">
            <a:alphaModFix/>
          </a:blip>
          <a:srcRect b="0" l="0" r="0" t="0"/>
          <a:stretch/>
        </p:blipFill>
        <p:spPr>
          <a:xfrm>
            <a:off x="3335488" y="2571738"/>
            <a:ext cx="2514600" cy="2124075"/>
          </a:xfrm>
          <a:prstGeom prst="rect">
            <a:avLst/>
          </a:prstGeom>
          <a:noFill/>
          <a:ln>
            <a:noFill/>
          </a:ln>
        </p:spPr>
      </p:pic>
      <p:pic>
        <p:nvPicPr>
          <p:cNvPr id="198" name="Google Shape;198;p29"/>
          <p:cNvPicPr preferRelativeResize="0"/>
          <p:nvPr/>
        </p:nvPicPr>
        <p:blipFill rotWithShape="1">
          <a:blip r:embed="rId4">
            <a:alphaModFix/>
          </a:blip>
          <a:srcRect b="0" l="0" r="0" t="0"/>
          <a:stretch/>
        </p:blipFill>
        <p:spPr>
          <a:xfrm>
            <a:off x="535925" y="1940500"/>
            <a:ext cx="8113751" cy="275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nvSpPr>
        <p:spPr>
          <a:xfrm>
            <a:off x="339000" y="496800"/>
            <a:ext cx="8229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tipo de envío: standard    593467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express     394600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super        11933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Gill Sans"/>
              <a:ea typeface="Gill Sans"/>
              <a:cs typeface="Gill Sans"/>
              <a:sym typeface="Gill Sans"/>
            </a:endParaRPr>
          </a:p>
        </p:txBody>
      </p:sp>
      <p:pic>
        <p:nvPicPr>
          <p:cNvPr id="204" name="Google Shape;204;p30"/>
          <p:cNvPicPr preferRelativeResize="0"/>
          <p:nvPr/>
        </p:nvPicPr>
        <p:blipFill rotWithShape="1">
          <a:blip r:embed="rId3">
            <a:alphaModFix/>
          </a:blip>
          <a:srcRect b="0" l="0" r="0" t="0"/>
          <a:stretch/>
        </p:blipFill>
        <p:spPr>
          <a:xfrm>
            <a:off x="398750" y="1356025"/>
            <a:ext cx="8346499" cy="337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nvSpPr>
        <p:spPr>
          <a:xfrm>
            <a:off x="394850" y="455900"/>
            <a:ext cx="8430900" cy="440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Grafico de los outliers (target vs service)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10" name="Google Shape;210;p31"/>
          <p:cNvPicPr preferRelativeResize="0"/>
          <p:nvPr/>
        </p:nvPicPr>
        <p:blipFill rotWithShape="1">
          <a:blip r:embed="rId3">
            <a:alphaModFix/>
          </a:blip>
          <a:srcRect b="0" l="0" r="0" t="0"/>
          <a:stretch/>
        </p:blipFill>
        <p:spPr>
          <a:xfrm>
            <a:off x="394850" y="736450"/>
            <a:ext cx="8372474" cy="414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2"/>
          <p:cNvPicPr preferRelativeResize="0"/>
          <p:nvPr/>
        </p:nvPicPr>
        <p:blipFill rotWithShape="1">
          <a:blip r:embed="rId3">
            <a:alphaModFix/>
          </a:blip>
          <a:srcRect b="0" l="0" r="0" t="0"/>
          <a:stretch/>
        </p:blipFill>
        <p:spPr>
          <a:xfrm>
            <a:off x="379875" y="888475"/>
            <a:ext cx="8416651" cy="3495250"/>
          </a:xfrm>
          <a:prstGeom prst="rect">
            <a:avLst/>
          </a:prstGeom>
          <a:noFill/>
          <a:ln>
            <a:noFill/>
          </a:ln>
        </p:spPr>
      </p:pic>
      <p:sp>
        <p:nvSpPr>
          <p:cNvPr id="216" name="Google Shape;216;p32"/>
          <p:cNvSpPr txBox="1"/>
          <p:nvPr/>
        </p:nvSpPr>
        <p:spPr>
          <a:xfrm>
            <a:off x="339000" y="479275"/>
            <a:ext cx="8498400" cy="4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si los fines de semana son diferentes a los días de semana</a:t>
            </a:r>
            <a:r>
              <a:rPr b="0" i="0" lang="es" sz="1400" u="none" cap="none" strike="noStrike">
                <a:solidFill>
                  <a:srgbClr val="000000"/>
                </a:solidFill>
                <a:latin typeface="Gill Sans"/>
                <a:ea typeface="Gill Sans"/>
                <a:cs typeface="Gill Sans"/>
                <a:sym typeface="Gill Sans"/>
              </a:rPr>
              <a:t>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346200" y="490975"/>
            <a:ext cx="84516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Existe algún periodo de tiempo diferente a los demás. Comparamos gráficamente las distribuciones de los targets.</a:t>
            </a:r>
            <a:endParaRPr b="0" i="0" sz="1400" u="none" cap="none" strike="noStrike">
              <a:solidFill>
                <a:srgbClr val="000000"/>
              </a:solidFill>
              <a:latin typeface="Arial"/>
              <a:ea typeface="Arial"/>
              <a:cs typeface="Arial"/>
              <a:sym typeface="Arial"/>
            </a:endParaRPr>
          </a:p>
        </p:txBody>
      </p:sp>
      <p:pic>
        <p:nvPicPr>
          <p:cNvPr id="222" name="Google Shape;222;p33"/>
          <p:cNvPicPr preferRelativeResize="0"/>
          <p:nvPr/>
        </p:nvPicPr>
        <p:blipFill rotWithShape="1">
          <a:blip r:embed="rId3">
            <a:alphaModFix/>
          </a:blip>
          <a:srcRect b="0" l="0" r="0" t="0"/>
          <a:stretch/>
        </p:blipFill>
        <p:spPr>
          <a:xfrm>
            <a:off x="346200" y="1192350"/>
            <a:ext cx="8351000" cy="341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