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Lst>
  <p:sldSz cy="5143500" cx="9144000"/>
  <p:notesSz cx="6858000" cy="9144000"/>
  <p:embeddedFontLst>
    <p:embeddedFont>
      <p:font typeface="Roboto"/>
      <p:regular r:id="rId109"/>
      <p:bold r:id="rId110"/>
      <p:italic r:id="rId111"/>
      <p:boldItalic r:id="rId112"/>
    </p:embeddedFont>
    <p:embeddedFont>
      <p:font typeface="Gill Sans"/>
      <p:regular r:id="rId113"/>
      <p:bold r:id="rId1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7" nam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font" Target="fonts/Roboto-regular.fntdata"/><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5" Type="http://schemas.openxmlformats.org/officeDocument/2006/relationships/slide" Target="slides/slide8.xml"/><Relationship Id="rId110" Type="http://schemas.openxmlformats.org/officeDocument/2006/relationships/font" Target="fonts/Roboto-bold.fntdata"/><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font" Target="fonts/GillSans-bold.fntdata"/><Relationship Id="rId18" Type="http://schemas.openxmlformats.org/officeDocument/2006/relationships/slide" Target="slides/slide11.xml"/><Relationship Id="rId113" Type="http://schemas.openxmlformats.org/officeDocument/2006/relationships/font" Target="fonts/GillSans-regular.fntdata"/><Relationship Id="rId112" Type="http://schemas.openxmlformats.org/officeDocument/2006/relationships/font" Target="fonts/Roboto-boldItalic.fntdata"/><Relationship Id="rId111" Type="http://schemas.openxmlformats.org/officeDocument/2006/relationships/font" Target="fonts/Roboto-italic.fntdata"/><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19-11-21T21:17:23.312">
    <p:pos x="6000" y="0"/>
    <p:text>esto no se si lo dejamos en una filmina o lo ponemos en las notas
-N o</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19-11-21T21:17:23.308">
    <p:pos x="6000" y="0"/>
    <p:text>!No se si aca seria mejor pegar codigo
-N o</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19-11-21T21:17:23.305">
    <p:pos x="6000" y="0"/>
    <p:text>en el caso de la distribucion en las correcciones el profe dijo que esperaba ver otro tipo de grafico mas detallado y7o que combinara distribuciones para facilitar comparaciones deberiamos fijarnos bien en esto si es que lo vamos a poner
-N o</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19-11-21T21:17:23.310">
    <p:pos x="6000" y="0"/>
    <p:text>esto no se si es util mostrarlo
-N o</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19-11-21T21:17:23.311">
    <p:pos x="6000" y="0"/>
    <p:text>los tipos de envios no me parecen importantes pero lo podriamos mencionar
-N o</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19-11-21T21:17:23.309">
    <p:pos x="6000" y="0"/>
    <p:text>yo dejaria este de todas las distribuciones juntas y sacaria los tres graficos anteriores
-N o</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19-11-21T21:17:23.310">
    <p:pos x="6000" y="0"/>
    <p:text>No entiendo bien el mapa de calor esto lo puse por las dudas
-N 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es" sz="1400">
                <a:solidFill>
                  <a:schemeClr val="dk1"/>
                </a:solidFill>
                <a:latin typeface="Gill Sans"/>
                <a:ea typeface="Gill Sans"/>
                <a:cs typeface="Gill Sans"/>
                <a:sym typeface="Gill Sans"/>
              </a:rPr>
              <a:t>Cantidad total de rutas: 945777</a:t>
            </a:r>
            <a:endParaRPr/>
          </a:p>
        </p:txBody>
      </p:sp>
      <p:sp>
        <p:nvSpPr>
          <p:cNvPr id="242" name="Google Shape;24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p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7" name="Google Shape;827;p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p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4" name="Google Shape;874;p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Cantidad mínima de items en el envío : 1</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Cantidad máxima de items en el envío : 5</a:t>
            </a:r>
            <a:endParaRPr/>
          </a:p>
        </p:txBody>
      </p:sp>
      <p:sp>
        <p:nvSpPr>
          <p:cNvPr id="248" name="Google Shape;24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a:t>Este es el grafico de la distribucion del target, </a:t>
            </a:r>
            <a:r>
              <a:rPr lang="es">
                <a:solidFill>
                  <a:schemeClr val="dk1"/>
                </a:solidFill>
              </a:rPr>
              <a:t>la distribución del target parece ser </a:t>
            </a:r>
            <a:r>
              <a:rPr b="1" lang="es">
                <a:solidFill>
                  <a:schemeClr val="dk1"/>
                </a:solidFill>
              </a:rPr>
              <a:t>exponencial</a:t>
            </a:r>
            <a:endParaRPr/>
          </a:p>
        </p:txBody>
      </p:sp>
      <p:sp>
        <p:nvSpPr>
          <p:cNvPr id="253" name="Google Shape;25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59" name="Google Shape;25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65" name="Google Shape;26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70" name="Google Shape;27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6: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75" name="Google Shape;27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81" name="Google Shape;28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86" name="Google Shape;28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91" name="Google Shape;29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0: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es" sz="1400">
                <a:solidFill>
                  <a:schemeClr val="dk1"/>
                </a:solidFill>
                <a:latin typeface="Gill Sans"/>
                <a:ea typeface="Gill Sans"/>
                <a:cs typeface="Gill Sans"/>
                <a:sym typeface="Gill Sans"/>
              </a:rPr>
              <a:t>Como podemos observar los servicios de correo crean sus envios mayormente en días de la semana, mientras que los fines de semana se crean menos envíos</a:t>
            </a:r>
            <a:endParaRPr sz="14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Clr>
                <a:schemeClr val="dk1"/>
              </a:buClr>
              <a:buSzPts val="1400"/>
              <a:buFont typeface="Arial"/>
              <a:buNone/>
            </a:pPr>
            <a:r>
              <a:rPr lang="es" sz="1400">
                <a:solidFill>
                  <a:schemeClr val="dk1"/>
                </a:solidFill>
                <a:latin typeface="Gill Sans"/>
                <a:ea typeface="Gill Sans"/>
                <a:cs typeface="Gill Sans"/>
                <a:sym typeface="Gill Sans"/>
              </a:rPr>
              <a:t>Tambien se observa que los servicios de correo envían sus paquetes mayormente en días de la semana, mientras que los fines de semana se envían menos paquetes.</a:t>
            </a:r>
            <a:endParaRPr sz="14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Clr>
                <a:schemeClr val="dk1"/>
              </a:buClr>
              <a:buSzPts val="1400"/>
              <a:buFont typeface="Arial"/>
              <a:buNone/>
            </a:pPr>
            <a:r>
              <a:rPr lang="es" sz="1400">
                <a:solidFill>
                  <a:schemeClr val="dk1"/>
                </a:solidFill>
                <a:latin typeface="Gill Sans"/>
                <a:ea typeface="Gill Sans"/>
                <a:cs typeface="Gill Sans"/>
                <a:sym typeface="Gill Sans"/>
              </a:rPr>
              <a:t>Finalmente los servicios de correo entregan sus paquetes mayormente en los días Jueves, mientras que los fines de semana se realizan menos entregas</a:t>
            </a:r>
            <a:endParaRPr/>
          </a:p>
        </p:txBody>
      </p:sp>
      <p:sp>
        <p:nvSpPr>
          <p:cNvPr id="296" name="Google Shape;29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Tambien se observa que los servicios de correo envían sus paquetes mayormente en días de la semana, mientras que los fines de semana se envían menos paquetes.</a:t>
            </a:r>
            <a:endParaRPr sz="1400">
              <a:solidFill>
                <a:schemeClr val="dk1"/>
              </a:solidFill>
            </a:endParaRPr>
          </a:p>
          <a:p>
            <a:pPr indent="0" lvl="0" marL="0" rtl="0" algn="l">
              <a:lnSpc>
                <a:spcPct val="100000"/>
              </a:lnSpc>
              <a:spcBef>
                <a:spcPts val="0"/>
              </a:spcBef>
              <a:spcAft>
                <a:spcPts val="0"/>
              </a:spcAft>
              <a:buSzPts val="1400"/>
              <a:buNone/>
            </a:pPr>
            <a:r>
              <a:t/>
            </a:r>
            <a:endParaRPr/>
          </a:p>
        </p:txBody>
      </p:sp>
      <p:sp>
        <p:nvSpPr>
          <p:cNvPr id="303" name="Google Shape;30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09" name="Google Shape;30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16" name="Google Shape;31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Se observa que los 2 servicios analizados mejoraron significativamente sus tiempos de entrega</a:t>
            </a:r>
            <a:endParaRPr/>
          </a:p>
        </p:txBody>
      </p:sp>
      <p:sp>
        <p:nvSpPr>
          <p:cNvPr id="322" name="Google Shape;32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Este plot confirma que el 99% de los envíos fueron entregados a partir de Febrero 2019. Los Target empiezan a incrementarse a partir de Febrero no por que hay mas demora sino por que el 99% de los envíos fueron realizados a partir de Febrero</a:t>
            </a:r>
            <a:endParaRPr/>
          </a:p>
        </p:txBody>
      </p:sp>
      <p:sp>
        <p:nvSpPr>
          <p:cNvPr id="328" name="Google Shape;32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6: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34" name="Google Shape;33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las variables no estan relacionadas</a:t>
            </a:r>
            <a:endParaRPr/>
          </a:p>
        </p:txBody>
      </p:sp>
      <p:sp>
        <p:nvSpPr>
          <p:cNvPr id="340" name="Google Shape;34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Realizando análisis para variables cuantitativas n</a:t>
            </a:r>
            <a:r>
              <a:rPr lang="es" sz="1400">
                <a:solidFill>
                  <a:schemeClr val="dk1"/>
                </a:solidFill>
              </a:rPr>
              <a:t>o se perciben correlaciones entre las variables numericas</a:t>
            </a:r>
            <a:endParaRPr/>
          </a:p>
        </p:txBody>
      </p:sp>
      <p:sp>
        <p:nvSpPr>
          <p:cNvPr id="346" name="Google Shape;34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52" name="Google Shape;35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58" name="Google Shape;35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64" name="Google Shape;36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El 99% se encuentra por debajo del 23.0 por lo cual es en este intervalo que se encuentran en su mayoría los datos significativos</a:t>
            </a:r>
            <a:endParaRPr/>
          </a:p>
        </p:txBody>
      </p:sp>
      <p:sp>
        <p:nvSpPr>
          <p:cNvPr id="371" name="Google Shape;371;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77" name="Google Shape;377;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83" name="Google Shape;383;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89" name="Google Shape;389;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95" name="Google Shape;395;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En promedio podemos decir que si existen servicios que demoran más que otros, en este caso se trata de las barras más altas. Sin embargo, los servicios más pedidos son 1 (que corresponde a la barra más alta i.e. mayor demora), 0, 4, 2. Se observa además, que el servicio 7 posee una media demora muy alta (es el segundo en cuanto a demora) a pesar de no corresponder a los servicios que envíen más paquetes como es el caso del servicio 1; por ello restaría analizar a que podría deberse esto: como por ejemplo Región, calidad, Precio, en que consiste el tipo de servicio 7, etc. Además en el inciso 1.6 se puede observar que en el tiempo observado el servicio 7 solo envió paquetes en dos meses y medio, (entre Enero y Febrero). Por otra parte los servicios 5 y 8 son los que poseen menor demora</a:t>
            </a:r>
            <a:endParaRPr sz="14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SzPts val="1400"/>
              <a:buNone/>
            </a:pPr>
            <a:r>
              <a:t/>
            </a:r>
            <a:endParaRPr/>
          </a:p>
        </p:txBody>
      </p:sp>
      <p:sp>
        <p:nvSpPr>
          <p:cNvPr id="402" name="Google Shape;402;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sz="1400">
                <a:solidFill>
                  <a:schemeClr val="dk1"/>
                </a:solidFill>
                <a:latin typeface="Gill Sans"/>
                <a:ea typeface="Gill Sans"/>
                <a:cs typeface="Gill Sans"/>
                <a:sym typeface="Gill Sans"/>
              </a:rPr>
              <a:t>agrupamos servicios con alguna característica de los mismos y tratamos de ver cuales servicios comparten características</a:t>
            </a:r>
            <a:endParaRPr sz="14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SzPts val="1400"/>
              <a:buNone/>
            </a:pPr>
            <a:r>
              <a:rPr lang="es" sz="1400">
                <a:solidFill>
                  <a:schemeClr val="dk1"/>
                </a:solidFill>
                <a:latin typeface="Gill Sans"/>
                <a:ea typeface="Gill Sans"/>
                <a:cs typeface="Gill Sans"/>
                <a:sym typeface="Gill Sans"/>
              </a:rPr>
              <a:t>Existen servicios similares entre sí, en este caso 0-1 y por otra parte 2-10 coinciden en sender_state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SzPts val="1400"/>
              <a:buNone/>
            </a:pPr>
            <a:r>
              <a:t/>
            </a:r>
            <a:endParaRPr/>
          </a:p>
        </p:txBody>
      </p:sp>
      <p:sp>
        <p:nvSpPr>
          <p:cNvPr id="409" name="Google Shape;409;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Viendo el shipment_type los servicios que son los siguientes: 0, 3 y 6 (coinciden los 3), el 1, 2, 4, 7, 9, 10 (coinciden en express y en standard), el 8 y el 11(express), y el 5(express y super)</a:t>
            </a:r>
            <a:endParaRPr/>
          </a:p>
        </p:txBody>
      </p:sp>
      <p:sp>
        <p:nvSpPr>
          <p:cNvPr id="415" name="Google Shape;415;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8" name="Google Shape;2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Viendo el receiver_state coinciden los servicios: 0, 1, 2, 6 (coinciden todos). Además, 5, 8 y 11 coinciden en sp. Todos los demás son distintos entre sí</a:t>
            </a:r>
            <a:endParaRPr/>
          </a:p>
        </p:txBody>
      </p:sp>
      <p:sp>
        <p:nvSpPr>
          <p:cNvPr id="422" name="Google Shape;422;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es" sz="1400">
                <a:solidFill>
                  <a:schemeClr val="dk1"/>
                </a:solidFill>
                <a:latin typeface="Gill Sans"/>
                <a:ea typeface="Gill Sans"/>
                <a:cs typeface="Gill Sans"/>
                <a:sym typeface="Gill Sans"/>
              </a:rPr>
              <a:t>Viendo status los servicios 0, 1, 2, 4, 5, 6, 7, 9 (coinciden en done, failed y sent), el 3 tiene todos los status y 8 (done y failed)</a:t>
            </a:r>
            <a:endParaRPr/>
          </a:p>
        </p:txBody>
      </p:sp>
      <p:sp>
        <p:nvSpPr>
          <p:cNvPr id="429" name="Google Shape;429;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4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sz="1400">
                <a:solidFill>
                  <a:schemeClr val="dk1"/>
                </a:solidFill>
                <a:latin typeface="Gill Sans"/>
                <a:ea typeface="Gill Sans"/>
                <a:cs typeface="Gill Sans"/>
                <a:sym typeface="Gill Sans"/>
              </a:rPr>
              <a:t>Buscamos cuales son los 4 estados mas representados utilizando 'receiver_state'.</a:t>
            </a:r>
            <a:endParaRPr sz="14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Observamos que los 4 estados mas representados son "SP", "MG", "RS" y "RJ"</a:t>
            </a:r>
            <a:endParaRPr sz="1400">
              <a:solidFill>
                <a:schemeClr val="dk1"/>
              </a:solidFill>
              <a:latin typeface="Gill Sans"/>
              <a:ea typeface="Gill Sans"/>
              <a:cs typeface="Gill Sans"/>
              <a:sym typeface="Gill Sans"/>
            </a:endParaRPr>
          </a:p>
        </p:txBody>
      </p:sp>
      <p:sp>
        <p:nvSpPr>
          <p:cNvPr id="435" name="Google Shape;435;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D</a:t>
            </a:r>
            <a:r>
              <a:rPr lang="es" sz="1400">
                <a:solidFill>
                  <a:schemeClr val="dk1"/>
                </a:solidFill>
                <a:latin typeface="Gill Sans"/>
                <a:ea typeface="Gill Sans"/>
                <a:cs typeface="Gill Sans"/>
                <a:sym typeface="Gill Sans"/>
              </a:rPr>
              <a:t>istribucion de 'target' en un boxplot, para identificar los valores que pueden considerarse outliers</a:t>
            </a:r>
            <a:endParaRPr/>
          </a:p>
        </p:txBody>
      </p:sp>
      <p:sp>
        <p:nvSpPr>
          <p:cNvPr id="441" name="Google Shape;441;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47" name="Google Shape;44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sz="1400">
                <a:solidFill>
                  <a:schemeClr val="dk1"/>
                </a:solidFill>
                <a:latin typeface="Gill Sans"/>
                <a:ea typeface="Gill Sans"/>
                <a:cs typeface="Gill Sans"/>
                <a:sym typeface="Gill Sans"/>
              </a:rPr>
              <a:t>Graficamos el conteo de 'sender_state'. </a:t>
            </a:r>
            <a:endParaRPr sz="14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Observamos una muy alta concentracion de vendedores en el estado 'SP'. Con una participacion casi despreciable en los demas estados, destacandose entre estos 'PR', 'RJ', 'SC', 'MG' y 'RS'</a:t>
            </a:r>
            <a:endParaRPr sz="1400">
              <a:solidFill>
                <a:schemeClr val="dk1"/>
              </a:solidFill>
              <a:latin typeface="Gill Sans"/>
              <a:ea typeface="Gill Sans"/>
              <a:cs typeface="Gill Sans"/>
              <a:sym typeface="Gill Sans"/>
            </a:endParaRPr>
          </a:p>
        </p:txBody>
      </p:sp>
      <p:sp>
        <p:nvSpPr>
          <p:cNvPr id="453" name="Google Shape;453;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4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sz="1400">
                <a:solidFill>
                  <a:schemeClr val="dk1"/>
                </a:solidFill>
                <a:latin typeface="Gill Sans"/>
                <a:ea typeface="Gill Sans"/>
                <a:cs typeface="Gill Sans"/>
                <a:sym typeface="Gill Sans"/>
              </a:rPr>
              <a:t>Graficamos el conteo de servicios en 'SP'.</a:t>
            </a:r>
            <a:endParaRPr sz="14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DEntro de SP se utilizo el servicio 0 y 1 mayormente </a:t>
            </a:r>
            <a:endParaRPr sz="14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SzPts val="1400"/>
              <a:buNone/>
            </a:pPr>
            <a:r>
              <a:t/>
            </a:r>
            <a:endParaRPr/>
          </a:p>
        </p:txBody>
      </p:sp>
      <p:sp>
        <p:nvSpPr>
          <p:cNvPr id="459" name="Google Shape;459;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47: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Observamos que fuera de San Pablo, la oferta de servicios es mucho mas limitada. Llegando unicamente los dos servicios mas grandes del pais que son 0 y 1</a:t>
            </a:r>
            <a:endParaRPr/>
          </a:p>
        </p:txBody>
      </p:sp>
      <p:sp>
        <p:nvSpPr>
          <p:cNvPr id="465" name="Google Shape;465;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4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71" name="Google Shape;471;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4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78" name="Google Shape;478;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2" name="Google Shape;21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5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84" name="Google Shape;484;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5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89" name="Google Shape;489;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5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95" name="Google Shape;495;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5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02" name="Google Shape;502;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5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es" sz="1400">
                <a:solidFill>
                  <a:schemeClr val="dk1"/>
                </a:solidFill>
                <a:latin typeface="Gill Sans"/>
                <a:ea typeface="Gill Sans"/>
                <a:cs typeface="Gill Sans"/>
                <a:sym typeface="Gill Sans"/>
              </a:rPr>
              <a:t>El heat-map desmuestra que el estado de San Pablo es el que más correos envía y recibe seguido por correos enviados desde SP al estado MG(Minas Gerais). El resto de los cuadros demuestran que aproximadamente los correos enviados y recibidos se tramitan por a lo sumo 50000 rutas</a:t>
            </a:r>
            <a:endParaRPr/>
          </a:p>
        </p:txBody>
      </p:sp>
      <p:sp>
        <p:nvSpPr>
          <p:cNvPr id="507" name="Google Shape;507;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55: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13" name="Google Shape;513;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5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19" name="Google Shape;519;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5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24" name="Google Shape;524;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58: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28" name="Google Shape;528;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5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34" name="Google Shape;534;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7" name="Google Shape;21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6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39" name="Google Shape;539;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6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44" name="Google Shape;544;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6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49" name="Google Shape;549;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6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54" name="Google Shape;554;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6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59" name="Google Shape;559;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6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65" name="Google Shape;565;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6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70" name="Google Shape;570;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6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75" name="Google Shape;575;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6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80" name="Google Shape;580;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6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85" name="Google Shape;585;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23" name="Google Shape;22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7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91" name="Google Shape;591;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7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95" name="Google Shape;595;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7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99" name="Google Shape;599;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7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05" name="Google Shape;605;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7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11" name="Google Shape;611;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7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17" name="Google Shape;617;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7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22" name="Google Shape;622;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7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27" name="Google Shape;627;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7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32" name="Google Shape;632;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7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38" name="Google Shape;638;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8: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es" sz="1400">
                <a:solidFill>
                  <a:schemeClr val="dk2"/>
                </a:solidFill>
                <a:latin typeface="Gill Sans"/>
                <a:ea typeface="Gill Sans"/>
                <a:cs typeface="Gill Sans"/>
                <a:sym typeface="Gill Sans"/>
              </a:rPr>
              <a:t>Comenzando con el analisis podemos decir que tenemos una cantidad de 1000000 de envios y 12 tipos de servicio</a:t>
            </a:r>
            <a:endParaRPr sz="1400">
              <a:solidFill>
                <a:schemeClr val="dk2"/>
              </a:solidFill>
              <a:latin typeface="Gill Sans"/>
              <a:ea typeface="Gill Sans"/>
              <a:cs typeface="Gill Sans"/>
              <a:sym typeface="Gill Sans"/>
            </a:endParaRPr>
          </a:p>
          <a:p>
            <a:pPr indent="0" lvl="0" marL="0" rtl="0" algn="l">
              <a:lnSpc>
                <a:spcPct val="100000"/>
              </a:lnSpc>
              <a:spcBef>
                <a:spcPts val="0"/>
              </a:spcBef>
              <a:spcAft>
                <a:spcPts val="0"/>
              </a:spcAft>
              <a:buClr>
                <a:schemeClr val="dk1"/>
              </a:buClr>
              <a:buSzPts val="1400"/>
              <a:buFont typeface="Arial"/>
              <a:buNone/>
            </a:pPr>
            <a:r>
              <a:t/>
            </a:r>
            <a:endParaRPr/>
          </a:p>
        </p:txBody>
      </p:sp>
      <p:sp>
        <p:nvSpPr>
          <p:cNvPr id="228" name="Google Shape;22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8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44" name="Google Shape;644;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8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50" name="Google Shape;650;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8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56" name="Google Shape;656;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8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61" name="Google Shape;661;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84: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66" name="Google Shape;666;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8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71" name="Google Shape;671;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8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77" name="Google Shape;677;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8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82" name="Google Shape;682;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88: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87" name="Google Shape;687;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8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92" name="Google Shape;692;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a:t>podemos ver que el shipment_type(tipo de envio) mas frecuente es el de tipo standard </a:t>
            </a:r>
            <a:endParaRPr/>
          </a:p>
        </p:txBody>
      </p:sp>
      <p:sp>
        <p:nvSpPr>
          <p:cNvPr id="236" name="Google Shape;23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9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97" name="Google Shape;697;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9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02" name="Google Shape;702;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9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06" name="Google Shape;706;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0" name="Google Shape;710;p9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1" name="Google Shape;711;p9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3" name="Google Shape;733;p9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4" name="Google Shape;734;p9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7" name="Google Shape;747;p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7" name="Google Shape;767;p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1" name="Google Shape;781;p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8" name="Google Shape;788;p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3" name="Google Shape;793;p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p11"/>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70" name="Google Shape;70;p1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1" name="Shape 71"/>
        <p:cNvGrpSpPr/>
        <p:nvPr/>
      </p:nvGrpSpPr>
      <p:grpSpPr>
        <a:xfrm>
          <a:off x="0" y="0"/>
          <a:ext cx="0" cy="0"/>
          <a:chOff x="0" y="0"/>
          <a:chExt cx="0" cy="0"/>
        </a:xfrm>
      </p:grpSpPr>
      <p:grpSp>
        <p:nvGrpSpPr>
          <p:cNvPr id="72" name="Google Shape;72;p12"/>
          <p:cNvGrpSpPr/>
          <p:nvPr/>
        </p:nvGrpSpPr>
        <p:grpSpPr>
          <a:xfrm>
            <a:off x="6098378" y="5"/>
            <a:ext cx="3045625" cy="2030570"/>
            <a:chOff x="6098378" y="5"/>
            <a:chExt cx="3045625" cy="2030570"/>
          </a:xfrm>
        </p:grpSpPr>
        <p:sp>
          <p:nvSpPr>
            <p:cNvPr id="73" name="Google Shape;73;p1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 name="Google Shape;78;p12"/>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9" name="Google Shape;79;p12"/>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1600"/>
              </a:spcBef>
              <a:spcAft>
                <a:spcPts val="0"/>
              </a:spcAft>
              <a:buClr>
                <a:schemeClr val="lt1"/>
              </a:buClr>
              <a:buSzPts val="1400"/>
              <a:buChar char="○"/>
              <a:defRPr>
                <a:solidFill>
                  <a:schemeClr val="lt1"/>
                </a:solidFill>
              </a:defRPr>
            </a:lvl2pPr>
            <a:lvl3pPr indent="-317500" lvl="2" marL="1371600" algn="ctr">
              <a:lnSpc>
                <a:spcPct val="115000"/>
              </a:lnSpc>
              <a:spcBef>
                <a:spcPts val="1600"/>
              </a:spcBef>
              <a:spcAft>
                <a:spcPts val="0"/>
              </a:spcAft>
              <a:buClr>
                <a:schemeClr val="lt1"/>
              </a:buClr>
              <a:buSzPts val="1400"/>
              <a:buChar char="■"/>
              <a:defRPr>
                <a:solidFill>
                  <a:schemeClr val="lt1"/>
                </a:solidFill>
              </a:defRPr>
            </a:lvl3pPr>
            <a:lvl4pPr indent="-317500" lvl="3" marL="1828800" algn="ctr">
              <a:lnSpc>
                <a:spcPct val="115000"/>
              </a:lnSpc>
              <a:spcBef>
                <a:spcPts val="1600"/>
              </a:spcBef>
              <a:spcAft>
                <a:spcPts val="0"/>
              </a:spcAft>
              <a:buClr>
                <a:schemeClr val="lt1"/>
              </a:buClr>
              <a:buSzPts val="1400"/>
              <a:buChar char="●"/>
              <a:defRPr>
                <a:solidFill>
                  <a:schemeClr val="lt1"/>
                </a:solidFill>
              </a:defRPr>
            </a:lvl4pPr>
            <a:lvl5pPr indent="-317500" lvl="4" marL="2286000" algn="ctr">
              <a:lnSpc>
                <a:spcPct val="115000"/>
              </a:lnSpc>
              <a:spcBef>
                <a:spcPts val="1600"/>
              </a:spcBef>
              <a:spcAft>
                <a:spcPts val="0"/>
              </a:spcAft>
              <a:buClr>
                <a:schemeClr val="lt1"/>
              </a:buClr>
              <a:buSzPts val="1400"/>
              <a:buChar char="○"/>
              <a:defRPr>
                <a:solidFill>
                  <a:schemeClr val="lt1"/>
                </a:solidFill>
              </a:defRPr>
            </a:lvl5pPr>
            <a:lvl6pPr indent="-317500" lvl="5" marL="2743200" algn="ctr">
              <a:lnSpc>
                <a:spcPct val="115000"/>
              </a:lnSpc>
              <a:spcBef>
                <a:spcPts val="1600"/>
              </a:spcBef>
              <a:spcAft>
                <a:spcPts val="0"/>
              </a:spcAft>
              <a:buClr>
                <a:schemeClr val="lt1"/>
              </a:buClr>
              <a:buSzPts val="1400"/>
              <a:buChar char="■"/>
              <a:defRPr>
                <a:solidFill>
                  <a:schemeClr val="lt1"/>
                </a:solidFill>
              </a:defRPr>
            </a:lvl6pPr>
            <a:lvl7pPr indent="-317500" lvl="6" marL="3200400" algn="ctr">
              <a:lnSpc>
                <a:spcPct val="115000"/>
              </a:lnSpc>
              <a:spcBef>
                <a:spcPts val="1600"/>
              </a:spcBef>
              <a:spcAft>
                <a:spcPts val="0"/>
              </a:spcAft>
              <a:buClr>
                <a:schemeClr val="lt1"/>
              </a:buClr>
              <a:buSzPts val="1400"/>
              <a:buChar char="●"/>
              <a:defRPr>
                <a:solidFill>
                  <a:schemeClr val="lt1"/>
                </a:solidFill>
              </a:defRPr>
            </a:lvl7pPr>
            <a:lvl8pPr indent="-317500" lvl="7" marL="3657600" algn="ctr">
              <a:lnSpc>
                <a:spcPct val="115000"/>
              </a:lnSpc>
              <a:spcBef>
                <a:spcPts val="1600"/>
              </a:spcBef>
              <a:spcAft>
                <a:spcPts val="0"/>
              </a:spcAft>
              <a:buClr>
                <a:schemeClr val="lt1"/>
              </a:buClr>
              <a:buSzPts val="1400"/>
              <a:buChar char="○"/>
              <a:defRPr>
                <a:solidFill>
                  <a:schemeClr val="lt1"/>
                </a:solidFill>
              </a:defRPr>
            </a:lvl8pPr>
            <a:lvl9pPr indent="-317500" lvl="8" marL="4114800" algn="ctr">
              <a:lnSpc>
                <a:spcPct val="115000"/>
              </a:lnSpc>
              <a:spcBef>
                <a:spcPts val="1600"/>
              </a:spcBef>
              <a:spcAft>
                <a:spcPts val="1600"/>
              </a:spcAft>
              <a:buClr>
                <a:schemeClr val="lt1"/>
              </a:buClr>
              <a:buSzPts val="1400"/>
              <a:buChar char="■"/>
              <a:defRPr>
                <a:solidFill>
                  <a:schemeClr val="lt1"/>
                </a:solidFill>
              </a:defRPr>
            </a:lvl9pPr>
          </a:lstStyle>
          <a:p/>
        </p:txBody>
      </p:sp>
      <p:sp>
        <p:nvSpPr>
          <p:cNvPr id="80" name="Google Shape;80;p1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p14"/>
          <p:cNvSpPr/>
          <p:nvPr/>
        </p:nvSpPr>
        <p:spPr>
          <a:xfrm>
            <a:off x="334900" y="2314324"/>
            <a:ext cx="8447150" cy="24786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4"/>
          <p:cNvSpPr txBox="1"/>
          <p:nvPr>
            <p:ph type="ctrTitle"/>
          </p:nvPr>
        </p:nvSpPr>
        <p:spPr>
          <a:xfrm>
            <a:off x="435893" y="765323"/>
            <a:ext cx="8245162" cy="110626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accent1"/>
              </a:buClr>
              <a:buSzPts val="2700"/>
              <a:buFont typeface="Gill Sans"/>
              <a:buNone/>
              <a:defRPr sz="2700">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14"/>
          <p:cNvSpPr txBox="1"/>
          <p:nvPr>
            <p:ph idx="1" type="subTitle"/>
          </p:nvPr>
        </p:nvSpPr>
        <p:spPr>
          <a:xfrm>
            <a:off x="435895" y="1871584"/>
            <a:ext cx="8245159" cy="442741"/>
          </a:xfrm>
          <a:prstGeom prst="rect">
            <a:avLst/>
          </a:prstGeom>
          <a:noFill/>
          <a:ln>
            <a:noFill/>
          </a:ln>
        </p:spPr>
        <p:txBody>
          <a:bodyPr anchorCtr="0" anchor="t" bIns="34275" lIns="68575" spcFirstLastPara="1" rIns="68575" wrap="square" tIns="34275">
            <a:noAutofit/>
          </a:bodyPr>
          <a:lstStyle>
            <a:lvl1pPr lvl="0" algn="l">
              <a:lnSpc>
                <a:spcPct val="100000"/>
              </a:lnSpc>
              <a:spcBef>
                <a:spcPts val="200"/>
              </a:spcBef>
              <a:spcAft>
                <a:spcPts val="0"/>
              </a:spcAft>
              <a:buSzPts val="1100"/>
              <a:buNone/>
              <a:defRPr sz="1200" cap="none">
                <a:solidFill>
                  <a:schemeClr val="accent2"/>
                </a:solidFill>
              </a:defRPr>
            </a:lvl1pPr>
            <a:lvl2pPr lvl="1" algn="ctr">
              <a:lnSpc>
                <a:spcPct val="100000"/>
              </a:lnSpc>
              <a:spcBef>
                <a:spcPts val="500"/>
              </a:spcBef>
              <a:spcAft>
                <a:spcPts val="0"/>
              </a:spcAft>
              <a:buSzPts val="1100"/>
              <a:buNone/>
              <a:defRPr>
                <a:solidFill>
                  <a:srgbClr val="888888"/>
                </a:solidFill>
              </a:defRPr>
            </a:lvl2pPr>
            <a:lvl3pPr lvl="2" algn="ctr">
              <a:lnSpc>
                <a:spcPct val="100000"/>
              </a:lnSpc>
              <a:spcBef>
                <a:spcPts val="500"/>
              </a:spcBef>
              <a:spcAft>
                <a:spcPts val="0"/>
              </a:spcAft>
              <a:buSzPts val="1000"/>
              <a:buNone/>
              <a:defRPr>
                <a:solidFill>
                  <a:srgbClr val="888888"/>
                </a:solidFill>
              </a:defRPr>
            </a:lvl3pPr>
            <a:lvl4pPr lvl="3" algn="ctr">
              <a:lnSpc>
                <a:spcPct val="100000"/>
              </a:lnSpc>
              <a:spcBef>
                <a:spcPts val="500"/>
              </a:spcBef>
              <a:spcAft>
                <a:spcPts val="0"/>
              </a:spcAft>
              <a:buSzPts val="800"/>
              <a:buNone/>
              <a:defRPr>
                <a:solidFill>
                  <a:srgbClr val="888888"/>
                </a:solidFill>
              </a:defRPr>
            </a:lvl4pPr>
            <a:lvl5pPr lvl="4" algn="ctr">
              <a:lnSpc>
                <a:spcPct val="100000"/>
              </a:lnSpc>
              <a:spcBef>
                <a:spcPts val="500"/>
              </a:spcBef>
              <a:spcAft>
                <a:spcPts val="0"/>
              </a:spcAft>
              <a:buSzPts val="800"/>
              <a:buNone/>
              <a:defRPr>
                <a:solidFill>
                  <a:srgbClr val="888888"/>
                </a:solidFill>
              </a:defRPr>
            </a:lvl5pPr>
            <a:lvl6pPr lvl="5" algn="ctr">
              <a:lnSpc>
                <a:spcPct val="100000"/>
              </a:lnSpc>
              <a:spcBef>
                <a:spcPts val="500"/>
              </a:spcBef>
              <a:spcAft>
                <a:spcPts val="0"/>
              </a:spcAft>
              <a:buSzPts val="800"/>
              <a:buNone/>
              <a:defRPr>
                <a:solidFill>
                  <a:srgbClr val="888888"/>
                </a:solidFill>
              </a:defRPr>
            </a:lvl6pPr>
            <a:lvl7pPr lvl="6" algn="ctr">
              <a:lnSpc>
                <a:spcPct val="100000"/>
              </a:lnSpc>
              <a:spcBef>
                <a:spcPts val="500"/>
              </a:spcBef>
              <a:spcAft>
                <a:spcPts val="0"/>
              </a:spcAft>
              <a:buSzPts val="800"/>
              <a:buNone/>
              <a:defRPr>
                <a:solidFill>
                  <a:srgbClr val="888888"/>
                </a:solidFill>
              </a:defRPr>
            </a:lvl7pPr>
            <a:lvl8pPr lvl="7" algn="ctr">
              <a:lnSpc>
                <a:spcPct val="100000"/>
              </a:lnSpc>
              <a:spcBef>
                <a:spcPts val="500"/>
              </a:spcBef>
              <a:spcAft>
                <a:spcPts val="0"/>
              </a:spcAft>
              <a:buSzPts val="800"/>
              <a:buNone/>
              <a:defRPr>
                <a:solidFill>
                  <a:srgbClr val="888888"/>
                </a:solidFill>
              </a:defRPr>
            </a:lvl8pPr>
            <a:lvl9pPr lvl="8" algn="ctr">
              <a:lnSpc>
                <a:spcPct val="100000"/>
              </a:lnSpc>
              <a:spcBef>
                <a:spcPts val="500"/>
              </a:spcBef>
              <a:spcAft>
                <a:spcPts val="500"/>
              </a:spcAft>
              <a:buSzPts val="800"/>
              <a:buNone/>
              <a:defRPr>
                <a:solidFill>
                  <a:srgbClr val="888888"/>
                </a:solidFill>
              </a:defRPr>
            </a:lvl9pPr>
          </a:lstStyle>
          <a:p/>
        </p:txBody>
      </p:sp>
      <p:sp>
        <p:nvSpPr>
          <p:cNvPr id="94" name="Google Shape;94;p14"/>
          <p:cNvSpPr txBox="1"/>
          <p:nvPr>
            <p:ph idx="10" type="dt"/>
          </p:nvPr>
        </p:nvSpPr>
        <p:spPr>
          <a:xfrm>
            <a:off x="5704463" y="4467103"/>
            <a:ext cx="2133600"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5" name="Google Shape;95;p14"/>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14"/>
          <p:cNvSpPr txBox="1"/>
          <p:nvPr>
            <p:ph idx="12" type="sldNum"/>
          </p:nvPr>
        </p:nvSpPr>
        <p:spPr>
          <a:xfrm>
            <a:off x="7918725" y="4467103"/>
            <a:ext cx="76233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7" name="Shape 97"/>
        <p:cNvGrpSpPr/>
        <p:nvPr/>
      </p:nvGrpSpPr>
      <p:grpSpPr>
        <a:xfrm>
          <a:off x="0" y="0"/>
          <a:ext cx="0" cy="0"/>
          <a:chOff x="0" y="0"/>
          <a:chExt cx="0" cy="0"/>
        </a:xfrm>
      </p:grpSpPr>
      <p:sp>
        <p:nvSpPr>
          <p:cNvPr id="98" name="Google Shape;98;p15"/>
          <p:cNvSpPr/>
          <p:nvPr/>
        </p:nvSpPr>
        <p:spPr>
          <a:xfrm>
            <a:off x="330214" y="460805"/>
            <a:ext cx="8482004" cy="891974"/>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5"/>
          <p:cNvSpPr txBox="1"/>
          <p:nvPr>
            <p:ph type="title"/>
          </p:nvPr>
        </p:nvSpPr>
        <p:spPr>
          <a:xfrm>
            <a:off x="435894" y="526617"/>
            <a:ext cx="8272212" cy="76035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0" name="Google Shape;100;p15"/>
          <p:cNvSpPr txBox="1"/>
          <p:nvPr>
            <p:ph idx="1" type="body"/>
          </p:nvPr>
        </p:nvSpPr>
        <p:spPr>
          <a:xfrm>
            <a:off x="435894" y="1635372"/>
            <a:ext cx="8272211" cy="2758727"/>
          </a:xfrm>
          <a:prstGeom prst="rect">
            <a:avLst/>
          </a:prstGeom>
          <a:noFill/>
          <a:ln>
            <a:noFill/>
          </a:ln>
        </p:spPr>
        <p:txBody>
          <a:bodyPr anchorCtr="0" anchor="ctr"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101" name="Google Shape;101;p15"/>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2" name="Google Shape;102;p15"/>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3" name="Google Shape;103;p15"/>
          <p:cNvSpPr txBox="1"/>
          <p:nvPr>
            <p:ph idx="12" type="sldNum"/>
          </p:nvPr>
        </p:nvSpPr>
        <p:spPr>
          <a:xfrm>
            <a:off x="7918725" y="4467103"/>
            <a:ext cx="789381"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4" name="Shape 104"/>
        <p:cNvGrpSpPr/>
        <p:nvPr/>
      </p:nvGrpSpPr>
      <p:grpSpPr>
        <a:xfrm>
          <a:off x="0" y="0"/>
          <a:ext cx="0" cy="0"/>
          <a:chOff x="0" y="0"/>
          <a:chExt cx="0" cy="0"/>
        </a:xfrm>
      </p:grpSpPr>
      <p:sp>
        <p:nvSpPr>
          <p:cNvPr id="105" name="Google Shape;105;p16"/>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6" name="Google Shape;106;p16"/>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7" name="Google Shape;107;p16"/>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8" name="Shape 108"/>
        <p:cNvGrpSpPr/>
        <p:nvPr/>
      </p:nvGrpSpPr>
      <p:grpSpPr>
        <a:xfrm>
          <a:off x="0" y="0"/>
          <a:ext cx="0" cy="0"/>
          <a:chOff x="0" y="0"/>
          <a:chExt cx="0" cy="0"/>
        </a:xfrm>
      </p:grpSpPr>
      <p:sp>
        <p:nvSpPr>
          <p:cNvPr id="109" name="Google Shape;109;p17"/>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0" name="Google Shape;110;p17"/>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17"/>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
        <p:nvSpPr>
          <p:cNvPr id="112" name="Google Shape;112;p17"/>
          <p:cNvSpPr/>
          <p:nvPr/>
        </p:nvSpPr>
        <p:spPr>
          <a:xfrm>
            <a:off x="330512" y="454916"/>
            <a:ext cx="8475027"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7"/>
          <p:cNvSpPr txBox="1"/>
          <p:nvPr>
            <p:ph type="title"/>
          </p:nvPr>
        </p:nvSpPr>
        <p:spPr>
          <a:xfrm>
            <a:off x="431920" y="547244"/>
            <a:ext cx="8272212" cy="741249"/>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4" name="Shape 114"/>
        <p:cNvGrpSpPr/>
        <p:nvPr/>
      </p:nvGrpSpPr>
      <p:grpSpPr>
        <a:xfrm>
          <a:off x="0" y="0"/>
          <a:ext cx="0" cy="0"/>
          <a:chOff x="0" y="0"/>
          <a:chExt cx="0" cy="0"/>
        </a:xfrm>
      </p:grpSpPr>
      <p:sp>
        <p:nvSpPr>
          <p:cNvPr id="115" name="Google Shape;115;p18"/>
          <p:cNvSpPr/>
          <p:nvPr/>
        </p:nvSpPr>
        <p:spPr>
          <a:xfrm>
            <a:off x="335863" y="3856480"/>
            <a:ext cx="8468145"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8"/>
          <p:cNvSpPr txBox="1"/>
          <p:nvPr>
            <p:ph type="title"/>
          </p:nvPr>
        </p:nvSpPr>
        <p:spPr>
          <a:xfrm>
            <a:off x="435895" y="2282932"/>
            <a:ext cx="8272211" cy="112313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accent1"/>
              </a:buClr>
              <a:buSzPts val="2700"/>
              <a:buFont typeface="Gill Sans"/>
              <a:buNone/>
              <a:defRPr b="0" sz="2700" cap="none">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18"/>
          <p:cNvSpPr txBox="1"/>
          <p:nvPr>
            <p:ph idx="1" type="body"/>
          </p:nvPr>
        </p:nvSpPr>
        <p:spPr>
          <a:xfrm>
            <a:off x="435894" y="3406063"/>
            <a:ext cx="8272211" cy="450417"/>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300"/>
              </a:spcBef>
              <a:spcAft>
                <a:spcPts val="0"/>
              </a:spcAft>
              <a:buSzPts val="1200"/>
              <a:buNone/>
              <a:defRPr sz="1400" cap="none">
                <a:solidFill>
                  <a:schemeClr val="accent2"/>
                </a:solidFill>
              </a:defRPr>
            </a:lvl1pPr>
            <a:lvl2pPr indent="-228600" lvl="1" marL="914400" algn="l">
              <a:lnSpc>
                <a:spcPct val="100000"/>
              </a:lnSpc>
              <a:spcBef>
                <a:spcPts val="500"/>
              </a:spcBef>
              <a:spcAft>
                <a:spcPts val="0"/>
              </a:spcAft>
              <a:buSzPts val="1200"/>
              <a:buNone/>
              <a:defRPr sz="1400">
                <a:solidFill>
                  <a:srgbClr val="888888"/>
                </a:solidFill>
              </a:defRPr>
            </a:lvl2pPr>
            <a:lvl3pPr indent="-228600" lvl="2" marL="1371600" algn="l">
              <a:lnSpc>
                <a:spcPct val="100000"/>
              </a:lnSpc>
              <a:spcBef>
                <a:spcPts val="500"/>
              </a:spcBef>
              <a:spcAft>
                <a:spcPts val="0"/>
              </a:spcAft>
              <a:buSzPts val="1100"/>
              <a:buNone/>
              <a:defRPr sz="1200">
                <a:solidFill>
                  <a:srgbClr val="888888"/>
                </a:solidFill>
              </a:defRPr>
            </a:lvl3pPr>
            <a:lvl4pPr indent="-228600" lvl="3" marL="1828800" algn="l">
              <a:lnSpc>
                <a:spcPct val="100000"/>
              </a:lnSpc>
              <a:spcBef>
                <a:spcPts val="500"/>
              </a:spcBef>
              <a:spcAft>
                <a:spcPts val="0"/>
              </a:spcAft>
              <a:buSzPts val="1000"/>
              <a:buNone/>
              <a:defRPr sz="1100">
                <a:solidFill>
                  <a:srgbClr val="888888"/>
                </a:solidFill>
              </a:defRPr>
            </a:lvl4pPr>
            <a:lvl5pPr indent="-228600" lvl="4" marL="2286000" algn="l">
              <a:lnSpc>
                <a:spcPct val="100000"/>
              </a:lnSpc>
              <a:spcBef>
                <a:spcPts val="500"/>
              </a:spcBef>
              <a:spcAft>
                <a:spcPts val="0"/>
              </a:spcAft>
              <a:buSzPts val="1000"/>
              <a:buNone/>
              <a:defRPr sz="1100">
                <a:solidFill>
                  <a:srgbClr val="888888"/>
                </a:solidFill>
              </a:defRPr>
            </a:lvl5pPr>
            <a:lvl6pPr indent="-228600" lvl="5" marL="2743200" algn="l">
              <a:lnSpc>
                <a:spcPct val="100000"/>
              </a:lnSpc>
              <a:spcBef>
                <a:spcPts val="500"/>
              </a:spcBef>
              <a:spcAft>
                <a:spcPts val="0"/>
              </a:spcAft>
              <a:buSzPts val="1000"/>
              <a:buNone/>
              <a:defRPr sz="1100">
                <a:solidFill>
                  <a:srgbClr val="888888"/>
                </a:solidFill>
              </a:defRPr>
            </a:lvl6pPr>
            <a:lvl7pPr indent="-228600" lvl="6" marL="3200400" algn="l">
              <a:lnSpc>
                <a:spcPct val="100000"/>
              </a:lnSpc>
              <a:spcBef>
                <a:spcPts val="500"/>
              </a:spcBef>
              <a:spcAft>
                <a:spcPts val="0"/>
              </a:spcAft>
              <a:buSzPts val="1000"/>
              <a:buNone/>
              <a:defRPr sz="1100">
                <a:solidFill>
                  <a:srgbClr val="888888"/>
                </a:solidFill>
              </a:defRPr>
            </a:lvl7pPr>
            <a:lvl8pPr indent="-228600" lvl="7" marL="3657600" algn="l">
              <a:lnSpc>
                <a:spcPct val="100000"/>
              </a:lnSpc>
              <a:spcBef>
                <a:spcPts val="500"/>
              </a:spcBef>
              <a:spcAft>
                <a:spcPts val="0"/>
              </a:spcAft>
              <a:buSzPts val="1000"/>
              <a:buNone/>
              <a:defRPr sz="1100">
                <a:solidFill>
                  <a:srgbClr val="888888"/>
                </a:solidFill>
              </a:defRPr>
            </a:lvl8pPr>
            <a:lvl9pPr indent="-228600" lvl="8" marL="4114800" algn="l">
              <a:lnSpc>
                <a:spcPct val="100000"/>
              </a:lnSpc>
              <a:spcBef>
                <a:spcPts val="500"/>
              </a:spcBef>
              <a:spcAft>
                <a:spcPts val="500"/>
              </a:spcAft>
              <a:buSzPts val="1000"/>
              <a:buNone/>
              <a:defRPr sz="1100">
                <a:solidFill>
                  <a:srgbClr val="888888"/>
                </a:solidFill>
              </a:defRPr>
            </a:lvl9pPr>
          </a:lstStyle>
          <a:p/>
        </p:txBody>
      </p:sp>
      <p:sp>
        <p:nvSpPr>
          <p:cNvPr id="118" name="Google Shape;118;p18"/>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9" name="Google Shape;119;p18"/>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0" name="Google Shape;120;p18"/>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1" name="Shape 121"/>
        <p:cNvGrpSpPr/>
        <p:nvPr/>
      </p:nvGrpSpPr>
      <p:grpSpPr>
        <a:xfrm>
          <a:off x="0" y="0"/>
          <a:ext cx="0" cy="0"/>
          <a:chOff x="0" y="0"/>
          <a:chExt cx="0" cy="0"/>
        </a:xfrm>
      </p:grpSpPr>
      <p:sp>
        <p:nvSpPr>
          <p:cNvPr id="122" name="Google Shape;122;p19"/>
          <p:cNvSpPr/>
          <p:nvPr/>
        </p:nvSpPr>
        <p:spPr>
          <a:xfrm>
            <a:off x="334486" y="454916"/>
            <a:ext cx="8475027"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9"/>
          <p:cNvSpPr txBox="1"/>
          <p:nvPr>
            <p:ph type="title"/>
          </p:nvPr>
        </p:nvSpPr>
        <p:spPr>
          <a:xfrm>
            <a:off x="435895" y="547244"/>
            <a:ext cx="8272212" cy="741249"/>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p19"/>
          <p:cNvSpPr txBox="1"/>
          <p:nvPr>
            <p:ph idx="1" type="body"/>
          </p:nvPr>
        </p:nvSpPr>
        <p:spPr>
          <a:xfrm>
            <a:off x="435895" y="1671002"/>
            <a:ext cx="4066792" cy="2724785"/>
          </a:xfrm>
          <a:prstGeom prst="rect">
            <a:avLst/>
          </a:prstGeom>
          <a:noFill/>
          <a:ln>
            <a:noFill/>
          </a:ln>
        </p:spPr>
        <p:txBody>
          <a:bodyPr anchorCtr="0" anchor="ctr"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125" name="Google Shape;125;p19"/>
          <p:cNvSpPr txBox="1"/>
          <p:nvPr>
            <p:ph idx="2" type="body"/>
          </p:nvPr>
        </p:nvSpPr>
        <p:spPr>
          <a:xfrm>
            <a:off x="4641313" y="1671002"/>
            <a:ext cx="4066794" cy="2724785"/>
          </a:xfrm>
          <a:prstGeom prst="rect">
            <a:avLst/>
          </a:prstGeom>
          <a:noFill/>
          <a:ln>
            <a:noFill/>
          </a:ln>
        </p:spPr>
        <p:txBody>
          <a:bodyPr anchorCtr="0" anchor="ctr"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126" name="Google Shape;126;p19"/>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7" name="Google Shape;127;p19"/>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8" name="Google Shape;128;p19"/>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9" name="Shape 129"/>
        <p:cNvGrpSpPr/>
        <p:nvPr/>
      </p:nvGrpSpPr>
      <p:grpSpPr>
        <a:xfrm>
          <a:off x="0" y="0"/>
          <a:ext cx="0" cy="0"/>
          <a:chOff x="0" y="0"/>
          <a:chExt cx="0" cy="0"/>
        </a:xfrm>
      </p:grpSpPr>
      <p:sp>
        <p:nvSpPr>
          <p:cNvPr id="130" name="Google Shape;130;p20"/>
          <p:cNvSpPr/>
          <p:nvPr/>
        </p:nvSpPr>
        <p:spPr>
          <a:xfrm>
            <a:off x="334486" y="454916"/>
            <a:ext cx="8475027"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0"/>
          <p:cNvSpPr txBox="1"/>
          <p:nvPr>
            <p:ph type="title"/>
          </p:nvPr>
        </p:nvSpPr>
        <p:spPr>
          <a:xfrm>
            <a:off x="435895" y="547244"/>
            <a:ext cx="8272212" cy="741249"/>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2" name="Google Shape;132;p20"/>
          <p:cNvSpPr txBox="1"/>
          <p:nvPr>
            <p:ph idx="1" type="body"/>
          </p:nvPr>
        </p:nvSpPr>
        <p:spPr>
          <a:xfrm>
            <a:off x="665414" y="1688169"/>
            <a:ext cx="3815306" cy="402004"/>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300"/>
              </a:spcBef>
              <a:spcAft>
                <a:spcPts val="0"/>
              </a:spcAft>
              <a:buSzPts val="1500"/>
              <a:buNone/>
              <a:defRPr b="0" sz="1700">
                <a:solidFill>
                  <a:schemeClr val="accent2"/>
                </a:solidFill>
              </a:defRPr>
            </a:lvl1pPr>
            <a:lvl2pPr indent="-228600" lvl="1" marL="914400" algn="l">
              <a:lnSpc>
                <a:spcPct val="100000"/>
              </a:lnSpc>
              <a:spcBef>
                <a:spcPts val="500"/>
              </a:spcBef>
              <a:spcAft>
                <a:spcPts val="0"/>
              </a:spcAft>
              <a:buSzPts val="1400"/>
              <a:buNone/>
              <a:defRPr b="1" sz="1500"/>
            </a:lvl2pPr>
            <a:lvl3pPr indent="-228600" lvl="2" marL="1371600" algn="l">
              <a:lnSpc>
                <a:spcPct val="100000"/>
              </a:lnSpc>
              <a:spcBef>
                <a:spcPts val="500"/>
              </a:spcBef>
              <a:spcAft>
                <a:spcPts val="0"/>
              </a:spcAft>
              <a:buSzPts val="1200"/>
              <a:buNone/>
              <a:defRPr b="1" sz="1400"/>
            </a:lvl3pPr>
            <a:lvl4pPr indent="-228600" lvl="3" marL="1828800" algn="l">
              <a:lnSpc>
                <a:spcPct val="100000"/>
              </a:lnSpc>
              <a:spcBef>
                <a:spcPts val="500"/>
              </a:spcBef>
              <a:spcAft>
                <a:spcPts val="0"/>
              </a:spcAft>
              <a:buSzPts val="1100"/>
              <a:buNone/>
              <a:defRPr b="1" sz="1200"/>
            </a:lvl4pPr>
            <a:lvl5pPr indent="-228600" lvl="4" marL="2286000" algn="l">
              <a:lnSpc>
                <a:spcPct val="100000"/>
              </a:lnSpc>
              <a:spcBef>
                <a:spcPts val="500"/>
              </a:spcBef>
              <a:spcAft>
                <a:spcPts val="0"/>
              </a:spcAft>
              <a:buSzPts val="1100"/>
              <a:buNone/>
              <a:defRPr b="1" sz="1200"/>
            </a:lvl5pPr>
            <a:lvl6pPr indent="-228600" lvl="5" marL="2743200" algn="l">
              <a:lnSpc>
                <a:spcPct val="100000"/>
              </a:lnSpc>
              <a:spcBef>
                <a:spcPts val="500"/>
              </a:spcBef>
              <a:spcAft>
                <a:spcPts val="0"/>
              </a:spcAft>
              <a:buSzPts val="1100"/>
              <a:buNone/>
              <a:defRPr b="1" sz="1200"/>
            </a:lvl6pPr>
            <a:lvl7pPr indent="-228600" lvl="6" marL="3200400" algn="l">
              <a:lnSpc>
                <a:spcPct val="100000"/>
              </a:lnSpc>
              <a:spcBef>
                <a:spcPts val="500"/>
              </a:spcBef>
              <a:spcAft>
                <a:spcPts val="0"/>
              </a:spcAft>
              <a:buSzPts val="1100"/>
              <a:buNone/>
              <a:defRPr b="1" sz="1200"/>
            </a:lvl7pPr>
            <a:lvl8pPr indent="-228600" lvl="7" marL="3657600" algn="l">
              <a:lnSpc>
                <a:spcPct val="100000"/>
              </a:lnSpc>
              <a:spcBef>
                <a:spcPts val="500"/>
              </a:spcBef>
              <a:spcAft>
                <a:spcPts val="0"/>
              </a:spcAft>
              <a:buSzPts val="1100"/>
              <a:buNone/>
              <a:defRPr b="1" sz="1200"/>
            </a:lvl8pPr>
            <a:lvl9pPr indent="-228600" lvl="8" marL="4114800" algn="l">
              <a:lnSpc>
                <a:spcPct val="100000"/>
              </a:lnSpc>
              <a:spcBef>
                <a:spcPts val="500"/>
              </a:spcBef>
              <a:spcAft>
                <a:spcPts val="500"/>
              </a:spcAft>
              <a:buSzPts val="1100"/>
              <a:buNone/>
              <a:defRPr b="1" sz="1200"/>
            </a:lvl9pPr>
          </a:lstStyle>
          <a:p/>
        </p:txBody>
      </p:sp>
      <p:sp>
        <p:nvSpPr>
          <p:cNvPr id="133" name="Google Shape;133;p20"/>
          <p:cNvSpPr txBox="1"/>
          <p:nvPr>
            <p:ph idx="2" type="body"/>
          </p:nvPr>
        </p:nvSpPr>
        <p:spPr>
          <a:xfrm>
            <a:off x="435895" y="2194539"/>
            <a:ext cx="4044825" cy="2201249"/>
          </a:xfrm>
          <a:prstGeom prst="rect">
            <a:avLst/>
          </a:prstGeom>
          <a:noFill/>
          <a:ln>
            <a:noFill/>
          </a:ln>
        </p:spPr>
        <p:txBody>
          <a:bodyPr anchorCtr="0" anchor="t"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134" name="Google Shape;134;p20"/>
          <p:cNvSpPr txBox="1"/>
          <p:nvPr>
            <p:ph idx="3" type="body"/>
          </p:nvPr>
        </p:nvSpPr>
        <p:spPr>
          <a:xfrm>
            <a:off x="4892801" y="1688169"/>
            <a:ext cx="3815305" cy="41503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300"/>
              </a:spcBef>
              <a:spcAft>
                <a:spcPts val="0"/>
              </a:spcAft>
              <a:buSzPts val="1500"/>
              <a:buNone/>
              <a:defRPr b="0" sz="1700">
                <a:solidFill>
                  <a:schemeClr val="accent2"/>
                </a:solidFill>
              </a:defRPr>
            </a:lvl1pPr>
            <a:lvl2pPr indent="-228600" lvl="1" marL="914400" algn="l">
              <a:lnSpc>
                <a:spcPct val="100000"/>
              </a:lnSpc>
              <a:spcBef>
                <a:spcPts val="500"/>
              </a:spcBef>
              <a:spcAft>
                <a:spcPts val="0"/>
              </a:spcAft>
              <a:buSzPts val="1400"/>
              <a:buNone/>
              <a:defRPr b="1" sz="1500"/>
            </a:lvl2pPr>
            <a:lvl3pPr indent="-228600" lvl="2" marL="1371600" algn="l">
              <a:lnSpc>
                <a:spcPct val="100000"/>
              </a:lnSpc>
              <a:spcBef>
                <a:spcPts val="500"/>
              </a:spcBef>
              <a:spcAft>
                <a:spcPts val="0"/>
              </a:spcAft>
              <a:buSzPts val="1200"/>
              <a:buNone/>
              <a:defRPr b="1" sz="1400"/>
            </a:lvl3pPr>
            <a:lvl4pPr indent="-228600" lvl="3" marL="1828800" algn="l">
              <a:lnSpc>
                <a:spcPct val="100000"/>
              </a:lnSpc>
              <a:spcBef>
                <a:spcPts val="500"/>
              </a:spcBef>
              <a:spcAft>
                <a:spcPts val="0"/>
              </a:spcAft>
              <a:buSzPts val="1100"/>
              <a:buNone/>
              <a:defRPr b="1" sz="1200"/>
            </a:lvl4pPr>
            <a:lvl5pPr indent="-228600" lvl="4" marL="2286000" algn="l">
              <a:lnSpc>
                <a:spcPct val="100000"/>
              </a:lnSpc>
              <a:spcBef>
                <a:spcPts val="500"/>
              </a:spcBef>
              <a:spcAft>
                <a:spcPts val="0"/>
              </a:spcAft>
              <a:buSzPts val="1100"/>
              <a:buNone/>
              <a:defRPr b="1" sz="1200"/>
            </a:lvl5pPr>
            <a:lvl6pPr indent="-228600" lvl="5" marL="2743200" algn="l">
              <a:lnSpc>
                <a:spcPct val="100000"/>
              </a:lnSpc>
              <a:spcBef>
                <a:spcPts val="500"/>
              </a:spcBef>
              <a:spcAft>
                <a:spcPts val="0"/>
              </a:spcAft>
              <a:buSzPts val="1100"/>
              <a:buNone/>
              <a:defRPr b="1" sz="1200"/>
            </a:lvl6pPr>
            <a:lvl7pPr indent="-228600" lvl="6" marL="3200400" algn="l">
              <a:lnSpc>
                <a:spcPct val="100000"/>
              </a:lnSpc>
              <a:spcBef>
                <a:spcPts val="500"/>
              </a:spcBef>
              <a:spcAft>
                <a:spcPts val="0"/>
              </a:spcAft>
              <a:buSzPts val="1100"/>
              <a:buNone/>
              <a:defRPr b="1" sz="1200"/>
            </a:lvl7pPr>
            <a:lvl8pPr indent="-228600" lvl="7" marL="3657600" algn="l">
              <a:lnSpc>
                <a:spcPct val="100000"/>
              </a:lnSpc>
              <a:spcBef>
                <a:spcPts val="500"/>
              </a:spcBef>
              <a:spcAft>
                <a:spcPts val="0"/>
              </a:spcAft>
              <a:buSzPts val="1100"/>
              <a:buNone/>
              <a:defRPr b="1" sz="1200"/>
            </a:lvl8pPr>
            <a:lvl9pPr indent="-228600" lvl="8" marL="4114800" algn="l">
              <a:lnSpc>
                <a:spcPct val="100000"/>
              </a:lnSpc>
              <a:spcBef>
                <a:spcPts val="500"/>
              </a:spcBef>
              <a:spcAft>
                <a:spcPts val="500"/>
              </a:spcAft>
              <a:buSzPts val="1100"/>
              <a:buNone/>
              <a:defRPr b="1" sz="1200"/>
            </a:lvl9pPr>
          </a:lstStyle>
          <a:p/>
        </p:txBody>
      </p:sp>
      <p:sp>
        <p:nvSpPr>
          <p:cNvPr id="135" name="Google Shape;135;p20"/>
          <p:cNvSpPr txBox="1"/>
          <p:nvPr>
            <p:ph idx="4" type="body"/>
          </p:nvPr>
        </p:nvSpPr>
        <p:spPr>
          <a:xfrm>
            <a:off x="4663282" y="2194539"/>
            <a:ext cx="4044825" cy="2201249"/>
          </a:xfrm>
          <a:prstGeom prst="rect">
            <a:avLst/>
          </a:prstGeom>
          <a:noFill/>
          <a:ln>
            <a:noFill/>
          </a:ln>
        </p:spPr>
        <p:txBody>
          <a:bodyPr anchorCtr="0" anchor="t"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136" name="Google Shape;136;p20"/>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7" name="Google Shape;137;p20"/>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8" name="Google Shape;138;p20"/>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9" name="Shape 139"/>
        <p:cNvGrpSpPr/>
        <p:nvPr/>
      </p:nvGrpSpPr>
      <p:grpSpPr>
        <a:xfrm>
          <a:off x="0" y="0"/>
          <a:ext cx="0" cy="0"/>
          <a:chOff x="0" y="0"/>
          <a:chExt cx="0" cy="0"/>
        </a:xfrm>
      </p:grpSpPr>
      <p:sp>
        <p:nvSpPr>
          <p:cNvPr id="140" name="Google Shape;140;p21"/>
          <p:cNvSpPr/>
          <p:nvPr/>
        </p:nvSpPr>
        <p:spPr>
          <a:xfrm>
            <a:off x="335863" y="3856480"/>
            <a:ext cx="8473650" cy="956027"/>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1"/>
          <p:cNvSpPr txBox="1"/>
          <p:nvPr>
            <p:ph type="title"/>
          </p:nvPr>
        </p:nvSpPr>
        <p:spPr>
          <a:xfrm>
            <a:off x="435894" y="3946722"/>
            <a:ext cx="3682084" cy="51713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2D58AC"/>
              </a:buClr>
              <a:buSzPts val="1500"/>
              <a:buFont typeface="Gill Sans"/>
              <a:buNone/>
              <a:defRPr b="0" sz="1500">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2" name="Google Shape;142;p21"/>
          <p:cNvSpPr txBox="1"/>
          <p:nvPr>
            <p:ph idx="1" type="body"/>
          </p:nvPr>
        </p:nvSpPr>
        <p:spPr>
          <a:xfrm>
            <a:off x="335862" y="450900"/>
            <a:ext cx="8469630" cy="3153600"/>
          </a:xfrm>
          <a:prstGeom prst="rect">
            <a:avLst/>
          </a:prstGeom>
          <a:noFill/>
          <a:ln>
            <a:noFill/>
          </a:ln>
        </p:spPr>
        <p:txBody>
          <a:bodyPr anchorCtr="0" anchor="ctr" bIns="34275" lIns="68575" spcFirstLastPara="1" rIns="68575" wrap="square" tIns="34275">
            <a:noAutofit/>
          </a:bodyPr>
          <a:lstStyle>
            <a:lvl1pPr indent="-317500" lvl="0" marL="457200" algn="l">
              <a:lnSpc>
                <a:spcPct val="100000"/>
              </a:lnSpc>
              <a:spcBef>
                <a:spcPts val="300"/>
              </a:spcBef>
              <a:spcAft>
                <a:spcPts val="0"/>
              </a:spcAft>
              <a:buSzPts val="1400"/>
              <a:buChar char="◼"/>
              <a:defRPr sz="1500">
                <a:solidFill>
                  <a:schemeClr val="dk2"/>
                </a:solidFill>
              </a:defRPr>
            </a:lvl1pPr>
            <a:lvl2pPr indent="-304800" lvl="1" marL="914400" algn="l">
              <a:lnSpc>
                <a:spcPct val="100000"/>
              </a:lnSpc>
              <a:spcBef>
                <a:spcPts val="500"/>
              </a:spcBef>
              <a:spcAft>
                <a:spcPts val="0"/>
              </a:spcAft>
              <a:buSzPts val="1200"/>
              <a:buChar char="◼"/>
              <a:defRPr sz="1400">
                <a:solidFill>
                  <a:schemeClr val="dk2"/>
                </a:solidFill>
              </a:defRPr>
            </a:lvl2pPr>
            <a:lvl3pPr indent="-298450" lvl="2" marL="1371600" algn="l">
              <a:lnSpc>
                <a:spcPct val="100000"/>
              </a:lnSpc>
              <a:spcBef>
                <a:spcPts val="500"/>
              </a:spcBef>
              <a:spcAft>
                <a:spcPts val="0"/>
              </a:spcAft>
              <a:buSzPts val="1100"/>
              <a:buChar char="◼"/>
              <a:defRPr sz="1200">
                <a:solidFill>
                  <a:schemeClr val="dk2"/>
                </a:solidFill>
              </a:defRPr>
            </a:lvl3pPr>
            <a:lvl4pPr indent="-292100" lvl="3" marL="1828800" algn="l">
              <a:lnSpc>
                <a:spcPct val="100000"/>
              </a:lnSpc>
              <a:spcBef>
                <a:spcPts val="500"/>
              </a:spcBef>
              <a:spcAft>
                <a:spcPts val="0"/>
              </a:spcAft>
              <a:buSzPts val="1000"/>
              <a:buChar char="◼"/>
              <a:defRPr sz="1100">
                <a:solidFill>
                  <a:schemeClr val="dk2"/>
                </a:solidFill>
              </a:defRPr>
            </a:lvl4pPr>
            <a:lvl5pPr indent="-292100" lvl="4" marL="2286000" algn="l">
              <a:lnSpc>
                <a:spcPct val="100000"/>
              </a:lnSpc>
              <a:spcBef>
                <a:spcPts val="500"/>
              </a:spcBef>
              <a:spcAft>
                <a:spcPts val="0"/>
              </a:spcAft>
              <a:buSzPts val="1000"/>
              <a:buChar char="◼"/>
              <a:defRPr sz="1100">
                <a:solidFill>
                  <a:schemeClr val="dk2"/>
                </a:solidFill>
              </a:defRPr>
            </a:lvl5pPr>
            <a:lvl6pPr indent="-292100" lvl="5" marL="2743200" algn="l">
              <a:lnSpc>
                <a:spcPct val="100000"/>
              </a:lnSpc>
              <a:spcBef>
                <a:spcPts val="500"/>
              </a:spcBef>
              <a:spcAft>
                <a:spcPts val="0"/>
              </a:spcAft>
              <a:buSzPts val="1000"/>
              <a:buChar char="◼"/>
              <a:defRPr sz="1100">
                <a:solidFill>
                  <a:schemeClr val="dk2"/>
                </a:solidFill>
              </a:defRPr>
            </a:lvl6pPr>
            <a:lvl7pPr indent="-292100" lvl="6" marL="3200400" algn="l">
              <a:lnSpc>
                <a:spcPct val="100000"/>
              </a:lnSpc>
              <a:spcBef>
                <a:spcPts val="500"/>
              </a:spcBef>
              <a:spcAft>
                <a:spcPts val="0"/>
              </a:spcAft>
              <a:buSzPts val="1000"/>
              <a:buChar char="◼"/>
              <a:defRPr sz="1100">
                <a:solidFill>
                  <a:schemeClr val="dk2"/>
                </a:solidFill>
              </a:defRPr>
            </a:lvl7pPr>
            <a:lvl8pPr indent="-292100" lvl="7" marL="3657600" algn="l">
              <a:lnSpc>
                <a:spcPct val="100000"/>
              </a:lnSpc>
              <a:spcBef>
                <a:spcPts val="500"/>
              </a:spcBef>
              <a:spcAft>
                <a:spcPts val="0"/>
              </a:spcAft>
              <a:buSzPts val="1000"/>
              <a:buChar char="◼"/>
              <a:defRPr sz="1100">
                <a:solidFill>
                  <a:schemeClr val="dk2"/>
                </a:solidFill>
              </a:defRPr>
            </a:lvl8pPr>
            <a:lvl9pPr indent="-292100" lvl="8" marL="4114800" algn="l">
              <a:lnSpc>
                <a:spcPct val="100000"/>
              </a:lnSpc>
              <a:spcBef>
                <a:spcPts val="500"/>
              </a:spcBef>
              <a:spcAft>
                <a:spcPts val="500"/>
              </a:spcAft>
              <a:buSzPts val="1000"/>
              <a:buChar char="◼"/>
              <a:defRPr sz="1100">
                <a:solidFill>
                  <a:schemeClr val="dk2"/>
                </a:solidFill>
              </a:defRPr>
            </a:lvl9pPr>
          </a:lstStyle>
          <a:p/>
        </p:txBody>
      </p:sp>
      <p:sp>
        <p:nvSpPr>
          <p:cNvPr id="143" name="Google Shape;143;p21"/>
          <p:cNvSpPr txBox="1"/>
          <p:nvPr>
            <p:ph idx="2" type="body"/>
          </p:nvPr>
        </p:nvSpPr>
        <p:spPr>
          <a:xfrm>
            <a:off x="4305617" y="3946722"/>
            <a:ext cx="4402490" cy="517136"/>
          </a:xfrm>
          <a:prstGeom prst="rect">
            <a:avLst/>
          </a:prstGeom>
          <a:noFill/>
          <a:ln>
            <a:noFill/>
          </a:ln>
        </p:spPr>
        <p:txBody>
          <a:bodyPr anchorCtr="0" anchor="ctr" bIns="34275" lIns="68575" spcFirstLastPara="1" rIns="68575" wrap="square" tIns="34275">
            <a:noAutofit/>
          </a:bodyPr>
          <a:lstStyle>
            <a:lvl1pPr indent="-228600" lvl="0" marL="457200" algn="r">
              <a:lnSpc>
                <a:spcPct val="100000"/>
              </a:lnSpc>
              <a:spcBef>
                <a:spcPts val="200"/>
              </a:spcBef>
              <a:spcAft>
                <a:spcPts val="0"/>
              </a:spcAft>
              <a:buSzPts val="800"/>
              <a:buNone/>
              <a:defRPr sz="800">
                <a:solidFill>
                  <a:schemeClr val="lt1"/>
                </a:solidFill>
              </a:defRPr>
            </a:lvl1pPr>
            <a:lvl2pPr indent="-228600" lvl="1" marL="914400" algn="l">
              <a:lnSpc>
                <a:spcPct val="100000"/>
              </a:lnSpc>
              <a:spcBef>
                <a:spcPts val="500"/>
              </a:spcBef>
              <a:spcAft>
                <a:spcPts val="0"/>
              </a:spcAft>
              <a:buSzPts val="800"/>
              <a:buNone/>
              <a:defRPr sz="800"/>
            </a:lvl2pPr>
            <a:lvl3pPr indent="-228600" lvl="2" marL="1371600" algn="l">
              <a:lnSpc>
                <a:spcPct val="100000"/>
              </a:lnSpc>
              <a:spcBef>
                <a:spcPts val="500"/>
              </a:spcBef>
              <a:spcAft>
                <a:spcPts val="0"/>
              </a:spcAft>
              <a:buSzPts val="700"/>
              <a:buNone/>
              <a:defRPr sz="800"/>
            </a:lvl3pPr>
            <a:lvl4pPr indent="-228600" lvl="3" marL="1828800" algn="l">
              <a:lnSpc>
                <a:spcPct val="100000"/>
              </a:lnSpc>
              <a:spcBef>
                <a:spcPts val="500"/>
              </a:spcBef>
              <a:spcAft>
                <a:spcPts val="0"/>
              </a:spcAft>
              <a:buSzPts val="600"/>
              <a:buNone/>
              <a:defRPr sz="700"/>
            </a:lvl4pPr>
            <a:lvl5pPr indent="-228600" lvl="4" marL="2286000" algn="l">
              <a:lnSpc>
                <a:spcPct val="100000"/>
              </a:lnSpc>
              <a:spcBef>
                <a:spcPts val="500"/>
              </a:spcBef>
              <a:spcAft>
                <a:spcPts val="0"/>
              </a:spcAft>
              <a:buSzPts val="600"/>
              <a:buNone/>
              <a:defRPr sz="700"/>
            </a:lvl5pPr>
            <a:lvl6pPr indent="-228600" lvl="5" marL="2743200" algn="l">
              <a:lnSpc>
                <a:spcPct val="100000"/>
              </a:lnSpc>
              <a:spcBef>
                <a:spcPts val="500"/>
              </a:spcBef>
              <a:spcAft>
                <a:spcPts val="0"/>
              </a:spcAft>
              <a:buSzPts val="600"/>
              <a:buNone/>
              <a:defRPr sz="700"/>
            </a:lvl6pPr>
            <a:lvl7pPr indent="-228600" lvl="6" marL="3200400" algn="l">
              <a:lnSpc>
                <a:spcPct val="100000"/>
              </a:lnSpc>
              <a:spcBef>
                <a:spcPts val="500"/>
              </a:spcBef>
              <a:spcAft>
                <a:spcPts val="0"/>
              </a:spcAft>
              <a:buSzPts val="600"/>
              <a:buNone/>
              <a:defRPr sz="700"/>
            </a:lvl7pPr>
            <a:lvl8pPr indent="-228600" lvl="7" marL="3657600" algn="l">
              <a:lnSpc>
                <a:spcPct val="100000"/>
              </a:lnSpc>
              <a:spcBef>
                <a:spcPts val="500"/>
              </a:spcBef>
              <a:spcAft>
                <a:spcPts val="0"/>
              </a:spcAft>
              <a:buSzPts val="600"/>
              <a:buNone/>
              <a:defRPr sz="700"/>
            </a:lvl8pPr>
            <a:lvl9pPr indent="-228600" lvl="8" marL="4114800" algn="l">
              <a:lnSpc>
                <a:spcPct val="100000"/>
              </a:lnSpc>
              <a:spcBef>
                <a:spcPts val="500"/>
              </a:spcBef>
              <a:spcAft>
                <a:spcPts val="500"/>
              </a:spcAft>
              <a:buSzPts val="600"/>
              <a:buNone/>
              <a:defRPr sz="700"/>
            </a:lvl9pPr>
          </a:lstStyle>
          <a:p/>
        </p:txBody>
      </p:sp>
      <p:sp>
        <p:nvSpPr>
          <p:cNvPr id="144" name="Google Shape;144;p21"/>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5" name="Google Shape;145;p21"/>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6" name="Google Shape;146;p21"/>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 name="Google Shape;21;p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7" name="Shape 147"/>
        <p:cNvGrpSpPr/>
        <p:nvPr/>
      </p:nvGrpSpPr>
      <p:grpSpPr>
        <a:xfrm>
          <a:off x="0" y="0"/>
          <a:ext cx="0" cy="0"/>
          <a:chOff x="0" y="0"/>
          <a:chExt cx="0" cy="0"/>
        </a:xfrm>
      </p:grpSpPr>
      <p:sp>
        <p:nvSpPr>
          <p:cNvPr id="148" name="Google Shape;148;p22"/>
          <p:cNvSpPr txBox="1"/>
          <p:nvPr>
            <p:ph type="title"/>
          </p:nvPr>
        </p:nvSpPr>
        <p:spPr>
          <a:xfrm>
            <a:off x="435895" y="3520042"/>
            <a:ext cx="8272212" cy="425053"/>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accent1"/>
              </a:buClr>
              <a:buSzPts val="1800"/>
              <a:buFont typeface="Gill Sans"/>
              <a:buNone/>
              <a:defRPr b="0" sz="1800">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9" name="Google Shape;149;p22"/>
          <p:cNvSpPr/>
          <p:nvPr>
            <p:ph idx="2" type="pic"/>
          </p:nvPr>
        </p:nvSpPr>
        <p:spPr>
          <a:xfrm>
            <a:off x="335863" y="449794"/>
            <a:ext cx="8468144" cy="2667939"/>
          </a:xfrm>
          <a:prstGeom prst="rect">
            <a:avLst/>
          </a:prstGeom>
          <a:noFill/>
          <a:ln>
            <a:noFill/>
          </a:ln>
        </p:spPr>
        <p:txBody>
          <a:bodyPr anchorCtr="0" anchor="t" bIns="34275" lIns="68575" spcFirstLastPara="1" rIns="68575" wrap="square" tIns="34275">
            <a:noAutofit/>
          </a:bodyPr>
          <a:lstStyle>
            <a:lvl1pPr lvl="0" marR="0" rtl="0" algn="ctr">
              <a:lnSpc>
                <a:spcPct val="100000"/>
              </a:lnSpc>
              <a:spcBef>
                <a:spcPts val="2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1pPr>
            <a:lvl2pPr lvl="1"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2pPr>
            <a:lvl3pPr lvl="2"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3pPr>
            <a:lvl4pPr lvl="3"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4pPr>
            <a:lvl5pPr lvl="4"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5pPr>
            <a:lvl6pPr lvl="5"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6pPr>
            <a:lvl7pPr lvl="6"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7pPr>
            <a:lvl8pPr lvl="7"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8pPr>
            <a:lvl9pPr lvl="8" marR="0" rtl="0" algn="l">
              <a:lnSpc>
                <a:spcPct val="100000"/>
              </a:lnSpc>
              <a:spcBef>
                <a:spcPts val="500"/>
              </a:spcBef>
              <a:spcAft>
                <a:spcPts val="50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9pPr>
          </a:lstStyle>
          <a:p/>
        </p:txBody>
      </p:sp>
      <p:sp>
        <p:nvSpPr>
          <p:cNvPr id="150" name="Google Shape;150;p22"/>
          <p:cNvSpPr txBox="1"/>
          <p:nvPr>
            <p:ph idx="1" type="body"/>
          </p:nvPr>
        </p:nvSpPr>
        <p:spPr>
          <a:xfrm>
            <a:off x="435894" y="3945095"/>
            <a:ext cx="8272213" cy="449003"/>
          </a:xfrm>
          <a:prstGeom prst="rect">
            <a:avLst/>
          </a:prstGeom>
          <a:noFill/>
          <a:ln>
            <a:noFill/>
          </a:ln>
        </p:spPr>
        <p:txBody>
          <a:bodyPr anchorCtr="0" anchor="ctr" bIns="34275" lIns="68575" spcFirstLastPara="1" rIns="68575" wrap="square" tIns="34275">
            <a:noAutofit/>
          </a:bodyPr>
          <a:lstStyle>
            <a:lvl1pPr indent="-228600" lvl="0" marL="457200" algn="l">
              <a:lnSpc>
                <a:spcPct val="100000"/>
              </a:lnSpc>
              <a:spcBef>
                <a:spcPts val="200"/>
              </a:spcBef>
              <a:spcAft>
                <a:spcPts val="0"/>
              </a:spcAft>
              <a:buSzPts val="800"/>
              <a:buNone/>
              <a:defRPr sz="900"/>
            </a:lvl1pPr>
            <a:lvl2pPr indent="-228600" lvl="1" marL="914400" algn="l">
              <a:lnSpc>
                <a:spcPct val="100000"/>
              </a:lnSpc>
              <a:spcBef>
                <a:spcPts val="500"/>
              </a:spcBef>
              <a:spcAft>
                <a:spcPts val="0"/>
              </a:spcAft>
              <a:buSzPts val="800"/>
              <a:buNone/>
              <a:defRPr sz="900"/>
            </a:lvl2pPr>
            <a:lvl3pPr indent="-228600" lvl="2" marL="1371600" algn="l">
              <a:lnSpc>
                <a:spcPct val="100000"/>
              </a:lnSpc>
              <a:spcBef>
                <a:spcPts val="500"/>
              </a:spcBef>
              <a:spcAft>
                <a:spcPts val="0"/>
              </a:spcAft>
              <a:buSzPts val="700"/>
              <a:buNone/>
              <a:defRPr sz="800"/>
            </a:lvl3pPr>
            <a:lvl4pPr indent="-228600" lvl="3" marL="1828800" algn="l">
              <a:lnSpc>
                <a:spcPct val="100000"/>
              </a:lnSpc>
              <a:spcBef>
                <a:spcPts val="500"/>
              </a:spcBef>
              <a:spcAft>
                <a:spcPts val="0"/>
              </a:spcAft>
              <a:buSzPts val="600"/>
              <a:buNone/>
              <a:defRPr sz="700"/>
            </a:lvl4pPr>
            <a:lvl5pPr indent="-228600" lvl="4" marL="2286000" algn="l">
              <a:lnSpc>
                <a:spcPct val="100000"/>
              </a:lnSpc>
              <a:spcBef>
                <a:spcPts val="500"/>
              </a:spcBef>
              <a:spcAft>
                <a:spcPts val="0"/>
              </a:spcAft>
              <a:buSzPts val="600"/>
              <a:buNone/>
              <a:defRPr sz="700"/>
            </a:lvl5pPr>
            <a:lvl6pPr indent="-228600" lvl="5" marL="2743200" algn="l">
              <a:lnSpc>
                <a:spcPct val="100000"/>
              </a:lnSpc>
              <a:spcBef>
                <a:spcPts val="500"/>
              </a:spcBef>
              <a:spcAft>
                <a:spcPts val="0"/>
              </a:spcAft>
              <a:buSzPts val="600"/>
              <a:buNone/>
              <a:defRPr sz="700"/>
            </a:lvl6pPr>
            <a:lvl7pPr indent="-228600" lvl="6" marL="3200400" algn="l">
              <a:lnSpc>
                <a:spcPct val="100000"/>
              </a:lnSpc>
              <a:spcBef>
                <a:spcPts val="500"/>
              </a:spcBef>
              <a:spcAft>
                <a:spcPts val="0"/>
              </a:spcAft>
              <a:buSzPts val="600"/>
              <a:buNone/>
              <a:defRPr sz="700"/>
            </a:lvl7pPr>
            <a:lvl8pPr indent="-228600" lvl="7" marL="3657600" algn="l">
              <a:lnSpc>
                <a:spcPct val="100000"/>
              </a:lnSpc>
              <a:spcBef>
                <a:spcPts val="500"/>
              </a:spcBef>
              <a:spcAft>
                <a:spcPts val="0"/>
              </a:spcAft>
              <a:buSzPts val="600"/>
              <a:buNone/>
              <a:defRPr sz="700"/>
            </a:lvl8pPr>
            <a:lvl9pPr indent="-228600" lvl="8" marL="4114800" algn="l">
              <a:lnSpc>
                <a:spcPct val="100000"/>
              </a:lnSpc>
              <a:spcBef>
                <a:spcPts val="500"/>
              </a:spcBef>
              <a:spcAft>
                <a:spcPts val="500"/>
              </a:spcAft>
              <a:buSzPts val="600"/>
              <a:buNone/>
              <a:defRPr sz="700"/>
            </a:lvl9pPr>
          </a:lstStyle>
          <a:p/>
        </p:txBody>
      </p:sp>
      <p:sp>
        <p:nvSpPr>
          <p:cNvPr id="151" name="Google Shape;151;p22"/>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2" name="Google Shape;152;p22"/>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3" name="Google Shape;153;p22"/>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4" name="Shape 154"/>
        <p:cNvGrpSpPr/>
        <p:nvPr/>
      </p:nvGrpSpPr>
      <p:grpSpPr>
        <a:xfrm>
          <a:off x="0" y="0"/>
          <a:ext cx="0" cy="0"/>
          <a:chOff x="0" y="0"/>
          <a:chExt cx="0" cy="0"/>
        </a:xfrm>
      </p:grpSpPr>
      <p:sp>
        <p:nvSpPr>
          <p:cNvPr id="155" name="Google Shape;155;p23"/>
          <p:cNvSpPr/>
          <p:nvPr/>
        </p:nvSpPr>
        <p:spPr>
          <a:xfrm>
            <a:off x="330214" y="460805"/>
            <a:ext cx="8482004" cy="891974"/>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3"/>
          <p:cNvSpPr txBox="1"/>
          <p:nvPr>
            <p:ph type="title"/>
          </p:nvPr>
        </p:nvSpPr>
        <p:spPr>
          <a:xfrm>
            <a:off x="435894" y="526617"/>
            <a:ext cx="8272212" cy="76035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7" name="Google Shape;157;p23"/>
          <p:cNvSpPr txBox="1"/>
          <p:nvPr>
            <p:ph idx="1" type="body"/>
          </p:nvPr>
        </p:nvSpPr>
        <p:spPr>
          <a:xfrm rot="5400000">
            <a:off x="3250952" y="-1063056"/>
            <a:ext cx="2642096" cy="8272212"/>
          </a:xfrm>
          <a:prstGeom prst="rect">
            <a:avLst/>
          </a:prstGeom>
          <a:noFill/>
          <a:ln>
            <a:noFill/>
          </a:ln>
        </p:spPr>
        <p:txBody>
          <a:bodyPr anchorCtr="0" anchor="t"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298450" lvl="1" marL="914400" algn="l">
              <a:lnSpc>
                <a:spcPct val="100000"/>
              </a:lnSpc>
              <a:spcBef>
                <a:spcPts val="500"/>
              </a:spcBef>
              <a:spcAft>
                <a:spcPts val="0"/>
              </a:spcAft>
              <a:buSzPts val="1100"/>
              <a:buChar char="◼"/>
              <a:defRPr/>
            </a:lvl2pPr>
            <a:lvl3pPr indent="-292100" lvl="2" marL="1371600" algn="l">
              <a:lnSpc>
                <a:spcPct val="100000"/>
              </a:lnSpc>
              <a:spcBef>
                <a:spcPts val="500"/>
              </a:spcBef>
              <a:spcAft>
                <a:spcPts val="0"/>
              </a:spcAft>
              <a:buSzPts val="1000"/>
              <a:buChar char="◼"/>
              <a:defRPr/>
            </a:lvl3pPr>
            <a:lvl4pPr indent="-279400" lvl="3" marL="1828800" algn="l">
              <a:lnSpc>
                <a:spcPct val="100000"/>
              </a:lnSpc>
              <a:spcBef>
                <a:spcPts val="500"/>
              </a:spcBef>
              <a:spcAft>
                <a:spcPts val="0"/>
              </a:spcAft>
              <a:buSzPts val="800"/>
              <a:buChar char="◼"/>
              <a:defRPr/>
            </a:lvl4pPr>
            <a:lvl5pPr indent="-279400" lvl="4" marL="2286000" algn="l">
              <a:lnSpc>
                <a:spcPct val="100000"/>
              </a:lnSpc>
              <a:spcBef>
                <a:spcPts val="500"/>
              </a:spcBef>
              <a:spcAft>
                <a:spcPts val="0"/>
              </a:spcAft>
              <a:buSzPts val="8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158" name="Google Shape;158;p23"/>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9" name="Google Shape;159;p23"/>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0" name="Google Shape;160;p23"/>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1" name="Shape 161"/>
        <p:cNvGrpSpPr/>
        <p:nvPr/>
      </p:nvGrpSpPr>
      <p:grpSpPr>
        <a:xfrm>
          <a:off x="0" y="0"/>
          <a:ext cx="0" cy="0"/>
          <a:chOff x="0" y="0"/>
          <a:chExt cx="0" cy="0"/>
        </a:xfrm>
      </p:grpSpPr>
      <p:sp>
        <p:nvSpPr>
          <p:cNvPr id="162" name="Google Shape;162;p24"/>
          <p:cNvSpPr/>
          <p:nvPr/>
        </p:nvSpPr>
        <p:spPr>
          <a:xfrm>
            <a:off x="6629401" y="449794"/>
            <a:ext cx="2180113" cy="4362712"/>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4"/>
          <p:cNvSpPr txBox="1"/>
          <p:nvPr>
            <p:ph type="title"/>
          </p:nvPr>
        </p:nvSpPr>
        <p:spPr>
          <a:xfrm rot="5400000">
            <a:off x="5437310" y="1698885"/>
            <a:ext cx="3887305" cy="1503123"/>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4" name="Google Shape;164;p24"/>
          <p:cNvSpPr txBox="1"/>
          <p:nvPr>
            <p:ph idx="1" type="body"/>
          </p:nvPr>
        </p:nvSpPr>
        <p:spPr>
          <a:xfrm rot="5400000">
            <a:off x="1598645" y="-510658"/>
            <a:ext cx="3887305" cy="5922209"/>
          </a:xfrm>
          <a:prstGeom prst="rect">
            <a:avLst/>
          </a:prstGeom>
          <a:noFill/>
          <a:ln>
            <a:noFill/>
          </a:ln>
        </p:spPr>
        <p:txBody>
          <a:bodyPr anchorCtr="0" anchor="t"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165" name="Google Shape;165;p24"/>
          <p:cNvSpPr txBox="1"/>
          <p:nvPr>
            <p:ph idx="10" type="dt"/>
          </p:nvPr>
        </p:nvSpPr>
        <p:spPr>
          <a:xfrm>
            <a:off x="6745254" y="4467103"/>
            <a:ext cx="996106"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6" name="Google Shape;166;p24"/>
          <p:cNvSpPr txBox="1"/>
          <p:nvPr>
            <p:ph idx="11" type="ftr"/>
          </p:nvPr>
        </p:nvSpPr>
        <p:spPr>
          <a:xfrm>
            <a:off x="581192" y="4463858"/>
            <a:ext cx="5922209"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7" name="Google Shape;167;p24"/>
          <p:cNvSpPr txBox="1"/>
          <p:nvPr>
            <p:ph idx="12" type="sldNum"/>
          </p:nvPr>
        </p:nvSpPr>
        <p:spPr>
          <a:xfrm>
            <a:off x="7834961" y="4467103"/>
            <a:ext cx="873146"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 name="Shape 22"/>
        <p:cNvGrpSpPr/>
        <p:nvPr/>
      </p:nvGrpSpPr>
      <p:grpSpPr>
        <a:xfrm>
          <a:off x="0" y="0"/>
          <a:ext cx="0" cy="0"/>
          <a:chOff x="0" y="0"/>
          <a:chExt cx="0" cy="0"/>
        </a:xfrm>
      </p:grpSpPr>
      <p:sp>
        <p:nvSpPr>
          <p:cNvPr id="23" name="Google Shape;23;p4"/>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 name="Google Shape;24;p4"/>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25" name="Google Shape;25;p4"/>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6" name="Google Shape;26;p4"/>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7" name="Google Shape;27;p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28" name="Google Shape;28;p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9" name="Shape 29"/>
        <p:cNvGrpSpPr/>
        <p:nvPr/>
      </p:nvGrpSpPr>
      <p:grpSpPr>
        <a:xfrm>
          <a:off x="0" y="0"/>
          <a:ext cx="0" cy="0"/>
          <a:chOff x="0" y="0"/>
          <a:chExt cx="0" cy="0"/>
        </a:xfrm>
      </p:grpSpPr>
      <p:grpSp>
        <p:nvGrpSpPr>
          <p:cNvPr id="30" name="Google Shape;30;p5"/>
          <p:cNvGrpSpPr/>
          <p:nvPr/>
        </p:nvGrpSpPr>
        <p:grpSpPr>
          <a:xfrm>
            <a:off x="6098378" y="5"/>
            <a:ext cx="3045625" cy="2030570"/>
            <a:chOff x="6098378" y="5"/>
            <a:chExt cx="3045625" cy="2030570"/>
          </a:xfrm>
        </p:grpSpPr>
        <p:sp>
          <p:nvSpPr>
            <p:cNvPr id="31" name="Google Shape;31;p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5"/>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37" name="Google Shape;37;p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
        <p:nvSpPr>
          <p:cNvPr id="39" name="Google Shape;39;p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0" name="Shape 40"/>
        <p:cNvGrpSpPr/>
        <p:nvPr/>
      </p:nvGrpSpPr>
      <p:grpSpPr>
        <a:xfrm>
          <a:off x="0" y="0"/>
          <a:ext cx="0" cy="0"/>
          <a:chOff x="0" y="0"/>
          <a:chExt cx="0" cy="0"/>
        </a:xfrm>
      </p:grpSpPr>
      <p:grpSp>
        <p:nvGrpSpPr>
          <p:cNvPr id="41" name="Google Shape;41;p7"/>
          <p:cNvGrpSpPr/>
          <p:nvPr/>
        </p:nvGrpSpPr>
        <p:grpSpPr>
          <a:xfrm>
            <a:off x="0" y="3903669"/>
            <a:ext cx="9144000" cy="1239925"/>
            <a:chOff x="0" y="3903669"/>
            <a:chExt cx="9144000" cy="1239925"/>
          </a:xfrm>
        </p:grpSpPr>
        <p:sp>
          <p:nvSpPr>
            <p:cNvPr id="42" name="Google Shape;42;p7"/>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7"/>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7"/>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7"/>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7"/>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8" name="Google Shape;48;p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9" name="Google Shape;49;p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0" name="Shape 50"/>
        <p:cNvGrpSpPr/>
        <p:nvPr/>
      </p:nvGrpSpPr>
      <p:grpSpPr>
        <a:xfrm>
          <a:off x="0" y="0"/>
          <a:ext cx="0" cy="0"/>
          <a:chOff x="0" y="0"/>
          <a:chExt cx="0" cy="0"/>
        </a:xfrm>
      </p:grpSpPr>
      <p:sp>
        <p:nvSpPr>
          <p:cNvPr id="51" name="Google Shape;51;p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2" name="Google Shape;52;p8"/>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3" name="Google Shape;53;p8"/>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4" name="Google Shape;54;p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 name="Shape 55"/>
        <p:cNvGrpSpPr/>
        <p:nvPr/>
      </p:nvGrpSpPr>
      <p:grpSpPr>
        <a:xfrm>
          <a:off x="0" y="0"/>
          <a:ext cx="0" cy="0"/>
          <a:chOff x="0" y="0"/>
          <a:chExt cx="0" cy="0"/>
        </a:xfrm>
      </p:grpSpPr>
      <p:sp>
        <p:nvSpPr>
          <p:cNvPr id="56" name="Google Shape;56;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7" name="Google Shape;57;p9"/>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8" name="Google Shape;58;p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9" name="Shape 59"/>
        <p:cNvGrpSpPr/>
        <p:nvPr/>
      </p:nvGrpSpPr>
      <p:grpSpPr>
        <a:xfrm>
          <a:off x="0" y="0"/>
          <a:ext cx="0" cy="0"/>
          <a:chOff x="0" y="0"/>
          <a:chExt cx="0" cy="0"/>
        </a:xfrm>
      </p:grpSpPr>
      <p:grpSp>
        <p:nvGrpSpPr>
          <p:cNvPr id="60" name="Google Shape;60;p10"/>
          <p:cNvGrpSpPr/>
          <p:nvPr/>
        </p:nvGrpSpPr>
        <p:grpSpPr>
          <a:xfrm>
            <a:off x="6098378" y="5"/>
            <a:ext cx="3045625" cy="2030570"/>
            <a:chOff x="6098378" y="5"/>
            <a:chExt cx="3045625" cy="2030570"/>
          </a:xfrm>
        </p:grpSpPr>
        <p:sp>
          <p:nvSpPr>
            <p:cNvPr id="61" name="Google Shape;61;p10"/>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0"/>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0"/>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0"/>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0"/>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10"/>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67" name="Google Shape;67;p1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435894" y="528843"/>
            <a:ext cx="8272212" cy="892165"/>
          </a:xfrm>
          <a:prstGeom prst="rect">
            <a:avLst/>
          </a:prstGeom>
          <a:noFill/>
          <a:ln>
            <a:noFill/>
          </a:ln>
        </p:spPr>
        <p:txBody>
          <a:bodyPr anchorCtr="0" anchor="b" bIns="34275" lIns="68575" spcFirstLastPara="1" rIns="68575" wrap="square" tIns="34275">
            <a:noAutofit/>
          </a:bodyPr>
          <a:lstStyle>
            <a:lvl1pPr lvl="0" marR="0" rtl="0" algn="l">
              <a:lnSpc>
                <a:spcPct val="100000"/>
              </a:lnSpc>
              <a:spcBef>
                <a:spcPts val="0"/>
              </a:spcBef>
              <a:spcAft>
                <a:spcPts val="0"/>
              </a:spcAft>
              <a:buClr>
                <a:schemeClr val="lt1"/>
              </a:buClr>
              <a:buSzPts val="2100"/>
              <a:buFont typeface="Gill Sans"/>
              <a:buNone/>
              <a:defRPr b="0" i="0" sz="210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9pPr>
          </a:lstStyle>
          <a:p/>
        </p:txBody>
      </p:sp>
      <p:sp>
        <p:nvSpPr>
          <p:cNvPr id="83" name="Google Shape;83;p13"/>
          <p:cNvSpPr txBox="1"/>
          <p:nvPr>
            <p:ph idx="1" type="body"/>
          </p:nvPr>
        </p:nvSpPr>
        <p:spPr>
          <a:xfrm>
            <a:off x="435894" y="1752002"/>
            <a:ext cx="8272212" cy="2642096"/>
          </a:xfrm>
          <a:prstGeom prst="rect">
            <a:avLst/>
          </a:prstGeom>
          <a:noFill/>
          <a:ln>
            <a:noFill/>
          </a:ln>
        </p:spPr>
        <p:txBody>
          <a:bodyPr anchorCtr="0" anchor="ctr" bIns="34275" lIns="68575" spcFirstLastPara="1" rIns="68575" wrap="square" tIns="34275">
            <a:noAutofit/>
          </a:bodyPr>
          <a:lstStyle>
            <a:lvl1pPr indent="-304800" lvl="0" marL="457200" marR="0" rtl="0" algn="l">
              <a:lnSpc>
                <a:spcPct val="100000"/>
              </a:lnSpc>
              <a:spcBef>
                <a:spcPts val="300"/>
              </a:spcBef>
              <a:spcAft>
                <a:spcPts val="0"/>
              </a:spcAft>
              <a:buClr>
                <a:schemeClr val="accent2"/>
              </a:buClr>
              <a:buSzPts val="1200"/>
              <a:buFont typeface="Noto Sans Symbols"/>
              <a:buChar char="◼"/>
              <a:defRPr b="0" i="0" sz="1400" u="none" cap="none" strike="noStrike">
                <a:solidFill>
                  <a:schemeClr val="dk2"/>
                </a:solidFill>
                <a:latin typeface="Gill Sans"/>
                <a:ea typeface="Gill Sans"/>
                <a:cs typeface="Gill Sans"/>
                <a:sym typeface="Gill Sans"/>
              </a:defRPr>
            </a:lvl1pPr>
            <a:lvl2pPr indent="-298450" lvl="1" marL="914400" marR="0" rtl="0" algn="l">
              <a:lnSpc>
                <a:spcPct val="100000"/>
              </a:lnSpc>
              <a:spcBef>
                <a:spcPts val="500"/>
              </a:spcBef>
              <a:spcAft>
                <a:spcPts val="0"/>
              </a:spcAft>
              <a:buClr>
                <a:schemeClr val="accent2"/>
              </a:buClr>
              <a:buSzPts val="1100"/>
              <a:buFont typeface="Noto Sans Symbols"/>
              <a:buChar char="◼"/>
              <a:defRPr b="0" i="0" sz="1200" u="none" cap="none" strike="noStrike">
                <a:solidFill>
                  <a:schemeClr val="dk2"/>
                </a:solidFill>
                <a:latin typeface="Gill Sans"/>
                <a:ea typeface="Gill Sans"/>
                <a:cs typeface="Gill Sans"/>
                <a:sym typeface="Gill Sans"/>
              </a:defRPr>
            </a:lvl2pPr>
            <a:lvl3pPr indent="-292100" lvl="2" marL="1371600" marR="0" rtl="0" algn="l">
              <a:lnSpc>
                <a:spcPct val="100000"/>
              </a:lnSpc>
              <a:spcBef>
                <a:spcPts val="500"/>
              </a:spcBef>
              <a:spcAft>
                <a:spcPts val="0"/>
              </a:spcAft>
              <a:buClr>
                <a:schemeClr val="accent2"/>
              </a:buClr>
              <a:buSzPts val="1000"/>
              <a:buFont typeface="Noto Sans Symbols"/>
              <a:buChar char="◼"/>
              <a:defRPr b="0" i="0" sz="1100" u="none" cap="none" strike="noStrike">
                <a:solidFill>
                  <a:schemeClr val="dk2"/>
                </a:solidFill>
                <a:latin typeface="Gill Sans"/>
                <a:ea typeface="Gill Sans"/>
                <a:cs typeface="Gill Sans"/>
                <a:sym typeface="Gill Sans"/>
              </a:defRPr>
            </a:lvl3pPr>
            <a:lvl4pPr indent="-279400" lvl="3" marL="1828800" marR="0" rtl="0" algn="l">
              <a:lnSpc>
                <a:spcPct val="100000"/>
              </a:lnSpc>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4pPr>
            <a:lvl5pPr indent="-279400" lvl="4" marL="2286000" marR="0" rtl="0" algn="l">
              <a:lnSpc>
                <a:spcPct val="100000"/>
              </a:lnSpc>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5pPr>
            <a:lvl6pPr indent="-279400" lvl="5" marL="2743200" marR="0" rtl="0" algn="l">
              <a:lnSpc>
                <a:spcPct val="100000"/>
              </a:lnSpc>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6pPr>
            <a:lvl7pPr indent="-279400" lvl="6" marL="3200400" marR="0" rtl="0" algn="l">
              <a:lnSpc>
                <a:spcPct val="100000"/>
              </a:lnSpc>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7pPr>
            <a:lvl8pPr indent="-279400" lvl="7" marL="3657600" marR="0" rtl="0" algn="l">
              <a:lnSpc>
                <a:spcPct val="100000"/>
              </a:lnSpc>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8pPr>
            <a:lvl9pPr indent="-279400" lvl="8" marL="4114800" marR="0" rtl="0" algn="l">
              <a:lnSpc>
                <a:spcPct val="100000"/>
              </a:lnSpc>
              <a:spcBef>
                <a:spcPts val="500"/>
              </a:spcBef>
              <a:spcAft>
                <a:spcPts val="50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9pPr>
          </a:lstStyle>
          <a:p/>
        </p:txBody>
      </p:sp>
      <p:sp>
        <p:nvSpPr>
          <p:cNvPr id="84" name="Google Shape;84;p13"/>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700" u="none" cap="none" strike="noStrike">
                <a:solidFill>
                  <a:schemeClr val="accent2"/>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9pPr>
          </a:lstStyle>
          <a:p/>
        </p:txBody>
      </p:sp>
      <p:sp>
        <p:nvSpPr>
          <p:cNvPr id="85" name="Google Shape;85;p13"/>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700" u="none" cap="none" strike="noStrike">
                <a:solidFill>
                  <a:schemeClr val="accent2"/>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9pPr>
          </a:lstStyle>
          <a:p/>
        </p:txBody>
      </p:sp>
      <p:sp>
        <p:nvSpPr>
          <p:cNvPr id="86" name="Google Shape;86;p13"/>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
        <p:nvSpPr>
          <p:cNvPr id="87" name="Google Shape;87;p13"/>
          <p:cNvSpPr/>
          <p:nvPr/>
        </p:nvSpPr>
        <p:spPr>
          <a:xfrm>
            <a:off x="334900" y="342900"/>
            <a:ext cx="2777490" cy="71248"/>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3"/>
          <p:cNvSpPr/>
          <p:nvPr/>
        </p:nvSpPr>
        <p:spPr>
          <a:xfrm>
            <a:off x="6031610" y="340232"/>
            <a:ext cx="2777490" cy="73916"/>
          </a:xfrm>
          <a:prstGeom prst="rect">
            <a:avLst/>
          </a:prstGeom>
          <a:solidFill>
            <a:schemeClr val="accent4"/>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3"/>
          <p:cNvSpPr/>
          <p:nvPr/>
        </p:nvSpPr>
        <p:spPr>
          <a:xfrm>
            <a:off x="3181373" y="342900"/>
            <a:ext cx="2777490" cy="6858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38.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comments" Target="../comments/commen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comments" Target="../comments/comment3.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comments" Target="../comments/comment4.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comments" Target="../comments/comment5.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23.png"/><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5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4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comments" Target="../comments/comment6.xml"/><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5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5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3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3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4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4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3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comments" Target="../comments/comment7.xml"/><Relationship Id="rId4" Type="http://schemas.openxmlformats.org/officeDocument/2006/relationships/image" Target="../media/image62.png"/><Relationship Id="rId5" Type="http://schemas.openxmlformats.org/officeDocument/2006/relationships/image" Target="../media/image4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60.png"/><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42.png"/><Relationship Id="rId4" Type="http://schemas.openxmlformats.org/officeDocument/2006/relationships/image" Target="../media/image3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image" Target="../media/image56.png"/><Relationship Id="rId4" Type="http://schemas.openxmlformats.org/officeDocument/2006/relationships/image" Target="../media/image4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 Id="rId3" Type="http://schemas.openxmlformats.org/officeDocument/2006/relationships/image" Target="../media/image4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5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 Id="rId3" Type="http://schemas.openxmlformats.org/officeDocument/2006/relationships/image" Target="../media/image5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4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 Id="rId3" Type="http://schemas.openxmlformats.org/officeDocument/2006/relationships/image" Target="../media/image4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comments" Target="../comments/commen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 Id="rId3" Type="http://schemas.openxmlformats.org/officeDocument/2006/relationships/image" Target="../media/image4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 Id="rId3" Type="http://schemas.openxmlformats.org/officeDocument/2006/relationships/image" Target="../media/image61.png"/><Relationship Id="rId4" Type="http://schemas.openxmlformats.org/officeDocument/2006/relationships/image" Target="../media/image5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 Id="rId3" Type="http://schemas.openxmlformats.org/officeDocument/2006/relationships/image" Target="../media/image55.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 Id="rId3" Type="http://schemas.openxmlformats.org/officeDocument/2006/relationships/image" Target="../media/image5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 Id="rId3" Type="http://schemas.openxmlformats.org/officeDocument/2006/relationships/image" Target="../media/image5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9.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 Id="rId3" Type="http://schemas.openxmlformats.org/officeDocument/2006/relationships/image" Target="../media/image5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 Id="rId3" Type="http://schemas.openxmlformats.org/officeDocument/2006/relationships/image" Target="../media/image58.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3.xml"/><Relationship Id="rId3" Type="http://schemas.openxmlformats.org/officeDocument/2006/relationships/image" Target="../media/image63.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4.xml"/><Relationship Id="rId3" Type="http://schemas.openxmlformats.org/officeDocument/2006/relationships/image" Target="../media/image64.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Caso de éxito del 20XX</a:t>
            </a:r>
            <a:endParaRPr/>
          </a:p>
        </p:txBody>
      </p:sp>
      <p:sp>
        <p:nvSpPr>
          <p:cNvPr id="173" name="Google Shape;173;p25"/>
          <p:cNvSpPr txBox="1"/>
          <p:nvPr>
            <p:ph idx="1" type="subTitle"/>
          </p:nvPr>
        </p:nvSpPr>
        <p:spPr>
          <a:xfrm>
            <a:off x="598100" y="2715925"/>
            <a:ext cx="83877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s"/>
              <a:t>Cómo Nombre de la empresa consiguió aumentar sus ventas un XX%</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34"/>
          <p:cNvPicPr preferRelativeResize="0"/>
          <p:nvPr/>
        </p:nvPicPr>
        <p:blipFill rotWithShape="1">
          <a:blip r:embed="rId3">
            <a:alphaModFix/>
          </a:blip>
          <a:srcRect b="0" l="0" r="0" t="0"/>
          <a:stretch/>
        </p:blipFill>
        <p:spPr>
          <a:xfrm>
            <a:off x="3308650" y="970250"/>
            <a:ext cx="2325825" cy="3822550"/>
          </a:xfrm>
          <a:prstGeom prst="rect">
            <a:avLst/>
          </a:prstGeom>
          <a:noFill/>
          <a:ln>
            <a:noFill/>
          </a:ln>
        </p:spPr>
      </p:pic>
      <p:sp>
        <p:nvSpPr>
          <p:cNvPr id="245" name="Google Shape;245;p34"/>
          <p:cNvSpPr txBox="1"/>
          <p:nvPr/>
        </p:nvSpPr>
        <p:spPr>
          <a:xfrm>
            <a:off x="409150" y="596175"/>
            <a:ext cx="3577200" cy="31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Cantidad de rutas utilizadas por cada servicio:</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12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
              <a:t>Equipo</a:t>
            </a:r>
            <a:endParaRPr/>
          </a:p>
        </p:txBody>
      </p:sp>
      <p:sp>
        <p:nvSpPr>
          <p:cNvPr id="830" name="Google Shape;830;p124"/>
          <p:cNvSpPr/>
          <p:nvPr/>
        </p:nvSpPr>
        <p:spPr>
          <a:xfrm>
            <a:off x="4147063" y="1049105"/>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124"/>
          <p:cNvSpPr/>
          <p:nvPr/>
        </p:nvSpPr>
        <p:spPr>
          <a:xfrm>
            <a:off x="4147075" y="1049112"/>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124"/>
          <p:cNvSpPr txBox="1"/>
          <p:nvPr>
            <p:ph idx="4294967295" type="body"/>
          </p:nvPr>
        </p:nvSpPr>
        <p:spPr>
          <a:xfrm>
            <a:off x="4147075" y="1108350"/>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000">
                <a:solidFill>
                  <a:schemeClr val="lt1"/>
                </a:solidFill>
              </a:rPr>
              <a:t>Consejero delegado</a:t>
            </a:r>
            <a:endParaRPr sz="1000">
              <a:solidFill>
                <a:schemeClr val="lt1"/>
              </a:solidFill>
            </a:endParaRPr>
          </a:p>
        </p:txBody>
      </p:sp>
      <p:sp>
        <p:nvSpPr>
          <p:cNvPr id="833" name="Google Shape;833;p124"/>
          <p:cNvSpPr txBox="1"/>
          <p:nvPr>
            <p:ph idx="4294967295" type="body"/>
          </p:nvPr>
        </p:nvSpPr>
        <p:spPr>
          <a:xfrm>
            <a:off x="4147075" y="1457100"/>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200">
                <a:solidFill>
                  <a:schemeClr val="dk1"/>
                </a:solidFill>
              </a:rPr>
              <a:t>Nombre de </a:t>
            </a:r>
            <a:br>
              <a:rPr lang="es" sz="1200">
                <a:solidFill>
                  <a:schemeClr val="dk1"/>
                </a:solidFill>
              </a:rPr>
            </a:br>
            <a:r>
              <a:rPr lang="es" sz="1200">
                <a:solidFill>
                  <a:schemeClr val="dk1"/>
                </a:solidFill>
              </a:rPr>
              <a:t>una persona</a:t>
            </a:r>
            <a:endParaRPr sz="1200">
              <a:solidFill>
                <a:schemeClr val="dk1"/>
              </a:solidFill>
            </a:endParaRPr>
          </a:p>
        </p:txBody>
      </p:sp>
      <p:grpSp>
        <p:nvGrpSpPr>
          <p:cNvPr id="834" name="Google Shape;834;p124"/>
          <p:cNvGrpSpPr/>
          <p:nvPr/>
        </p:nvGrpSpPr>
        <p:grpSpPr>
          <a:xfrm>
            <a:off x="2918113" y="1746605"/>
            <a:ext cx="4160100" cy="531900"/>
            <a:chOff x="2918113" y="1746605"/>
            <a:chExt cx="4160100" cy="531900"/>
          </a:xfrm>
        </p:grpSpPr>
        <p:cxnSp>
          <p:nvCxnSpPr>
            <p:cNvPr id="835" name="Google Shape;835;p124"/>
            <p:cNvCxnSpPr>
              <a:stCxn id="830" idx="2"/>
              <a:endCxn id="836" idx="0"/>
            </p:cNvCxnSpPr>
            <p:nvPr/>
          </p:nvCxnSpPr>
          <p:spPr>
            <a:xfrm rot="5400000">
              <a:off x="3628963" y="1035755"/>
              <a:ext cx="531900" cy="1953600"/>
            </a:xfrm>
            <a:prstGeom prst="bentConnector3">
              <a:avLst>
                <a:gd fmla="val 49999" name="adj1"/>
              </a:avLst>
            </a:prstGeom>
            <a:noFill/>
            <a:ln cap="flat" cmpd="sng" w="9525">
              <a:solidFill>
                <a:schemeClr val="lt2"/>
              </a:solidFill>
              <a:prstDash val="solid"/>
              <a:round/>
              <a:headEnd len="sm" w="sm" type="none"/>
              <a:tailEnd len="sm" w="sm" type="none"/>
            </a:ln>
          </p:spPr>
        </p:cxnSp>
        <p:cxnSp>
          <p:nvCxnSpPr>
            <p:cNvPr id="837" name="Google Shape;837;p124"/>
            <p:cNvCxnSpPr>
              <a:stCxn id="830" idx="2"/>
              <a:endCxn id="838" idx="0"/>
            </p:cNvCxnSpPr>
            <p:nvPr/>
          </p:nvCxnSpPr>
          <p:spPr>
            <a:xfrm flipH="1" rot="-5400000">
              <a:off x="5709013" y="909305"/>
              <a:ext cx="531900" cy="2206500"/>
            </a:xfrm>
            <a:prstGeom prst="bentConnector3">
              <a:avLst>
                <a:gd fmla="val 49999" name="adj1"/>
              </a:avLst>
            </a:prstGeom>
            <a:noFill/>
            <a:ln cap="flat" cmpd="sng" w="9525">
              <a:solidFill>
                <a:schemeClr val="lt2"/>
              </a:solidFill>
              <a:prstDash val="solid"/>
              <a:round/>
              <a:headEnd len="sm" w="sm" type="none"/>
              <a:tailEnd len="sm" w="sm" type="none"/>
            </a:ln>
          </p:spPr>
        </p:cxnSp>
      </p:grpSp>
      <p:sp>
        <p:nvSpPr>
          <p:cNvPr id="839" name="Google Shape;839;p124"/>
          <p:cNvSpPr/>
          <p:nvPr/>
        </p:nvSpPr>
        <p:spPr>
          <a:xfrm>
            <a:off x="2194905" y="2278501"/>
            <a:ext cx="14493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24"/>
          <p:cNvSpPr/>
          <p:nvPr/>
        </p:nvSpPr>
        <p:spPr>
          <a:xfrm>
            <a:off x="2193500" y="2278499"/>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24"/>
          <p:cNvSpPr txBox="1"/>
          <p:nvPr>
            <p:ph idx="4294967295" type="body"/>
          </p:nvPr>
        </p:nvSpPr>
        <p:spPr>
          <a:xfrm>
            <a:off x="2193650" y="2337750"/>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000">
                <a:solidFill>
                  <a:schemeClr val="lt1"/>
                </a:solidFill>
              </a:rPr>
              <a:t>Dir. comercial</a:t>
            </a:r>
            <a:endParaRPr sz="1000">
              <a:solidFill>
                <a:schemeClr val="lt1"/>
              </a:solidFill>
            </a:endParaRPr>
          </a:p>
        </p:txBody>
      </p:sp>
      <p:sp>
        <p:nvSpPr>
          <p:cNvPr id="841" name="Google Shape;841;p124"/>
          <p:cNvSpPr txBox="1"/>
          <p:nvPr>
            <p:ph idx="4294967295" type="body"/>
          </p:nvPr>
        </p:nvSpPr>
        <p:spPr>
          <a:xfrm>
            <a:off x="2193638" y="2686588"/>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200">
                <a:solidFill>
                  <a:schemeClr val="dk1"/>
                </a:solidFill>
              </a:rPr>
              <a:t>Nombre de </a:t>
            </a:r>
            <a:br>
              <a:rPr lang="es" sz="1200">
                <a:solidFill>
                  <a:schemeClr val="dk1"/>
                </a:solidFill>
              </a:rPr>
            </a:br>
            <a:r>
              <a:rPr lang="es" sz="1200">
                <a:solidFill>
                  <a:schemeClr val="dk1"/>
                </a:solidFill>
              </a:rPr>
              <a:t>una persona</a:t>
            </a:r>
            <a:endParaRPr sz="1200">
              <a:solidFill>
                <a:schemeClr val="dk1"/>
              </a:solidFill>
            </a:endParaRPr>
          </a:p>
        </p:txBody>
      </p:sp>
      <p:grpSp>
        <p:nvGrpSpPr>
          <p:cNvPr id="842" name="Google Shape;842;p124"/>
          <p:cNvGrpSpPr/>
          <p:nvPr/>
        </p:nvGrpSpPr>
        <p:grpSpPr>
          <a:xfrm>
            <a:off x="1256055" y="2975701"/>
            <a:ext cx="3327300" cy="531900"/>
            <a:chOff x="1256055" y="2975701"/>
            <a:chExt cx="3327300" cy="531900"/>
          </a:xfrm>
        </p:grpSpPr>
        <p:cxnSp>
          <p:nvCxnSpPr>
            <p:cNvPr id="843" name="Google Shape;843;p124"/>
            <p:cNvCxnSpPr>
              <a:stCxn id="839" idx="2"/>
              <a:endCxn id="844" idx="0"/>
            </p:cNvCxnSpPr>
            <p:nvPr/>
          </p:nvCxnSpPr>
          <p:spPr>
            <a:xfrm>
              <a:off x="2919555" y="2975701"/>
              <a:ext cx="0" cy="531900"/>
            </a:xfrm>
            <a:prstGeom prst="straightConnector1">
              <a:avLst/>
            </a:prstGeom>
            <a:noFill/>
            <a:ln cap="flat" cmpd="sng" w="9525">
              <a:solidFill>
                <a:schemeClr val="lt2"/>
              </a:solidFill>
              <a:prstDash val="solid"/>
              <a:round/>
              <a:headEnd len="sm" w="sm" type="none"/>
              <a:tailEnd len="sm" w="sm" type="none"/>
            </a:ln>
          </p:spPr>
        </p:cxnSp>
        <p:cxnSp>
          <p:nvCxnSpPr>
            <p:cNvPr id="845" name="Google Shape;845;p124"/>
            <p:cNvCxnSpPr>
              <a:stCxn id="839" idx="2"/>
              <a:endCxn id="846" idx="0"/>
            </p:cNvCxnSpPr>
            <p:nvPr/>
          </p:nvCxnSpPr>
          <p:spPr>
            <a:xfrm rot="5400000">
              <a:off x="1821855" y="2409901"/>
              <a:ext cx="531900" cy="1663500"/>
            </a:xfrm>
            <a:prstGeom prst="bentConnector3">
              <a:avLst>
                <a:gd fmla="val 50012" name="adj1"/>
              </a:avLst>
            </a:prstGeom>
            <a:noFill/>
            <a:ln cap="flat" cmpd="sng" w="9525">
              <a:solidFill>
                <a:schemeClr val="lt2"/>
              </a:solidFill>
              <a:prstDash val="solid"/>
              <a:round/>
              <a:headEnd len="sm" w="sm" type="none"/>
              <a:tailEnd len="sm" w="sm" type="none"/>
            </a:ln>
          </p:spPr>
        </p:cxnSp>
        <p:cxnSp>
          <p:nvCxnSpPr>
            <p:cNvPr id="847" name="Google Shape;847;p124"/>
            <p:cNvCxnSpPr>
              <a:stCxn id="839" idx="2"/>
              <a:endCxn id="848" idx="0"/>
            </p:cNvCxnSpPr>
            <p:nvPr/>
          </p:nvCxnSpPr>
          <p:spPr>
            <a:xfrm flipH="1" rot="-5400000">
              <a:off x="3485505" y="2409751"/>
              <a:ext cx="531900" cy="1663800"/>
            </a:xfrm>
            <a:prstGeom prst="bentConnector3">
              <a:avLst>
                <a:gd fmla="val 50012" name="adj1"/>
              </a:avLst>
            </a:prstGeom>
            <a:noFill/>
            <a:ln cap="flat" cmpd="sng" w="9525">
              <a:solidFill>
                <a:schemeClr val="lt2"/>
              </a:solidFill>
              <a:prstDash val="solid"/>
              <a:round/>
              <a:headEnd len="sm" w="sm" type="none"/>
              <a:tailEnd len="sm" w="sm" type="none"/>
            </a:ln>
          </p:spPr>
        </p:cxnSp>
      </p:grpSp>
      <p:sp>
        <p:nvSpPr>
          <p:cNvPr id="849" name="Google Shape;849;p124"/>
          <p:cNvSpPr/>
          <p:nvPr/>
        </p:nvSpPr>
        <p:spPr>
          <a:xfrm>
            <a:off x="531436"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124"/>
          <p:cNvSpPr/>
          <p:nvPr/>
        </p:nvSpPr>
        <p:spPr>
          <a:xfrm>
            <a:off x="531450"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124"/>
          <p:cNvSpPr txBox="1"/>
          <p:nvPr>
            <p:ph idx="4294967295" type="body"/>
          </p:nvPr>
        </p:nvSpPr>
        <p:spPr>
          <a:xfrm>
            <a:off x="531750" y="3566975"/>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000">
                <a:solidFill>
                  <a:schemeClr val="lt1"/>
                </a:solidFill>
              </a:rPr>
              <a:t>Responsable </a:t>
            </a:r>
            <a:br>
              <a:rPr lang="es" sz="1000">
                <a:solidFill>
                  <a:schemeClr val="lt1"/>
                </a:solidFill>
              </a:rPr>
            </a:br>
            <a:r>
              <a:rPr lang="es" sz="1000">
                <a:solidFill>
                  <a:schemeClr val="lt1"/>
                </a:solidFill>
              </a:rPr>
              <a:t>de Norteamérica</a:t>
            </a:r>
            <a:endParaRPr sz="1000">
              <a:solidFill>
                <a:schemeClr val="lt1"/>
              </a:solidFill>
            </a:endParaRPr>
          </a:p>
        </p:txBody>
      </p:sp>
      <p:sp>
        <p:nvSpPr>
          <p:cNvPr id="851" name="Google Shape;851;p124"/>
          <p:cNvSpPr txBox="1"/>
          <p:nvPr>
            <p:ph idx="4294967295" type="body"/>
          </p:nvPr>
        </p:nvSpPr>
        <p:spPr>
          <a:xfrm>
            <a:off x="531738" y="3917738"/>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200">
                <a:solidFill>
                  <a:schemeClr val="dk1"/>
                </a:solidFill>
              </a:rPr>
              <a:t>Nombre de </a:t>
            </a:r>
            <a:br>
              <a:rPr lang="es" sz="1200">
                <a:solidFill>
                  <a:schemeClr val="dk1"/>
                </a:solidFill>
              </a:rPr>
            </a:br>
            <a:r>
              <a:rPr lang="es" sz="1200">
                <a:solidFill>
                  <a:schemeClr val="dk1"/>
                </a:solidFill>
              </a:rPr>
              <a:t>una persona</a:t>
            </a:r>
            <a:endParaRPr sz="1200">
              <a:solidFill>
                <a:schemeClr val="dk1"/>
              </a:solidFill>
            </a:endParaRPr>
          </a:p>
        </p:txBody>
      </p:sp>
      <p:sp>
        <p:nvSpPr>
          <p:cNvPr id="852" name="Google Shape;852;p124"/>
          <p:cNvSpPr/>
          <p:nvPr/>
        </p:nvSpPr>
        <p:spPr>
          <a:xfrm>
            <a:off x="2194998"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124"/>
          <p:cNvSpPr/>
          <p:nvPr/>
        </p:nvSpPr>
        <p:spPr>
          <a:xfrm>
            <a:off x="2195013"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124"/>
          <p:cNvSpPr txBox="1"/>
          <p:nvPr>
            <p:ph idx="4294967295" type="body"/>
          </p:nvPr>
        </p:nvSpPr>
        <p:spPr>
          <a:xfrm>
            <a:off x="2195138" y="3566975"/>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000">
                <a:solidFill>
                  <a:schemeClr val="lt1"/>
                </a:solidFill>
              </a:rPr>
              <a:t>Responsable de Asia</a:t>
            </a:r>
            <a:endParaRPr sz="1000">
              <a:solidFill>
                <a:schemeClr val="lt1"/>
              </a:solidFill>
            </a:endParaRPr>
          </a:p>
        </p:txBody>
      </p:sp>
      <p:sp>
        <p:nvSpPr>
          <p:cNvPr id="854" name="Google Shape;854;p124"/>
          <p:cNvSpPr txBox="1"/>
          <p:nvPr>
            <p:ph idx="4294967295" type="body"/>
          </p:nvPr>
        </p:nvSpPr>
        <p:spPr>
          <a:xfrm>
            <a:off x="2195163" y="3917738"/>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200">
                <a:solidFill>
                  <a:schemeClr val="dk1"/>
                </a:solidFill>
              </a:rPr>
              <a:t>Nombre de </a:t>
            </a:r>
            <a:br>
              <a:rPr lang="es" sz="1200">
                <a:solidFill>
                  <a:schemeClr val="dk1"/>
                </a:solidFill>
              </a:rPr>
            </a:br>
            <a:r>
              <a:rPr lang="es" sz="1200">
                <a:solidFill>
                  <a:schemeClr val="dk1"/>
                </a:solidFill>
              </a:rPr>
              <a:t>una persona</a:t>
            </a:r>
            <a:endParaRPr sz="1200">
              <a:solidFill>
                <a:schemeClr val="dk1"/>
              </a:solidFill>
            </a:endParaRPr>
          </a:p>
        </p:txBody>
      </p:sp>
      <p:sp>
        <p:nvSpPr>
          <p:cNvPr id="855" name="Google Shape;855;p124"/>
          <p:cNvSpPr/>
          <p:nvPr/>
        </p:nvSpPr>
        <p:spPr>
          <a:xfrm>
            <a:off x="3858523"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124"/>
          <p:cNvSpPr/>
          <p:nvPr/>
        </p:nvSpPr>
        <p:spPr>
          <a:xfrm>
            <a:off x="3858600"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124"/>
          <p:cNvSpPr txBox="1"/>
          <p:nvPr>
            <p:ph idx="4294967295" type="body"/>
          </p:nvPr>
        </p:nvSpPr>
        <p:spPr>
          <a:xfrm>
            <a:off x="3858613" y="3566975"/>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000">
                <a:solidFill>
                  <a:schemeClr val="lt1"/>
                </a:solidFill>
              </a:rPr>
              <a:t>Responsable </a:t>
            </a:r>
            <a:br>
              <a:rPr lang="es" sz="1000">
                <a:solidFill>
                  <a:schemeClr val="lt1"/>
                </a:solidFill>
              </a:rPr>
            </a:br>
            <a:r>
              <a:rPr lang="es" sz="1000">
                <a:solidFill>
                  <a:schemeClr val="lt1"/>
                </a:solidFill>
              </a:rPr>
              <a:t>de Europa</a:t>
            </a:r>
            <a:endParaRPr sz="1000">
              <a:solidFill>
                <a:schemeClr val="lt1"/>
              </a:solidFill>
            </a:endParaRPr>
          </a:p>
        </p:txBody>
      </p:sp>
      <p:sp>
        <p:nvSpPr>
          <p:cNvPr id="857" name="Google Shape;857;p124"/>
          <p:cNvSpPr txBox="1"/>
          <p:nvPr>
            <p:ph idx="4294967295" type="body"/>
          </p:nvPr>
        </p:nvSpPr>
        <p:spPr>
          <a:xfrm>
            <a:off x="3858700" y="3917738"/>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200">
                <a:solidFill>
                  <a:schemeClr val="dk1"/>
                </a:solidFill>
              </a:rPr>
              <a:t>Nombre de </a:t>
            </a:r>
            <a:br>
              <a:rPr lang="es" sz="1200">
                <a:solidFill>
                  <a:schemeClr val="dk1"/>
                </a:solidFill>
              </a:rPr>
            </a:br>
            <a:r>
              <a:rPr lang="es" sz="1200">
                <a:solidFill>
                  <a:schemeClr val="dk1"/>
                </a:solidFill>
              </a:rPr>
              <a:t>una persona</a:t>
            </a:r>
            <a:endParaRPr sz="1200">
              <a:solidFill>
                <a:schemeClr val="dk1"/>
              </a:solidFill>
            </a:endParaRPr>
          </a:p>
        </p:txBody>
      </p:sp>
      <p:sp>
        <p:nvSpPr>
          <p:cNvPr id="858" name="Google Shape;858;p124"/>
          <p:cNvSpPr/>
          <p:nvPr/>
        </p:nvSpPr>
        <p:spPr>
          <a:xfrm>
            <a:off x="6353691" y="2278501"/>
            <a:ext cx="14493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24"/>
          <p:cNvSpPr/>
          <p:nvPr/>
        </p:nvSpPr>
        <p:spPr>
          <a:xfrm>
            <a:off x="6353700" y="2278499"/>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124"/>
          <p:cNvSpPr txBox="1"/>
          <p:nvPr>
            <p:ph idx="4294967295" type="body"/>
          </p:nvPr>
        </p:nvSpPr>
        <p:spPr>
          <a:xfrm>
            <a:off x="6353925" y="2337750"/>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000">
                <a:solidFill>
                  <a:schemeClr val="lt1"/>
                </a:solidFill>
              </a:rPr>
              <a:t>Dir. de tecnología</a:t>
            </a:r>
            <a:endParaRPr sz="1000">
              <a:solidFill>
                <a:schemeClr val="lt1"/>
              </a:solidFill>
            </a:endParaRPr>
          </a:p>
        </p:txBody>
      </p:sp>
      <p:sp>
        <p:nvSpPr>
          <p:cNvPr id="860" name="Google Shape;860;p124"/>
          <p:cNvSpPr txBox="1"/>
          <p:nvPr>
            <p:ph idx="4294967295" type="body"/>
          </p:nvPr>
        </p:nvSpPr>
        <p:spPr>
          <a:xfrm>
            <a:off x="6352413" y="2686588"/>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200">
                <a:solidFill>
                  <a:schemeClr val="dk1"/>
                </a:solidFill>
              </a:rPr>
              <a:t>Nombre de </a:t>
            </a:r>
            <a:br>
              <a:rPr lang="es" sz="1200">
                <a:solidFill>
                  <a:schemeClr val="dk1"/>
                </a:solidFill>
              </a:rPr>
            </a:br>
            <a:r>
              <a:rPr lang="es" sz="1200">
                <a:solidFill>
                  <a:schemeClr val="dk1"/>
                </a:solidFill>
              </a:rPr>
              <a:t>una persona</a:t>
            </a:r>
            <a:endParaRPr sz="1200">
              <a:solidFill>
                <a:schemeClr val="dk1"/>
              </a:solidFill>
            </a:endParaRPr>
          </a:p>
        </p:txBody>
      </p:sp>
      <p:grpSp>
        <p:nvGrpSpPr>
          <p:cNvPr id="861" name="Google Shape;861;p124"/>
          <p:cNvGrpSpPr/>
          <p:nvPr/>
        </p:nvGrpSpPr>
        <p:grpSpPr>
          <a:xfrm>
            <a:off x="6246741" y="2975701"/>
            <a:ext cx="1663500" cy="531900"/>
            <a:chOff x="6246741" y="2975701"/>
            <a:chExt cx="1663500" cy="531900"/>
          </a:xfrm>
        </p:grpSpPr>
        <p:cxnSp>
          <p:nvCxnSpPr>
            <p:cNvPr id="862" name="Google Shape;862;p124"/>
            <p:cNvCxnSpPr>
              <a:stCxn id="858" idx="2"/>
              <a:endCxn id="863" idx="0"/>
            </p:cNvCxnSpPr>
            <p:nvPr/>
          </p:nvCxnSpPr>
          <p:spPr>
            <a:xfrm rot="5400000">
              <a:off x="6396591" y="2825851"/>
              <a:ext cx="531900" cy="831600"/>
            </a:xfrm>
            <a:prstGeom prst="bentConnector3">
              <a:avLst>
                <a:gd fmla="val 50012" name="adj1"/>
              </a:avLst>
            </a:prstGeom>
            <a:noFill/>
            <a:ln cap="flat" cmpd="sng" w="9525">
              <a:solidFill>
                <a:schemeClr val="lt2"/>
              </a:solidFill>
              <a:prstDash val="solid"/>
              <a:round/>
              <a:headEnd len="sm" w="sm" type="none"/>
              <a:tailEnd len="sm" w="sm" type="none"/>
            </a:ln>
          </p:spPr>
        </p:cxnSp>
        <p:cxnSp>
          <p:nvCxnSpPr>
            <p:cNvPr id="864" name="Google Shape;864;p124"/>
            <p:cNvCxnSpPr>
              <a:stCxn id="858" idx="2"/>
              <a:endCxn id="865" idx="0"/>
            </p:cNvCxnSpPr>
            <p:nvPr/>
          </p:nvCxnSpPr>
          <p:spPr>
            <a:xfrm flipH="1" rot="-5400000">
              <a:off x="7228341" y="2825701"/>
              <a:ext cx="531900" cy="831900"/>
            </a:xfrm>
            <a:prstGeom prst="bentConnector3">
              <a:avLst>
                <a:gd fmla="val 50013" name="adj1"/>
              </a:avLst>
            </a:prstGeom>
            <a:noFill/>
            <a:ln cap="flat" cmpd="sng" w="9525">
              <a:solidFill>
                <a:schemeClr val="lt2"/>
              </a:solidFill>
              <a:prstDash val="solid"/>
              <a:round/>
              <a:headEnd len="sm" w="sm" type="none"/>
              <a:tailEnd len="sm" w="sm" type="none"/>
            </a:ln>
          </p:spPr>
        </p:cxnSp>
      </p:grpSp>
      <p:sp>
        <p:nvSpPr>
          <p:cNvPr id="866" name="Google Shape;866;p124"/>
          <p:cNvSpPr/>
          <p:nvPr/>
        </p:nvSpPr>
        <p:spPr>
          <a:xfrm>
            <a:off x="5522206" y="3507819"/>
            <a:ext cx="14490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124"/>
          <p:cNvSpPr/>
          <p:nvPr/>
        </p:nvSpPr>
        <p:spPr>
          <a:xfrm>
            <a:off x="5522175"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124"/>
          <p:cNvSpPr txBox="1"/>
          <p:nvPr>
            <p:ph idx="4294967295" type="body"/>
          </p:nvPr>
        </p:nvSpPr>
        <p:spPr>
          <a:xfrm>
            <a:off x="5522338" y="3566975"/>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000">
                <a:solidFill>
                  <a:schemeClr val="lt1"/>
                </a:solidFill>
              </a:rPr>
              <a:t>Responsable </a:t>
            </a:r>
            <a:br>
              <a:rPr lang="es" sz="1000">
                <a:solidFill>
                  <a:schemeClr val="lt1"/>
                </a:solidFill>
              </a:rPr>
            </a:br>
            <a:r>
              <a:rPr lang="es" sz="1000">
                <a:solidFill>
                  <a:schemeClr val="lt1"/>
                </a:solidFill>
              </a:rPr>
              <a:t>de frontend</a:t>
            </a:r>
            <a:endParaRPr sz="1000">
              <a:solidFill>
                <a:schemeClr val="lt1"/>
              </a:solidFill>
            </a:endParaRPr>
          </a:p>
        </p:txBody>
      </p:sp>
      <p:sp>
        <p:nvSpPr>
          <p:cNvPr id="868" name="Google Shape;868;p124"/>
          <p:cNvSpPr txBox="1"/>
          <p:nvPr>
            <p:ph idx="4294967295" type="body"/>
          </p:nvPr>
        </p:nvSpPr>
        <p:spPr>
          <a:xfrm>
            <a:off x="5522263" y="3917738"/>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200">
                <a:solidFill>
                  <a:schemeClr val="dk1"/>
                </a:solidFill>
              </a:rPr>
              <a:t>Nombre de </a:t>
            </a:r>
            <a:br>
              <a:rPr lang="es" sz="1200">
                <a:solidFill>
                  <a:schemeClr val="dk1"/>
                </a:solidFill>
              </a:rPr>
            </a:br>
            <a:r>
              <a:rPr lang="es" sz="1200">
                <a:solidFill>
                  <a:schemeClr val="dk1"/>
                </a:solidFill>
              </a:rPr>
              <a:t>una persona</a:t>
            </a:r>
            <a:endParaRPr sz="1200">
              <a:solidFill>
                <a:schemeClr val="dk1"/>
              </a:solidFill>
            </a:endParaRPr>
          </a:p>
        </p:txBody>
      </p:sp>
      <p:sp>
        <p:nvSpPr>
          <p:cNvPr id="869" name="Google Shape;869;p124"/>
          <p:cNvSpPr/>
          <p:nvPr/>
        </p:nvSpPr>
        <p:spPr>
          <a:xfrm>
            <a:off x="7185791" y="3507819"/>
            <a:ext cx="14490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124"/>
          <p:cNvSpPr/>
          <p:nvPr/>
        </p:nvSpPr>
        <p:spPr>
          <a:xfrm>
            <a:off x="7185650" y="3507737"/>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124"/>
          <p:cNvSpPr txBox="1"/>
          <p:nvPr>
            <p:ph idx="4294967295" type="body"/>
          </p:nvPr>
        </p:nvSpPr>
        <p:spPr>
          <a:xfrm>
            <a:off x="7185738" y="3566975"/>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000">
                <a:solidFill>
                  <a:schemeClr val="lt1"/>
                </a:solidFill>
              </a:rPr>
              <a:t>Responsable </a:t>
            </a:r>
            <a:br>
              <a:rPr lang="es" sz="1000">
                <a:solidFill>
                  <a:schemeClr val="lt1"/>
                </a:solidFill>
              </a:rPr>
            </a:br>
            <a:r>
              <a:rPr lang="es" sz="1000">
                <a:solidFill>
                  <a:schemeClr val="lt1"/>
                </a:solidFill>
              </a:rPr>
              <a:t>de backend</a:t>
            </a:r>
            <a:endParaRPr sz="1000">
              <a:solidFill>
                <a:schemeClr val="lt1"/>
              </a:solidFill>
            </a:endParaRPr>
          </a:p>
        </p:txBody>
      </p:sp>
      <p:sp>
        <p:nvSpPr>
          <p:cNvPr id="871" name="Google Shape;871;p124"/>
          <p:cNvSpPr txBox="1"/>
          <p:nvPr>
            <p:ph idx="4294967295" type="body"/>
          </p:nvPr>
        </p:nvSpPr>
        <p:spPr>
          <a:xfrm>
            <a:off x="7185688" y="3917738"/>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200">
                <a:solidFill>
                  <a:schemeClr val="dk1"/>
                </a:solidFill>
              </a:rPr>
              <a:t>Nombre de </a:t>
            </a:r>
            <a:br>
              <a:rPr lang="es" sz="1200">
                <a:solidFill>
                  <a:schemeClr val="dk1"/>
                </a:solidFill>
              </a:rPr>
            </a:br>
            <a:r>
              <a:rPr lang="es" sz="1200">
                <a:solidFill>
                  <a:schemeClr val="dk1"/>
                </a:solidFill>
              </a:rPr>
              <a:t>una persona</a:t>
            </a:r>
            <a:endParaRPr sz="1200">
              <a:solidFill>
                <a:schemeClr val="dk1"/>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grpSp>
        <p:nvGrpSpPr>
          <p:cNvPr id="876" name="Google Shape;876;p125"/>
          <p:cNvGrpSpPr/>
          <p:nvPr/>
        </p:nvGrpSpPr>
        <p:grpSpPr>
          <a:xfrm>
            <a:off x="4939500" y="1219611"/>
            <a:ext cx="3837000" cy="2704200"/>
            <a:chOff x="4939500" y="1219611"/>
            <a:chExt cx="3837000" cy="2704200"/>
          </a:xfrm>
        </p:grpSpPr>
        <p:cxnSp>
          <p:nvCxnSpPr>
            <p:cNvPr id="877" name="Google Shape;877;p125"/>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878" name="Google Shape;878;p125"/>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879" name="Google Shape;879;p125"/>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880" name="Google Shape;880;p125"/>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881" name="Google Shape;881;p125"/>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882" name="Google Shape;882;p125"/>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883" name="Google Shape;883;p125"/>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884" name="Google Shape;884;p125"/>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885" name="Google Shape;885;p125"/>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886" name="Google Shape;886;p125"/>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887" name="Google Shape;887;p125"/>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125"/>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s"/>
              <a:t>Impacto</a:t>
            </a:r>
            <a:endParaRPr/>
          </a:p>
        </p:txBody>
      </p:sp>
      <p:sp>
        <p:nvSpPr>
          <p:cNvPr id="889" name="Google Shape;889;p125"/>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s"/>
              <a:t>Aumento de las ventas un XX%</a:t>
            </a:r>
            <a:endParaRPr/>
          </a:p>
        </p:txBody>
      </p:sp>
      <p:grpSp>
        <p:nvGrpSpPr>
          <p:cNvPr id="890" name="Google Shape;890;p125"/>
          <p:cNvGrpSpPr/>
          <p:nvPr/>
        </p:nvGrpSpPr>
        <p:grpSpPr>
          <a:xfrm>
            <a:off x="4939534" y="2017046"/>
            <a:ext cx="3825543" cy="1573619"/>
            <a:chOff x="1000000" y="2393988"/>
            <a:chExt cx="4144235" cy="1704712"/>
          </a:xfrm>
        </p:grpSpPr>
        <p:sp>
          <p:nvSpPr>
            <p:cNvPr id="891" name="Google Shape;891;p125"/>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25"/>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125"/>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125"/>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125"/>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125"/>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125"/>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125"/>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125"/>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0" name="Google Shape;900;p125"/>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01" name="Google Shape;901;p125"/>
          <p:cNvGrpSpPr/>
          <p:nvPr/>
        </p:nvGrpSpPr>
        <p:grpSpPr>
          <a:xfrm>
            <a:off x="4939557" y="1778136"/>
            <a:ext cx="3836911" cy="1503799"/>
            <a:chOff x="1000025" y="2059300"/>
            <a:chExt cx="4156550" cy="1629075"/>
          </a:xfrm>
        </p:grpSpPr>
        <p:sp>
          <p:nvSpPr>
            <p:cNvPr id="902" name="Google Shape;902;p125"/>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25"/>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125"/>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125"/>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125"/>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125"/>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125"/>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125"/>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125"/>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1" name="Google Shape;911;p125"/>
          <p:cNvSpPr/>
          <p:nvPr/>
        </p:nvSpPr>
        <p:spPr>
          <a:xfrm>
            <a:off x="6847150" y="1577750"/>
            <a:ext cx="1809900" cy="343800"/>
          </a:xfrm>
          <a:prstGeom prst="wedgeRoundRectCallout">
            <a:avLst>
              <a:gd fmla="val -18093" name="adj1"/>
              <a:gd fmla="val 45006" name="adj2"/>
              <a:gd fmla="val 0" name="adj3"/>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125"/>
          <p:cNvSpPr txBox="1"/>
          <p:nvPr>
            <p:ph idx="2" type="body"/>
          </p:nvPr>
        </p:nvSpPr>
        <p:spPr>
          <a:xfrm>
            <a:off x="6847150" y="1606400"/>
            <a:ext cx="1809900" cy="286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1800"/>
              <a:buNone/>
            </a:pPr>
            <a:r>
              <a:rPr lang="es" sz="1300">
                <a:solidFill>
                  <a:schemeClr val="dk1"/>
                </a:solidFill>
              </a:rPr>
              <a:t>crecimiento máximo</a:t>
            </a:r>
            <a:endParaRPr sz="13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5"/>
          <p:cNvSpPr txBox="1"/>
          <p:nvPr/>
        </p:nvSpPr>
        <p:spPr>
          <a:xfrm>
            <a:off x="409150" y="479275"/>
            <a:ext cx="8311500" cy="4360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1.2. Puntos máximos y mínimos de cada feature.</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descripcion del target:</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count    1000000.000000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mean           6.021577</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std            5.157973</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min            0.000000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25%            2.000000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50%            4.000000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75%            9.000000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max          118.000000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Primera fecha de creación envío: 2018-09-26 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Ultima fecha de creación envío: 2019-06-28 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Primera fecha de envío: 2018-10-01 16:55:00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Ultima fecha de envío: 2019-03-29 07:06:00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Primera fecha de entrega del envío: 2019-02-28 00:03:00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Ultima fecha de entregaa del envío: 2019-03-29 23:31:00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6"/>
          <p:cNvSpPr txBox="1"/>
          <p:nvPr/>
        </p:nvSpPr>
        <p:spPr>
          <a:xfrm>
            <a:off x="374075" y="490975"/>
            <a:ext cx="8358300" cy="4044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Estadísticos del target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Valor minimo: 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Valor maximo: 118</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Media: 6.021577</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Dev std: 5.157973055157452</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Mediana: 4.0</a:t>
            </a:r>
            <a:br>
              <a:rPr b="0" i="0" lang="es" sz="1400" u="none" cap="none" strike="noStrike">
                <a:solidFill>
                  <a:schemeClr val="dk1"/>
                </a:solidFill>
                <a:latin typeface="Gill Sans"/>
                <a:ea typeface="Gill Sans"/>
                <a:cs typeface="Gill Sans"/>
                <a:sym typeface="Gill Sans"/>
              </a:rPr>
            </a:b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rPr b="1" i="0" lang="es" sz="1400" u="none" cap="none" strike="noStrike">
                <a:solidFill>
                  <a:schemeClr val="dk1"/>
                </a:solidFill>
                <a:latin typeface="Gill Sans"/>
                <a:ea typeface="Gill Sans"/>
                <a:cs typeface="Gill Sans"/>
                <a:sym typeface="Gill Sans"/>
              </a:rPr>
              <a:t>Distribución del target ¿Responde a alguna distribución conocida?</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pic>
        <p:nvPicPr>
          <p:cNvPr id="256" name="Google Shape;256;p36"/>
          <p:cNvPicPr preferRelativeResize="0"/>
          <p:nvPr/>
        </p:nvPicPr>
        <p:blipFill rotWithShape="1">
          <a:blip r:embed="rId4">
            <a:alphaModFix/>
          </a:blip>
          <a:srcRect b="0" l="0" r="0" t="0"/>
          <a:stretch/>
        </p:blipFill>
        <p:spPr>
          <a:xfrm>
            <a:off x="357850" y="2337950"/>
            <a:ext cx="8428326" cy="2367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7"/>
          <p:cNvSpPr txBox="1"/>
          <p:nvPr/>
        </p:nvSpPr>
        <p:spPr>
          <a:xfrm>
            <a:off x="315625" y="444200"/>
            <a:ext cx="8439900" cy="416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Graficamos solo la parte más informativa de la distribución del target </a:t>
            </a:r>
            <a:endParaRPr b="1"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Ploteamos hasta donde se concentran el 99% de los datos dejando fuera los outliers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chemeClr val="dk1"/>
                </a:solidFill>
                <a:latin typeface="Gill Sans"/>
                <a:ea typeface="Gill Sans"/>
                <a:cs typeface="Gill Sans"/>
                <a:sym typeface="Gill Sans"/>
              </a:rPr>
              <a:t>99%  de las entregas tuvieron una demora de 22.0 días</a:t>
            </a:r>
            <a:endParaRPr b="0" i="0" sz="1400" u="none" cap="none" strike="noStrike">
              <a:solidFill>
                <a:schemeClr val="dk1"/>
              </a:solidFill>
              <a:latin typeface="Gill Sans"/>
              <a:ea typeface="Gill Sans"/>
              <a:cs typeface="Gill Sans"/>
              <a:sym typeface="Gill Sans"/>
            </a:endParaRPr>
          </a:p>
        </p:txBody>
      </p:sp>
      <p:pic>
        <p:nvPicPr>
          <p:cNvPr id="262" name="Google Shape;262;p37"/>
          <p:cNvPicPr preferRelativeResize="0"/>
          <p:nvPr/>
        </p:nvPicPr>
        <p:blipFill rotWithShape="1">
          <a:blip r:embed="rId3">
            <a:alphaModFix/>
          </a:blip>
          <a:srcRect b="0" l="0" r="0" t="0"/>
          <a:stretch/>
        </p:blipFill>
        <p:spPr>
          <a:xfrm>
            <a:off x="362375" y="1227425"/>
            <a:ext cx="8440024" cy="34726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38"/>
          <p:cNvPicPr preferRelativeResize="0"/>
          <p:nvPr/>
        </p:nvPicPr>
        <p:blipFill rotWithShape="1">
          <a:blip r:embed="rId3">
            <a:alphaModFix/>
          </a:blip>
          <a:srcRect b="0" l="-10510" r="10510" t="0"/>
          <a:stretch/>
        </p:blipFill>
        <p:spPr>
          <a:xfrm>
            <a:off x="1457325" y="654625"/>
            <a:ext cx="6229350" cy="4114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39"/>
          <p:cNvPicPr preferRelativeResize="0"/>
          <p:nvPr/>
        </p:nvPicPr>
        <p:blipFill rotWithShape="1">
          <a:blip r:embed="rId3">
            <a:alphaModFix/>
          </a:blip>
          <a:srcRect b="0" l="0" r="0" t="0"/>
          <a:stretch/>
        </p:blipFill>
        <p:spPr>
          <a:xfrm>
            <a:off x="596600" y="528638"/>
            <a:ext cx="7696200" cy="4086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0"/>
          <p:cNvSpPr txBox="1"/>
          <p:nvPr/>
        </p:nvSpPr>
        <p:spPr>
          <a:xfrm>
            <a:off x="394850" y="455900"/>
            <a:ext cx="8430900" cy="4402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Grafico de los outliers (target vs service)</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pic>
        <p:nvPicPr>
          <p:cNvPr id="278" name="Google Shape;278;p40"/>
          <p:cNvPicPr preferRelativeResize="0"/>
          <p:nvPr/>
        </p:nvPicPr>
        <p:blipFill rotWithShape="1">
          <a:blip r:embed="rId4">
            <a:alphaModFix/>
          </a:blip>
          <a:srcRect b="0" l="0" r="0" t="0"/>
          <a:stretch/>
        </p:blipFill>
        <p:spPr>
          <a:xfrm>
            <a:off x="394850" y="736450"/>
            <a:ext cx="8372474" cy="4149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1"/>
          <p:cNvSpPr txBox="1"/>
          <p:nvPr/>
        </p:nvSpPr>
        <p:spPr>
          <a:xfrm>
            <a:off x="385775" y="455900"/>
            <a:ext cx="8423700" cy="42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Análisis para servicio en particular, por ejemplo servicio 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75% de los envíos tardó a lo sumo 3 dias en ser entregado. El 99% de los envíos tardó a lo sumo 9 dias en ser entregado. Esto indica que hay un 1% de envíos que demoraron entre 10 y 61 días. Estos son outliers para el servicio 0 En total son 4569 paquetes que demoraron entre 10 y 61 días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Analisís para el resto de los servicios: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0 = 3.0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1 = 12.0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2 = 6.0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3 = 5.0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4 = 4.0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5 = 1.0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6 = 2.0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7 = 6.25</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8 = 1.0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9 = 2.0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10 = 1.0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11 = 1.0</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chemeClr val="dk1"/>
              </a:buClr>
              <a:buSzPts val="11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2"/>
          <p:cNvSpPr txBox="1"/>
          <p:nvPr/>
        </p:nvSpPr>
        <p:spPr>
          <a:xfrm>
            <a:off x="339000" y="432525"/>
            <a:ext cx="8439900" cy="433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0 = 9.0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1 = 25.0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2 = 15.0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3 = 9.0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4 = 10.0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5 = 2.0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6 = 5.0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7 = 17.0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8 = 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9 = 3.0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10 = 10.0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11 = 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Claramente se observa que cualquier entrega que haya tomado más de 25 días en ser entregado es un outlier También se observa que el servicio 1 en general demora muchos mas dias en entregar sus paquetes. Aunque tambien hay que destacar que este servicio es el que mas paquetes envía. Es de destacar que el servicio 7 es uno de los que mas demora aun enviando solo 505 paquetes.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Sobre el servicio 7 se puede analizar un poco más en detalle que en el tiempo observado solo envió paquetes en dos meses y medio, (entre Enero y Febrero). Lo que puede significar que no fueron observadas muchas muestras para otros meses para este servicio, o tal vez es un servicio con una vigencia temporal.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3"/>
          <p:cNvSpPr txBox="1"/>
          <p:nvPr/>
        </p:nvSpPr>
        <p:spPr>
          <a:xfrm>
            <a:off x="350700" y="479275"/>
            <a:ext cx="8416500" cy="40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datos para el servicio 7:</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count    528.000000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mean       6.475379</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std        5.308273</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min        0.000000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25%        3.000000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50%        5.000000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75%        6.250000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max       38.000000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total de outliers sobre el 99% de los envíos para todos los servicios es de 4063 paquetes.No resultan ser significativos desde un punto de vista análitico, aunque es necesario analizar el impacto económico</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outliers : 4063</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p26"/>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pic>
        <p:nvPicPr>
          <p:cNvPr descr="Digital Connections" id="180" name="Google Shape;180;p26"/>
          <p:cNvPicPr preferRelativeResize="0"/>
          <p:nvPr/>
        </p:nvPicPr>
        <p:blipFill rotWithShape="1">
          <a:blip r:embed="rId3">
            <a:alphaModFix/>
          </a:blip>
          <a:srcRect b="0" l="13265" r="3502" t="9089"/>
          <a:stretch/>
        </p:blipFill>
        <p:spPr>
          <a:xfrm>
            <a:off x="114315" y="8"/>
            <a:ext cx="9143985" cy="5143492"/>
          </a:xfrm>
          <a:prstGeom prst="rect">
            <a:avLst/>
          </a:prstGeom>
          <a:noFill/>
          <a:ln>
            <a:noFill/>
          </a:ln>
        </p:spPr>
      </p:pic>
      <p:grpSp>
        <p:nvGrpSpPr>
          <p:cNvPr id="181" name="Google Shape;181;p26"/>
          <p:cNvGrpSpPr/>
          <p:nvPr/>
        </p:nvGrpSpPr>
        <p:grpSpPr>
          <a:xfrm>
            <a:off x="334900" y="340232"/>
            <a:ext cx="8474200" cy="73916"/>
            <a:chOff x="446534" y="453643"/>
            <a:chExt cx="11298933" cy="98554"/>
          </a:xfrm>
        </p:grpSpPr>
        <p:sp>
          <p:nvSpPr>
            <p:cNvPr id="182" name="Google Shape;182;p26"/>
            <p:cNvSpPr/>
            <p:nvPr/>
          </p:nvSpPr>
          <p:spPr>
            <a:xfrm>
              <a:off x="446534" y="457200"/>
              <a:ext cx="3703320" cy="94997"/>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6"/>
            <p:cNvSpPr/>
            <p:nvPr/>
          </p:nvSpPr>
          <p:spPr>
            <a:xfrm>
              <a:off x="8042147" y="453643"/>
              <a:ext cx="3703320" cy="98554"/>
            </a:xfrm>
            <a:prstGeom prst="rect">
              <a:avLst/>
            </a:prstGeom>
            <a:solidFill>
              <a:schemeClr val="accent4"/>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6"/>
            <p:cNvSpPr/>
            <p:nvPr/>
          </p:nvSpPr>
          <p:spPr>
            <a:xfrm>
              <a:off x="4241830" y="457200"/>
              <a:ext cx="3703320" cy="9144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5" name="Google Shape;185;p26"/>
          <p:cNvSpPr/>
          <p:nvPr/>
        </p:nvSpPr>
        <p:spPr>
          <a:xfrm>
            <a:off x="336549" y="3321050"/>
            <a:ext cx="8445500" cy="1471873"/>
          </a:xfrm>
          <a:prstGeom prst="rect">
            <a:avLst/>
          </a:prstGeom>
          <a:solidFill>
            <a:schemeClr val="accent1">
              <a:alpha val="9647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6"/>
          <p:cNvSpPr txBox="1"/>
          <p:nvPr>
            <p:ph type="ctrTitle"/>
          </p:nvPr>
        </p:nvSpPr>
        <p:spPr>
          <a:xfrm>
            <a:off x="519020" y="3086101"/>
            <a:ext cx="7548971" cy="1700131"/>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Clr>
                <a:schemeClr val="lt1"/>
              </a:buClr>
              <a:buSzPts val="4500"/>
              <a:buFont typeface="Gill Sans"/>
              <a:buNone/>
            </a:pPr>
            <a:r>
              <a:rPr lang="es" sz="4500">
                <a:solidFill>
                  <a:schemeClr val="lt1"/>
                </a:solidFill>
              </a:rPr>
              <a:t>ANALISIS DE SERIES TEMPORALES</a:t>
            </a:r>
            <a:endParaRPr sz="1100"/>
          </a:p>
        </p:txBody>
      </p:sp>
      <p:sp>
        <p:nvSpPr>
          <p:cNvPr id="187" name="Google Shape;187;p26"/>
          <p:cNvSpPr txBox="1"/>
          <p:nvPr>
            <p:ph idx="1" type="subTitle"/>
          </p:nvPr>
        </p:nvSpPr>
        <p:spPr>
          <a:xfrm>
            <a:off x="435895" y="4599198"/>
            <a:ext cx="8245159" cy="363617"/>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100"/>
              <a:buNone/>
            </a:pPr>
            <a:r>
              <a:t/>
            </a:r>
            <a:endParaRPr sz="1100">
              <a:solidFill>
                <a:srgbClr val="7CEB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4"/>
          <p:cNvSpPr txBox="1"/>
          <p:nvPr/>
        </p:nvSpPr>
        <p:spPr>
          <a:xfrm>
            <a:off x="436419" y="509156"/>
            <a:ext cx="8343898" cy="4431982"/>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Analizamos si los fines de semana son diferentes a los días de semana</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pic>
        <p:nvPicPr>
          <p:cNvPr id="299" name="Google Shape;299;p44"/>
          <p:cNvPicPr preferRelativeResize="0"/>
          <p:nvPr/>
        </p:nvPicPr>
        <p:blipFill rotWithShape="1">
          <a:blip r:embed="rId3">
            <a:alphaModFix/>
          </a:blip>
          <a:srcRect b="0" l="0" r="0" t="0"/>
          <a:stretch/>
        </p:blipFill>
        <p:spPr>
          <a:xfrm>
            <a:off x="436425" y="841675"/>
            <a:ext cx="8343900" cy="3366650"/>
          </a:xfrm>
          <a:prstGeom prst="rect">
            <a:avLst/>
          </a:prstGeom>
          <a:noFill/>
          <a:ln>
            <a:noFill/>
          </a:ln>
        </p:spPr>
      </p:pic>
      <p:sp>
        <p:nvSpPr>
          <p:cNvPr id="300" name="Google Shape;300;p44"/>
          <p:cNvSpPr txBox="1"/>
          <p:nvPr/>
        </p:nvSpPr>
        <p:spPr>
          <a:xfrm>
            <a:off x="596175" y="4290125"/>
            <a:ext cx="5985300" cy="35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 Los servicios de correo crean sus envios mayormente en días de la semana</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45"/>
          <p:cNvPicPr preferRelativeResize="0"/>
          <p:nvPr/>
        </p:nvPicPr>
        <p:blipFill rotWithShape="1">
          <a:blip r:embed="rId3">
            <a:alphaModFix/>
          </a:blip>
          <a:srcRect b="0" l="0" r="0" t="0"/>
          <a:stretch/>
        </p:blipFill>
        <p:spPr>
          <a:xfrm>
            <a:off x="379875" y="888475"/>
            <a:ext cx="8416651" cy="3495250"/>
          </a:xfrm>
          <a:prstGeom prst="rect">
            <a:avLst/>
          </a:prstGeom>
          <a:noFill/>
          <a:ln>
            <a:noFill/>
          </a:ln>
        </p:spPr>
      </p:pic>
      <p:sp>
        <p:nvSpPr>
          <p:cNvPr id="306" name="Google Shape;306;p45"/>
          <p:cNvSpPr txBox="1"/>
          <p:nvPr/>
        </p:nvSpPr>
        <p:spPr>
          <a:xfrm>
            <a:off x="339000" y="479275"/>
            <a:ext cx="8498400" cy="40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Gill Sans"/>
                <a:ea typeface="Gill Sans"/>
                <a:cs typeface="Gill Sans"/>
                <a:sym typeface="Gill Sans"/>
              </a:rPr>
              <a:t>date_sent: cantidad de envios totales realizados en esos dias </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46"/>
          <p:cNvPicPr preferRelativeResize="0"/>
          <p:nvPr/>
        </p:nvPicPr>
        <p:blipFill rotWithShape="1">
          <a:blip r:embed="rId3">
            <a:alphaModFix/>
          </a:blip>
          <a:srcRect b="0" l="0" r="0" t="0"/>
          <a:stretch/>
        </p:blipFill>
        <p:spPr>
          <a:xfrm>
            <a:off x="397425" y="865050"/>
            <a:ext cx="8381550" cy="3308200"/>
          </a:xfrm>
          <a:prstGeom prst="rect">
            <a:avLst/>
          </a:prstGeom>
          <a:noFill/>
          <a:ln>
            <a:noFill/>
          </a:ln>
        </p:spPr>
      </p:pic>
      <p:sp>
        <p:nvSpPr>
          <p:cNvPr id="312" name="Google Shape;312;p46"/>
          <p:cNvSpPr txBox="1"/>
          <p:nvPr/>
        </p:nvSpPr>
        <p:spPr>
          <a:xfrm>
            <a:off x="350700" y="502650"/>
            <a:ext cx="8475000" cy="26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Gill Sans"/>
                <a:ea typeface="Gill Sans"/>
                <a:cs typeface="Gill Sans"/>
                <a:sym typeface="Gill Sans"/>
              </a:rPr>
              <a:t>date_visist: cuantos paquetes en total llegan por dia </a:t>
            </a:r>
            <a:endParaRPr b="0" i="0" sz="1400" u="none" cap="none" strike="noStrike">
              <a:solidFill>
                <a:srgbClr val="000000"/>
              </a:solidFill>
              <a:latin typeface="Gill Sans"/>
              <a:ea typeface="Gill Sans"/>
              <a:cs typeface="Gill Sans"/>
              <a:sym typeface="Gill Sans"/>
            </a:endParaRPr>
          </a:p>
        </p:txBody>
      </p:sp>
      <p:sp>
        <p:nvSpPr>
          <p:cNvPr id="313" name="Google Shape;313;p46"/>
          <p:cNvSpPr txBox="1"/>
          <p:nvPr/>
        </p:nvSpPr>
        <p:spPr>
          <a:xfrm>
            <a:off x="350700" y="4266850"/>
            <a:ext cx="8206200" cy="51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Arial"/>
                <a:ea typeface="Arial"/>
                <a:cs typeface="Arial"/>
                <a:sym typeface="Arial"/>
              </a:rPr>
              <a:t>Finalmente los servicios de correo entregan sus paquetes mayormente en los días Jueves, mientras que los fines de semana se realizan menos entregas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7"/>
          <p:cNvSpPr txBox="1"/>
          <p:nvPr/>
        </p:nvSpPr>
        <p:spPr>
          <a:xfrm>
            <a:off x="346200" y="490975"/>
            <a:ext cx="84516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1" i="0" lang="es" sz="1400" u="none" cap="none" strike="noStrike">
                <a:solidFill>
                  <a:schemeClr val="dk1"/>
                </a:solidFill>
                <a:latin typeface="Gill Sans"/>
                <a:ea typeface="Gill Sans"/>
                <a:cs typeface="Gill Sans"/>
                <a:sym typeface="Gill Sans"/>
              </a:rPr>
              <a:t>Existe algún periodo de tiempo diferente a los demás. Comparamos gráficamente las distribuciones de los targets.</a:t>
            </a:r>
            <a:endParaRPr b="0" i="0" sz="1400" u="none" cap="none" strike="noStrike">
              <a:solidFill>
                <a:srgbClr val="000000"/>
              </a:solidFill>
              <a:latin typeface="Arial"/>
              <a:ea typeface="Arial"/>
              <a:cs typeface="Arial"/>
              <a:sym typeface="Arial"/>
            </a:endParaRPr>
          </a:p>
        </p:txBody>
      </p:sp>
      <p:pic>
        <p:nvPicPr>
          <p:cNvPr id="319" name="Google Shape;319;p47"/>
          <p:cNvPicPr preferRelativeResize="0"/>
          <p:nvPr/>
        </p:nvPicPr>
        <p:blipFill rotWithShape="1">
          <a:blip r:embed="rId3">
            <a:alphaModFix/>
          </a:blip>
          <a:srcRect b="0" l="0" r="0" t="0"/>
          <a:stretch/>
        </p:blipFill>
        <p:spPr>
          <a:xfrm>
            <a:off x="346200" y="1192350"/>
            <a:ext cx="8351000" cy="3413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8"/>
          <p:cNvSpPr txBox="1"/>
          <p:nvPr/>
        </p:nvSpPr>
        <p:spPr>
          <a:xfrm>
            <a:off x="339000" y="455900"/>
            <a:ext cx="8475000" cy="424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Se observa que los primeros dias muestreados el servicio 1 realizó envíos que demoraron varios meses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Del ejercicio 1.5, sabemos que el 99% de las entregas tomo como a lo sumo 22 dias. Con esa información y observando el primer gráfico de este punto, sabemos que esas entregas se concretaron a partir de febrero de 2019 Es decir que entre Febrero y Abril de 2019 se enviaron y entregaron el 99% de los paquetes.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Analizamos como se comportaron los servicios 0 y 1 entre Febrero y Abril de 2019, ya que dichos servicios concentran mas del 80% de los correos enviados. Es decir analizamos el 80% del 99% de los envíos.</a:t>
            </a:r>
            <a:endParaRPr b="0" i="0" sz="1400" u="none" cap="none" strike="noStrike">
              <a:solidFill>
                <a:srgbClr val="000000"/>
              </a:solidFill>
              <a:latin typeface="Arial"/>
              <a:ea typeface="Arial"/>
              <a:cs typeface="Arial"/>
              <a:sym typeface="Arial"/>
            </a:endParaRPr>
          </a:p>
        </p:txBody>
      </p:sp>
      <p:pic>
        <p:nvPicPr>
          <p:cNvPr id="325" name="Google Shape;325;p48"/>
          <p:cNvPicPr preferRelativeResize="0"/>
          <p:nvPr/>
        </p:nvPicPr>
        <p:blipFill rotWithShape="1">
          <a:blip r:embed="rId3">
            <a:alphaModFix/>
          </a:blip>
          <a:srcRect b="0" l="0" r="0" t="0"/>
          <a:stretch/>
        </p:blipFill>
        <p:spPr>
          <a:xfrm>
            <a:off x="420825" y="1917250"/>
            <a:ext cx="8311350" cy="27821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9"/>
          <p:cNvSpPr txBox="1"/>
          <p:nvPr/>
        </p:nvSpPr>
        <p:spPr>
          <a:xfrm>
            <a:off x="303950" y="409150"/>
            <a:ext cx="8439900" cy="431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1.9.Observando la distribución del target semana a semana. Explicar que sucede y cuál puede ser la razón. Graficar las distribuciones en conjunto o la diferencia entre ellas.</a:t>
            </a:r>
            <a:endParaRPr b="0" i="0" sz="1400" u="none" cap="none" strike="noStrike">
              <a:solidFill>
                <a:schemeClr val="dk1"/>
              </a:solidFill>
              <a:latin typeface="Gill Sans"/>
              <a:ea typeface="Gill Sans"/>
              <a:cs typeface="Gill Sans"/>
              <a:sym typeface="Gill Sans"/>
            </a:endParaRPr>
          </a:p>
        </p:txBody>
      </p:sp>
      <p:pic>
        <p:nvPicPr>
          <p:cNvPr id="331" name="Google Shape;331;p49"/>
          <p:cNvPicPr preferRelativeResize="0"/>
          <p:nvPr/>
        </p:nvPicPr>
        <p:blipFill rotWithShape="1">
          <a:blip r:embed="rId3">
            <a:alphaModFix/>
          </a:blip>
          <a:srcRect b="0" l="0" r="0" t="0"/>
          <a:stretch/>
        </p:blipFill>
        <p:spPr>
          <a:xfrm>
            <a:off x="350700" y="1141350"/>
            <a:ext cx="8393250" cy="3444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0"/>
          <p:cNvSpPr txBox="1"/>
          <p:nvPr/>
        </p:nvSpPr>
        <p:spPr>
          <a:xfrm>
            <a:off x="415636" y="519546"/>
            <a:ext cx="8385464" cy="4431982"/>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La distribución de envíos por semana es la siguiente:</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Esto indica que hay mayoría de semanas donde la cantidad de target oscilo entre 0 y 250000 días (acumulados) Notar que la muestra es de 1000000 de correos enviados. Solo existieron tres semanas donde los target acumulados superaron el millon de días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pic>
        <p:nvPicPr>
          <p:cNvPr id="337" name="Google Shape;337;p50"/>
          <p:cNvPicPr preferRelativeResize="0"/>
          <p:nvPr/>
        </p:nvPicPr>
        <p:blipFill rotWithShape="1">
          <a:blip r:embed="rId3">
            <a:alphaModFix/>
          </a:blip>
          <a:srcRect b="0" l="0" r="0" t="0"/>
          <a:stretch/>
        </p:blipFill>
        <p:spPr>
          <a:xfrm>
            <a:off x="521600" y="806600"/>
            <a:ext cx="8163900" cy="3553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1"/>
          <p:cNvSpPr txBox="1"/>
          <p:nvPr/>
        </p:nvSpPr>
        <p:spPr>
          <a:xfrm>
            <a:off x="292225" y="514350"/>
            <a:ext cx="8592000" cy="414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La cantidad de items por paquete tiene relación con la velocidad del envío</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análisis de correlación entre las variables</a:t>
            </a:r>
            <a:endParaRPr b="0" i="0" sz="1400" u="none" cap="none" strike="noStrike">
              <a:solidFill>
                <a:srgbClr val="000000"/>
              </a:solidFill>
              <a:latin typeface="Arial"/>
              <a:ea typeface="Arial"/>
              <a:cs typeface="Arial"/>
              <a:sym typeface="Arial"/>
            </a:endParaRPr>
          </a:p>
        </p:txBody>
      </p:sp>
      <p:pic>
        <p:nvPicPr>
          <p:cNvPr id="343" name="Google Shape;343;p51"/>
          <p:cNvPicPr preferRelativeResize="0"/>
          <p:nvPr/>
        </p:nvPicPr>
        <p:blipFill rotWithShape="1">
          <a:blip r:embed="rId3">
            <a:alphaModFix/>
          </a:blip>
          <a:srcRect b="0" l="0" r="0" t="0"/>
          <a:stretch/>
        </p:blipFill>
        <p:spPr>
          <a:xfrm>
            <a:off x="1541313" y="1428325"/>
            <a:ext cx="4962525" cy="2590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2"/>
          <p:cNvSpPr txBox="1"/>
          <p:nvPr/>
        </p:nvSpPr>
        <p:spPr>
          <a:xfrm>
            <a:off x="350700" y="490975"/>
            <a:ext cx="8416500" cy="418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1" i="0" lang="es" sz="1400" u="none" cap="none" strike="noStrike">
                <a:solidFill>
                  <a:schemeClr val="dk1"/>
                </a:solidFill>
                <a:latin typeface="Gill Sans"/>
                <a:ea typeface="Gill Sans"/>
                <a:cs typeface="Gill Sans"/>
                <a:sym typeface="Gill Sans"/>
              </a:rPr>
              <a:t>No existen variables correlacionadas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49" name="Google Shape;349;p52"/>
          <p:cNvPicPr preferRelativeResize="0"/>
          <p:nvPr/>
        </p:nvPicPr>
        <p:blipFill rotWithShape="1">
          <a:blip r:embed="rId3">
            <a:alphaModFix/>
          </a:blip>
          <a:srcRect b="0" l="0" r="0" t="0"/>
          <a:stretch/>
        </p:blipFill>
        <p:spPr>
          <a:xfrm>
            <a:off x="1928813" y="1028700"/>
            <a:ext cx="5286375" cy="3588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3"/>
          <p:cNvSpPr txBox="1"/>
          <p:nvPr/>
        </p:nvSpPr>
        <p:spPr>
          <a:xfrm>
            <a:off x="385775" y="479275"/>
            <a:ext cx="8404800" cy="399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Arial"/>
                <a:ea typeface="Arial"/>
                <a:cs typeface="Arial"/>
                <a:sym typeface="Arial"/>
              </a:rPr>
              <a:t>D</a:t>
            </a:r>
            <a:r>
              <a:rPr b="1" i="0" lang="es" sz="1400" u="none" cap="none" strike="noStrike">
                <a:solidFill>
                  <a:schemeClr val="dk1"/>
                </a:solidFill>
                <a:latin typeface="Gill Sans"/>
                <a:ea typeface="Gill Sans"/>
                <a:cs typeface="Gill Sans"/>
                <a:sym typeface="Gill Sans"/>
              </a:rPr>
              <a:t>istribución del target agrupando por tipo de envío.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Distribución de target para los tipos standar y express</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55" name="Google Shape;355;p53"/>
          <p:cNvPicPr preferRelativeResize="0"/>
          <p:nvPr/>
        </p:nvPicPr>
        <p:blipFill rotWithShape="1">
          <a:blip r:embed="rId4">
            <a:alphaModFix/>
          </a:blip>
          <a:srcRect b="0" l="0" r="0" t="0"/>
          <a:stretch/>
        </p:blipFill>
        <p:spPr>
          <a:xfrm>
            <a:off x="1619050" y="1049649"/>
            <a:ext cx="5743575" cy="2857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2" name="Shape 192"/>
        <p:cNvGrpSpPr/>
        <p:nvPr/>
      </p:nvGrpSpPr>
      <p:grpSpPr>
        <a:xfrm>
          <a:off x="0" y="0"/>
          <a:ext cx="0" cy="0"/>
          <a:chOff x="0" y="0"/>
          <a:chExt cx="0" cy="0"/>
        </a:xfrm>
      </p:grpSpPr>
      <p:sp>
        <p:nvSpPr>
          <p:cNvPr id="193" name="Google Shape;193;p27"/>
          <p:cNvSpPr/>
          <p:nvPr/>
        </p:nvSpPr>
        <p:spPr>
          <a:xfrm>
            <a:off x="0" y="402534"/>
            <a:ext cx="9144000" cy="4740965"/>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94" name="Google Shape;194;p27"/>
          <p:cNvSpPr/>
          <p:nvPr/>
        </p:nvSpPr>
        <p:spPr>
          <a:xfrm>
            <a:off x="335863" y="3856480"/>
            <a:ext cx="8468145"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7"/>
          <p:cNvSpPr txBox="1"/>
          <p:nvPr>
            <p:ph type="title"/>
          </p:nvPr>
        </p:nvSpPr>
        <p:spPr>
          <a:xfrm>
            <a:off x="435894" y="3948365"/>
            <a:ext cx="8272212" cy="539153"/>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Clr>
                <a:srgbClr val="FFFEFF"/>
              </a:buClr>
              <a:buSzPts val="2100"/>
              <a:buFont typeface="Gill Sans"/>
              <a:buNone/>
            </a:pPr>
            <a:r>
              <a:rPr lang="es" sz="1100">
                <a:solidFill>
                  <a:srgbClr val="FFFEFF"/>
                </a:solidFill>
              </a:rPr>
              <a:t>TECH REQUIREMENTS</a:t>
            </a:r>
            <a:endParaRPr sz="1100"/>
          </a:p>
        </p:txBody>
      </p:sp>
      <p:grpSp>
        <p:nvGrpSpPr>
          <p:cNvPr id="196" name="Google Shape;196;p27"/>
          <p:cNvGrpSpPr/>
          <p:nvPr/>
        </p:nvGrpSpPr>
        <p:grpSpPr>
          <a:xfrm>
            <a:off x="523317" y="1015035"/>
            <a:ext cx="8097366" cy="2228500"/>
            <a:chOff x="54818" y="494935"/>
            <a:chExt cx="10796488" cy="2971334"/>
          </a:xfrm>
        </p:grpSpPr>
        <p:sp>
          <p:nvSpPr>
            <p:cNvPr id="197" name="Google Shape;197;p27"/>
            <p:cNvSpPr/>
            <p:nvPr/>
          </p:nvSpPr>
          <p:spPr>
            <a:xfrm>
              <a:off x="523237" y="494935"/>
              <a:ext cx="2285995" cy="2285995"/>
            </a:xfrm>
            <a:prstGeom prst="rect">
              <a:avLst/>
            </a:prstGeom>
            <a:blipFill rotWithShape="1">
              <a:blip r:embed="rId3">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7"/>
            <p:cNvSpPr/>
            <p:nvPr/>
          </p:nvSpPr>
          <p:spPr>
            <a:xfrm>
              <a:off x="54818" y="2746269"/>
              <a:ext cx="3222832" cy="7200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7"/>
            <p:cNvSpPr txBox="1"/>
            <p:nvPr/>
          </p:nvSpPr>
          <p:spPr>
            <a:xfrm>
              <a:off x="54818" y="2746269"/>
              <a:ext cx="3222832"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700"/>
                <a:buFont typeface="Gill Sans"/>
                <a:buNone/>
              </a:pPr>
              <a:r>
                <a:rPr b="0" i="0" lang="es" sz="2700" u="none" cap="none" strike="noStrike">
                  <a:solidFill>
                    <a:schemeClr val="dk1"/>
                  </a:solidFill>
                  <a:latin typeface="Gill Sans"/>
                  <a:ea typeface="Gill Sans"/>
                  <a:cs typeface="Gill Sans"/>
                  <a:sym typeface="Gill Sans"/>
                </a:rPr>
                <a:t>Network</a:t>
              </a:r>
              <a:endParaRPr b="0" i="0" sz="2700" u="none" cap="none" strike="noStrike">
                <a:solidFill>
                  <a:schemeClr val="dk1"/>
                </a:solidFill>
                <a:latin typeface="Gill Sans"/>
                <a:ea typeface="Gill Sans"/>
                <a:cs typeface="Gill Sans"/>
                <a:sym typeface="Gill Sans"/>
              </a:endParaRPr>
            </a:p>
          </p:txBody>
        </p:sp>
        <p:sp>
          <p:nvSpPr>
            <p:cNvPr id="200" name="Google Shape;200;p27"/>
            <p:cNvSpPr/>
            <p:nvPr/>
          </p:nvSpPr>
          <p:spPr>
            <a:xfrm>
              <a:off x="4310064" y="494935"/>
              <a:ext cx="2285995" cy="2285995"/>
            </a:xfrm>
            <a:prstGeom prst="rect">
              <a:avLst/>
            </a:prstGeom>
            <a:blipFill rotWithShape="1">
              <a:blip r:embed="rId4">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7"/>
            <p:cNvSpPr/>
            <p:nvPr/>
          </p:nvSpPr>
          <p:spPr>
            <a:xfrm>
              <a:off x="3841646" y="2746269"/>
              <a:ext cx="3222832" cy="7200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7"/>
            <p:cNvSpPr txBox="1"/>
            <p:nvPr/>
          </p:nvSpPr>
          <p:spPr>
            <a:xfrm>
              <a:off x="3841646" y="2746269"/>
              <a:ext cx="3222832"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700"/>
                <a:buFont typeface="Gill Sans"/>
                <a:buNone/>
              </a:pPr>
              <a:r>
                <a:rPr b="0" i="0" lang="es" sz="2700" u="none" cap="none" strike="noStrike">
                  <a:solidFill>
                    <a:schemeClr val="dk1"/>
                  </a:solidFill>
                  <a:latin typeface="Gill Sans"/>
                  <a:ea typeface="Gill Sans"/>
                  <a:cs typeface="Gill Sans"/>
                  <a:sym typeface="Gill Sans"/>
                </a:rPr>
                <a:t>Satellite</a:t>
              </a:r>
              <a:endParaRPr b="0" i="0" sz="1100" u="none" cap="none" strike="noStrike">
                <a:solidFill>
                  <a:srgbClr val="000000"/>
                </a:solidFill>
                <a:latin typeface="Arial"/>
                <a:ea typeface="Arial"/>
                <a:cs typeface="Arial"/>
                <a:sym typeface="Arial"/>
              </a:endParaRPr>
            </a:p>
          </p:txBody>
        </p:sp>
        <p:sp>
          <p:nvSpPr>
            <p:cNvPr id="203" name="Google Shape;203;p27"/>
            <p:cNvSpPr/>
            <p:nvPr/>
          </p:nvSpPr>
          <p:spPr>
            <a:xfrm>
              <a:off x="8096892" y="494935"/>
              <a:ext cx="2285995" cy="2285995"/>
            </a:xfrm>
            <a:prstGeom prst="rect">
              <a:avLst/>
            </a:prstGeom>
            <a:blipFill rotWithShape="1">
              <a:blip r:embed="rId5">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7"/>
            <p:cNvSpPr/>
            <p:nvPr/>
          </p:nvSpPr>
          <p:spPr>
            <a:xfrm>
              <a:off x="7628474" y="2746269"/>
              <a:ext cx="3222832" cy="7200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7"/>
            <p:cNvSpPr txBox="1"/>
            <p:nvPr/>
          </p:nvSpPr>
          <p:spPr>
            <a:xfrm>
              <a:off x="7628474" y="2746269"/>
              <a:ext cx="3222832"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700"/>
                <a:buFont typeface="Gill Sans"/>
                <a:buNone/>
              </a:pPr>
              <a:r>
                <a:rPr b="0" i="0" lang="es" sz="2700" u="none" cap="none" strike="noStrike">
                  <a:solidFill>
                    <a:schemeClr val="dk1"/>
                  </a:solidFill>
                  <a:latin typeface="Gill Sans"/>
                  <a:ea typeface="Gill Sans"/>
                  <a:cs typeface="Gill Sans"/>
                  <a:sym typeface="Gill Sans"/>
                </a:rPr>
                <a:t>Link</a:t>
              </a:r>
              <a:endParaRPr b="0" i="0" sz="1100" u="none" cap="none" strike="noStrike">
                <a:solidFill>
                  <a:srgbClr val="000000"/>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4"/>
          <p:cNvSpPr txBox="1"/>
          <p:nvPr/>
        </p:nvSpPr>
        <p:spPr>
          <a:xfrm>
            <a:off x="444200" y="537725"/>
            <a:ext cx="8358300" cy="3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Arial"/>
                <a:ea typeface="Arial"/>
                <a:cs typeface="Arial"/>
                <a:sym typeface="Arial"/>
              </a:rPr>
              <a:t>La variable target para el tipo de envío super tiene muchos mas valores de target concentrados entre cero y dos días lo que indica que este tipo de servicio es más premium</a:t>
            </a:r>
            <a:endParaRPr b="0" i="0" sz="1400" u="none" cap="none" strike="noStrike">
              <a:solidFill>
                <a:srgbClr val="000000"/>
              </a:solidFill>
              <a:latin typeface="Arial"/>
              <a:ea typeface="Arial"/>
              <a:cs typeface="Arial"/>
              <a:sym typeface="Arial"/>
            </a:endParaRPr>
          </a:p>
        </p:txBody>
      </p:sp>
      <p:pic>
        <p:nvPicPr>
          <p:cNvPr id="361" name="Google Shape;361;p54"/>
          <p:cNvPicPr preferRelativeResize="0"/>
          <p:nvPr/>
        </p:nvPicPr>
        <p:blipFill rotWithShape="1">
          <a:blip r:embed="rId3">
            <a:alphaModFix/>
          </a:blip>
          <a:srcRect b="0" l="0" r="0" t="0"/>
          <a:stretch/>
        </p:blipFill>
        <p:spPr>
          <a:xfrm>
            <a:off x="362375" y="1192350"/>
            <a:ext cx="8358300" cy="33197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5"/>
          <p:cNvSpPr txBox="1"/>
          <p:nvPr/>
        </p:nvSpPr>
        <p:spPr>
          <a:xfrm>
            <a:off x="339000" y="468875"/>
            <a:ext cx="8416800" cy="420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Servicios y estados más representados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pic>
        <p:nvPicPr>
          <p:cNvPr id="367" name="Google Shape;367;p55"/>
          <p:cNvPicPr preferRelativeResize="0"/>
          <p:nvPr/>
        </p:nvPicPr>
        <p:blipFill rotWithShape="1">
          <a:blip r:embed="rId3">
            <a:alphaModFix/>
          </a:blip>
          <a:srcRect b="0" l="0" r="0" t="0"/>
          <a:stretch/>
        </p:blipFill>
        <p:spPr>
          <a:xfrm>
            <a:off x="1062463" y="983663"/>
            <a:ext cx="2085975" cy="2124075"/>
          </a:xfrm>
          <a:prstGeom prst="rect">
            <a:avLst/>
          </a:prstGeom>
          <a:noFill/>
          <a:ln>
            <a:noFill/>
          </a:ln>
        </p:spPr>
      </p:pic>
      <p:pic>
        <p:nvPicPr>
          <p:cNvPr id="368" name="Google Shape;368;p55"/>
          <p:cNvPicPr preferRelativeResize="0"/>
          <p:nvPr/>
        </p:nvPicPr>
        <p:blipFill rotWithShape="1">
          <a:blip r:embed="rId4">
            <a:alphaModFix/>
          </a:blip>
          <a:srcRect b="0" l="0" r="0" t="0"/>
          <a:stretch/>
        </p:blipFill>
        <p:spPr>
          <a:xfrm>
            <a:off x="5229663" y="1222213"/>
            <a:ext cx="2238375" cy="8286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6"/>
          <p:cNvSpPr txBox="1"/>
          <p:nvPr/>
        </p:nvSpPr>
        <p:spPr>
          <a:xfrm>
            <a:off x="245475" y="432525"/>
            <a:ext cx="8556900" cy="418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2. Servicios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2.1 Grafico de la distribución del target para los 4 servicios más representados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Arial"/>
                <a:ea typeface="Arial"/>
                <a:cs typeface="Arial"/>
                <a:sym typeface="Arial"/>
              </a:rPr>
              <a:t>Realizamos un gráfico distplot que representa la distribución del target para los 4 servicios sin diferenciarlos</a:t>
            </a:r>
            <a:endParaRPr b="0" i="0" sz="1400" u="none" cap="none" strike="noStrike">
              <a:solidFill>
                <a:schemeClr val="dk1"/>
              </a:solidFill>
              <a:latin typeface="Gill Sans"/>
              <a:ea typeface="Gill Sans"/>
              <a:cs typeface="Gill Sans"/>
              <a:sym typeface="Gill Sans"/>
            </a:endParaRPr>
          </a:p>
        </p:txBody>
      </p:sp>
      <p:pic>
        <p:nvPicPr>
          <p:cNvPr id="374" name="Google Shape;374;p56"/>
          <p:cNvPicPr preferRelativeResize="0"/>
          <p:nvPr/>
        </p:nvPicPr>
        <p:blipFill rotWithShape="1">
          <a:blip r:embed="rId3">
            <a:alphaModFix/>
          </a:blip>
          <a:srcRect b="0" l="0" r="0" t="0"/>
          <a:stretch/>
        </p:blipFill>
        <p:spPr>
          <a:xfrm>
            <a:off x="342900" y="1449525"/>
            <a:ext cx="8458200" cy="31211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7"/>
          <p:cNvSpPr txBox="1"/>
          <p:nvPr/>
        </p:nvSpPr>
        <p:spPr>
          <a:xfrm>
            <a:off x="436418" y="488373"/>
            <a:ext cx="8271300" cy="4431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Podemos ver en esta distribución del target para el servicio 0 que la mayoría de los paquetes se entregan entre 5 y 10 días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pic>
        <p:nvPicPr>
          <p:cNvPr id="380" name="Google Shape;380;p57"/>
          <p:cNvPicPr preferRelativeResize="0"/>
          <p:nvPr/>
        </p:nvPicPr>
        <p:blipFill rotWithShape="1">
          <a:blip r:embed="rId3">
            <a:alphaModFix/>
          </a:blip>
          <a:srcRect b="0" l="0" r="0" t="0"/>
          <a:stretch/>
        </p:blipFill>
        <p:spPr>
          <a:xfrm>
            <a:off x="371550" y="1148575"/>
            <a:ext cx="8401050" cy="3695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8"/>
          <p:cNvSpPr txBox="1"/>
          <p:nvPr/>
        </p:nvSpPr>
        <p:spPr>
          <a:xfrm>
            <a:off x="387000" y="455900"/>
            <a:ext cx="8370000" cy="417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Podemos observar en esta distribución del target para el servicio 4 que la mayoría de los paquetes se entregan entre 1 y 4 días</a:t>
            </a:r>
            <a:endParaRPr b="0" i="0" sz="1400" u="none" cap="none" strike="noStrike">
              <a:solidFill>
                <a:srgbClr val="000000"/>
              </a:solidFill>
              <a:latin typeface="Arial"/>
              <a:ea typeface="Arial"/>
              <a:cs typeface="Arial"/>
              <a:sym typeface="Arial"/>
            </a:endParaRPr>
          </a:p>
        </p:txBody>
      </p:sp>
      <p:pic>
        <p:nvPicPr>
          <p:cNvPr id="386" name="Google Shape;386;p58"/>
          <p:cNvPicPr preferRelativeResize="0"/>
          <p:nvPr/>
        </p:nvPicPr>
        <p:blipFill rotWithShape="1">
          <a:blip r:embed="rId3">
            <a:alphaModFix/>
          </a:blip>
          <a:srcRect b="0" l="0" r="0" t="0"/>
          <a:stretch/>
        </p:blipFill>
        <p:spPr>
          <a:xfrm>
            <a:off x="371475" y="1015875"/>
            <a:ext cx="8401050" cy="36957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9"/>
          <p:cNvSpPr txBox="1"/>
          <p:nvPr/>
        </p:nvSpPr>
        <p:spPr>
          <a:xfrm>
            <a:off x="385750" y="432525"/>
            <a:ext cx="8381700" cy="419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Podemos notar en esta distribución del target para el servicio 2 que la mayoría de los paquetes se entregan entre 1 y 4 días</a:t>
            </a:r>
            <a:endParaRPr b="0" i="0" sz="1400" u="none" cap="none" strike="noStrike">
              <a:solidFill>
                <a:srgbClr val="000000"/>
              </a:solidFill>
              <a:latin typeface="Arial"/>
              <a:ea typeface="Arial"/>
              <a:cs typeface="Arial"/>
              <a:sym typeface="Arial"/>
            </a:endParaRPr>
          </a:p>
        </p:txBody>
      </p:sp>
      <p:pic>
        <p:nvPicPr>
          <p:cNvPr id="392" name="Google Shape;392;p59"/>
          <p:cNvPicPr preferRelativeResize="0"/>
          <p:nvPr/>
        </p:nvPicPr>
        <p:blipFill rotWithShape="1">
          <a:blip r:embed="rId3">
            <a:alphaModFix/>
          </a:blip>
          <a:srcRect b="0" l="0" r="0" t="0"/>
          <a:stretch/>
        </p:blipFill>
        <p:spPr>
          <a:xfrm>
            <a:off x="342900" y="1015875"/>
            <a:ext cx="8458200" cy="36957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0"/>
          <p:cNvSpPr txBox="1"/>
          <p:nvPr/>
        </p:nvSpPr>
        <p:spPr>
          <a:xfrm>
            <a:off x="374075" y="490975"/>
            <a:ext cx="8381700" cy="440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Finalmente, es posible concluir en esta distribución del target para el servicio 2 que la mayoría de los paquetes se entregan entre 1 y 4 días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Otra forma de visualizar todas las distribuciones juntas, permite comparar su comportamiento entre cada una:</a:t>
            </a:r>
            <a:endParaRPr b="0" i="0" sz="1400" u="none" cap="none" strike="noStrike">
              <a:solidFill>
                <a:srgbClr val="000000"/>
              </a:solidFill>
              <a:latin typeface="Arial"/>
              <a:ea typeface="Arial"/>
              <a:cs typeface="Arial"/>
              <a:sym typeface="Arial"/>
            </a:endParaRPr>
          </a:p>
        </p:txBody>
      </p:sp>
      <p:pic>
        <p:nvPicPr>
          <p:cNvPr id="398" name="Google Shape;398;p60"/>
          <p:cNvPicPr preferRelativeResize="0"/>
          <p:nvPr/>
        </p:nvPicPr>
        <p:blipFill rotWithShape="1">
          <a:blip r:embed="rId4">
            <a:alphaModFix/>
          </a:blip>
          <a:srcRect b="0" l="0" r="0" t="0"/>
          <a:stretch/>
        </p:blipFill>
        <p:spPr>
          <a:xfrm>
            <a:off x="445500" y="1465175"/>
            <a:ext cx="8252999" cy="2641100"/>
          </a:xfrm>
          <a:prstGeom prst="rect">
            <a:avLst/>
          </a:prstGeom>
          <a:noFill/>
          <a:ln>
            <a:noFill/>
          </a:ln>
        </p:spPr>
      </p:pic>
      <p:sp>
        <p:nvSpPr>
          <p:cNvPr id="399" name="Google Shape;399;p60"/>
          <p:cNvSpPr txBox="1"/>
          <p:nvPr/>
        </p:nvSpPr>
        <p:spPr>
          <a:xfrm>
            <a:off x="445500" y="4394900"/>
            <a:ext cx="8253000" cy="48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Arial"/>
                <a:ea typeface="Arial"/>
                <a:cs typeface="Arial"/>
                <a:sym typeface="Arial"/>
              </a:rPr>
              <a:t>Muestra una mejor performance en tiempo de entrega para el servicio 0 que para el resto de los servicios.</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1"/>
          <p:cNvSpPr txBox="1"/>
          <p:nvPr/>
        </p:nvSpPr>
        <p:spPr>
          <a:xfrm>
            <a:off x="350700" y="432500"/>
            <a:ext cx="8439900" cy="4126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¿Existen servicios más rápidos que otros?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05" name="Google Shape;405;p61"/>
          <p:cNvPicPr preferRelativeResize="0"/>
          <p:nvPr/>
        </p:nvPicPr>
        <p:blipFill rotWithShape="1">
          <a:blip r:embed="rId3">
            <a:alphaModFix/>
          </a:blip>
          <a:srcRect b="0" l="0" r="0" t="0"/>
          <a:stretch/>
        </p:blipFill>
        <p:spPr>
          <a:xfrm>
            <a:off x="818300" y="865051"/>
            <a:ext cx="7247525" cy="3693950"/>
          </a:xfrm>
          <a:prstGeom prst="rect">
            <a:avLst/>
          </a:prstGeom>
          <a:noFill/>
          <a:ln>
            <a:noFill/>
          </a:ln>
        </p:spPr>
      </p:pic>
      <p:sp>
        <p:nvSpPr>
          <p:cNvPr id="406" name="Google Shape;406;p61"/>
          <p:cNvSpPr txBox="1"/>
          <p:nvPr/>
        </p:nvSpPr>
        <p:spPr>
          <a:xfrm>
            <a:off x="561100" y="3425100"/>
            <a:ext cx="8299800" cy="162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2"/>
          <p:cNvSpPr txBox="1"/>
          <p:nvPr/>
        </p:nvSpPr>
        <p:spPr>
          <a:xfrm>
            <a:off x="327325" y="479275"/>
            <a:ext cx="8451600" cy="405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Similaritud de servicios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Veamos si existe alguna relación entre service y los otros features</a:t>
            </a:r>
            <a:endParaRPr b="0" i="0" sz="1400" u="none" cap="none" strike="noStrike">
              <a:solidFill>
                <a:schemeClr val="dk1"/>
              </a:solidFill>
              <a:latin typeface="Gill Sans"/>
              <a:ea typeface="Gill Sans"/>
              <a:cs typeface="Gill Sans"/>
              <a:sym typeface="Gill Sans"/>
            </a:endParaRPr>
          </a:p>
        </p:txBody>
      </p:sp>
      <p:pic>
        <p:nvPicPr>
          <p:cNvPr id="412" name="Google Shape;412;p62"/>
          <p:cNvPicPr preferRelativeResize="0"/>
          <p:nvPr/>
        </p:nvPicPr>
        <p:blipFill rotWithShape="1">
          <a:blip r:embed="rId3">
            <a:alphaModFix/>
          </a:blip>
          <a:srcRect b="0" l="0" r="0" t="0"/>
          <a:stretch/>
        </p:blipFill>
        <p:spPr>
          <a:xfrm>
            <a:off x="1628950" y="1246875"/>
            <a:ext cx="5677150" cy="31952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3"/>
          <p:cNvSpPr txBox="1"/>
          <p:nvPr/>
        </p:nvSpPr>
        <p:spPr>
          <a:xfrm>
            <a:off x="385775" y="490950"/>
            <a:ext cx="8451600" cy="436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18" name="Google Shape;418;p63"/>
          <p:cNvPicPr preferRelativeResize="0"/>
          <p:nvPr/>
        </p:nvPicPr>
        <p:blipFill rotWithShape="1">
          <a:blip r:embed="rId3">
            <a:alphaModFix/>
          </a:blip>
          <a:srcRect b="0" l="0" r="0" t="0"/>
          <a:stretch/>
        </p:blipFill>
        <p:spPr>
          <a:xfrm>
            <a:off x="1647825" y="1123225"/>
            <a:ext cx="5848350" cy="3095625"/>
          </a:xfrm>
          <a:prstGeom prst="rect">
            <a:avLst/>
          </a:prstGeom>
          <a:noFill/>
          <a:ln>
            <a:noFill/>
          </a:ln>
        </p:spPr>
      </p:pic>
      <p:sp>
        <p:nvSpPr>
          <p:cNvPr id="419" name="Google Shape;419;p63"/>
          <p:cNvSpPr txBox="1"/>
          <p:nvPr/>
        </p:nvSpPr>
        <p:spPr>
          <a:xfrm>
            <a:off x="666325" y="572800"/>
            <a:ext cx="7890600" cy="52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4"/>
          <p:cNvSpPr txBox="1"/>
          <p:nvPr/>
        </p:nvSpPr>
        <p:spPr>
          <a:xfrm>
            <a:off x="303950" y="502675"/>
            <a:ext cx="8451600" cy="410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25" name="Google Shape;425;p64"/>
          <p:cNvPicPr preferRelativeResize="0"/>
          <p:nvPr/>
        </p:nvPicPr>
        <p:blipFill rotWithShape="1">
          <a:blip r:embed="rId3">
            <a:alphaModFix/>
          </a:blip>
          <a:srcRect b="0" l="0" r="0" t="0"/>
          <a:stretch/>
        </p:blipFill>
        <p:spPr>
          <a:xfrm>
            <a:off x="1647825" y="813538"/>
            <a:ext cx="5848350" cy="3095625"/>
          </a:xfrm>
          <a:prstGeom prst="rect">
            <a:avLst/>
          </a:prstGeom>
          <a:noFill/>
          <a:ln>
            <a:noFill/>
          </a:ln>
        </p:spPr>
      </p:pic>
      <p:sp>
        <p:nvSpPr>
          <p:cNvPr id="426" name="Google Shape;426;p64"/>
          <p:cNvSpPr txBox="1"/>
          <p:nvPr/>
        </p:nvSpPr>
        <p:spPr>
          <a:xfrm>
            <a:off x="619550" y="607875"/>
            <a:ext cx="7317900" cy="57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5"/>
          <p:cNvSpPr txBox="1"/>
          <p:nvPr/>
        </p:nvSpPr>
        <p:spPr>
          <a:xfrm>
            <a:off x="362375" y="467600"/>
            <a:ext cx="8439900" cy="423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32" name="Google Shape;432;p65"/>
          <p:cNvPicPr preferRelativeResize="0"/>
          <p:nvPr/>
        </p:nvPicPr>
        <p:blipFill rotWithShape="1">
          <a:blip r:embed="rId3">
            <a:alphaModFix/>
          </a:blip>
          <a:srcRect b="0" l="0" r="0" t="0"/>
          <a:stretch/>
        </p:blipFill>
        <p:spPr>
          <a:xfrm>
            <a:off x="1647825" y="1023938"/>
            <a:ext cx="5848350" cy="30956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6"/>
          <p:cNvSpPr txBox="1"/>
          <p:nvPr/>
        </p:nvSpPr>
        <p:spPr>
          <a:xfrm>
            <a:off x="350700" y="537725"/>
            <a:ext cx="8439900" cy="410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3. Estados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3.1 Grafico de la distribución del target para los 4 estados más representados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38" name="Google Shape;438;p66"/>
          <p:cNvPicPr preferRelativeResize="0"/>
          <p:nvPr/>
        </p:nvPicPr>
        <p:blipFill rotWithShape="1">
          <a:blip r:embed="rId3">
            <a:alphaModFix/>
          </a:blip>
          <a:srcRect b="0" l="0" r="0" t="0"/>
          <a:stretch/>
        </p:blipFill>
        <p:spPr>
          <a:xfrm>
            <a:off x="998775" y="1402800"/>
            <a:ext cx="7143750" cy="31307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7"/>
          <p:cNvSpPr txBox="1"/>
          <p:nvPr/>
        </p:nvSpPr>
        <p:spPr>
          <a:xfrm>
            <a:off x="374075" y="526050"/>
            <a:ext cx="8439900" cy="413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Boxplot de la D</a:t>
            </a:r>
            <a:r>
              <a:rPr b="0" i="0" lang="es" sz="1400" u="none" cap="none" strike="noStrike">
                <a:solidFill>
                  <a:schemeClr val="dk1"/>
                </a:solidFill>
                <a:latin typeface="Gill Sans"/>
                <a:ea typeface="Gill Sans"/>
                <a:cs typeface="Gill Sans"/>
                <a:sym typeface="Gill Sans"/>
              </a:rPr>
              <a:t>istribucion de 'target' </a:t>
            </a:r>
            <a:endParaRPr b="0" i="0" sz="1400" u="none" cap="none" strike="noStrike">
              <a:solidFill>
                <a:srgbClr val="000000"/>
              </a:solidFill>
              <a:latin typeface="Arial"/>
              <a:ea typeface="Arial"/>
              <a:cs typeface="Arial"/>
              <a:sym typeface="Arial"/>
            </a:endParaRPr>
          </a:p>
        </p:txBody>
      </p:sp>
      <p:pic>
        <p:nvPicPr>
          <p:cNvPr id="444" name="Google Shape;444;p67"/>
          <p:cNvPicPr preferRelativeResize="0"/>
          <p:nvPr/>
        </p:nvPicPr>
        <p:blipFill rotWithShape="1">
          <a:blip r:embed="rId3">
            <a:alphaModFix/>
          </a:blip>
          <a:srcRect b="0" l="0" r="0" t="0"/>
          <a:stretch/>
        </p:blipFill>
        <p:spPr>
          <a:xfrm>
            <a:off x="1467700" y="1044750"/>
            <a:ext cx="6629400" cy="36195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8"/>
          <p:cNvSpPr txBox="1"/>
          <p:nvPr/>
        </p:nvSpPr>
        <p:spPr>
          <a:xfrm>
            <a:off x="339000" y="479275"/>
            <a:ext cx="8428200" cy="40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Distribucion de los targets eliminando los outliers superiores a 15</a:t>
            </a:r>
            <a:endParaRPr b="0" i="0" sz="1400" u="none" cap="none" strike="noStrike">
              <a:solidFill>
                <a:srgbClr val="000000"/>
              </a:solidFill>
              <a:latin typeface="Arial"/>
              <a:ea typeface="Arial"/>
              <a:cs typeface="Arial"/>
              <a:sym typeface="Arial"/>
            </a:endParaRPr>
          </a:p>
        </p:txBody>
      </p:sp>
      <p:pic>
        <p:nvPicPr>
          <p:cNvPr id="450" name="Google Shape;450;p68"/>
          <p:cNvPicPr preferRelativeResize="0"/>
          <p:nvPr/>
        </p:nvPicPr>
        <p:blipFill rotWithShape="1">
          <a:blip r:embed="rId3">
            <a:alphaModFix/>
          </a:blip>
          <a:srcRect b="0" l="0" r="0" t="0"/>
          <a:stretch/>
        </p:blipFill>
        <p:spPr>
          <a:xfrm>
            <a:off x="1166800" y="855525"/>
            <a:ext cx="6810375" cy="36195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9"/>
          <p:cNvSpPr txBox="1"/>
          <p:nvPr/>
        </p:nvSpPr>
        <p:spPr>
          <a:xfrm>
            <a:off x="381150" y="420825"/>
            <a:ext cx="83817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Ubicacion de los vendedores</a:t>
            </a:r>
            <a:endParaRPr b="0" i="0" sz="1400" u="none" cap="none" strike="noStrike">
              <a:solidFill>
                <a:srgbClr val="000000"/>
              </a:solidFill>
              <a:latin typeface="Arial"/>
              <a:ea typeface="Arial"/>
              <a:cs typeface="Arial"/>
              <a:sym typeface="Arial"/>
            </a:endParaRPr>
          </a:p>
        </p:txBody>
      </p:sp>
      <p:pic>
        <p:nvPicPr>
          <p:cNvPr id="456" name="Google Shape;456;p69"/>
          <p:cNvPicPr preferRelativeResize="0"/>
          <p:nvPr/>
        </p:nvPicPr>
        <p:blipFill rotWithShape="1">
          <a:blip r:embed="rId3">
            <a:alphaModFix/>
          </a:blip>
          <a:srcRect b="0" l="0" r="0" t="0"/>
          <a:stretch/>
        </p:blipFill>
        <p:spPr>
          <a:xfrm>
            <a:off x="1093650" y="984125"/>
            <a:ext cx="7143750" cy="36195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0"/>
          <p:cNvSpPr txBox="1"/>
          <p:nvPr/>
        </p:nvSpPr>
        <p:spPr>
          <a:xfrm>
            <a:off x="385750" y="502675"/>
            <a:ext cx="8370000" cy="399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a:t>
            </a:r>
            <a:r>
              <a:rPr b="1" i="0" lang="es" sz="1400" u="none" cap="none" strike="noStrike">
                <a:solidFill>
                  <a:schemeClr val="dk1"/>
                </a:solidFill>
                <a:latin typeface="Gill Sans"/>
                <a:ea typeface="Gill Sans"/>
                <a:cs typeface="Gill Sans"/>
                <a:sym typeface="Gill Sans"/>
              </a:rPr>
              <a:t>articipación de los servicios dentro y fuera de San Pablo </a:t>
            </a:r>
            <a:endParaRPr b="0" i="0" sz="1400" u="none" cap="none" strike="noStrike">
              <a:solidFill>
                <a:schemeClr val="dk1"/>
              </a:solidFill>
              <a:latin typeface="Gill Sans"/>
              <a:ea typeface="Gill Sans"/>
              <a:cs typeface="Gill Sans"/>
              <a:sym typeface="Gill Sans"/>
            </a:endParaRPr>
          </a:p>
        </p:txBody>
      </p:sp>
      <p:pic>
        <p:nvPicPr>
          <p:cNvPr id="462" name="Google Shape;462;p70"/>
          <p:cNvPicPr preferRelativeResize="0"/>
          <p:nvPr/>
        </p:nvPicPr>
        <p:blipFill rotWithShape="1">
          <a:blip r:embed="rId3">
            <a:alphaModFix/>
          </a:blip>
          <a:srcRect b="0" l="0" r="0" t="0"/>
          <a:stretch/>
        </p:blipFill>
        <p:spPr>
          <a:xfrm>
            <a:off x="1000125" y="1386263"/>
            <a:ext cx="7143750" cy="30021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1"/>
          <p:cNvSpPr txBox="1"/>
          <p:nvPr/>
        </p:nvSpPr>
        <p:spPr>
          <a:xfrm>
            <a:off x="301324" y="529925"/>
            <a:ext cx="8477700" cy="4431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Arial"/>
                <a:ea typeface="Arial"/>
                <a:cs typeface="Arial"/>
                <a:sym typeface="Arial"/>
              </a:rPr>
              <a:t>Los servicios fuera de 'SP'</a:t>
            </a:r>
            <a:endParaRPr b="1" i="0" sz="1400" u="none" cap="none" strike="noStrike">
              <a:solidFill>
                <a:srgbClr val="000000"/>
              </a:solidFill>
              <a:latin typeface="Arial"/>
              <a:ea typeface="Arial"/>
              <a:cs typeface="Arial"/>
              <a:sym typeface="Arial"/>
            </a:endParaRPr>
          </a:p>
        </p:txBody>
      </p:sp>
      <p:pic>
        <p:nvPicPr>
          <p:cNvPr id="468" name="Google Shape;468;p71"/>
          <p:cNvPicPr preferRelativeResize="0"/>
          <p:nvPr/>
        </p:nvPicPr>
        <p:blipFill rotWithShape="1">
          <a:blip r:embed="rId3">
            <a:alphaModFix/>
          </a:blip>
          <a:srcRect b="0" l="0" r="0" t="0"/>
          <a:stretch/>
        </p:blipFill>
        <p:spPr>
          <a:xfrm>
            <a:off x="968300" y="1007475"/>
            <a:ext cx="7143750" cy="36195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2"/>
          <p:cNvSpPr txBox="1"/>
          <p:nvPr/>
        </p:nvSpPr>
        <p:spPr>
          <a:xfrm>
            <a:off x="362375" y="490975"/>
            <a:ext cx="8416800" cy="400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Mapa de calor utilizando los zipcodes de los vendedores y los compradores</a:t>
            </a:r>
            <a:endParaRPr b="1" i="0" sz="1400" u="none" cap="none" strike="noStrike">
              <a:solidFill>
                <a:schemeClr val="dk1"/>
              </a:solidFill>
              <a:latin typeface="Gill Sans"/>
              <a:ea typeface="Gill Sans"/>
              <a:cs typeface="Gill Sans"/>
              <a:sym typeface="Gill Sans"/>
            </a:endParaRPr>
          </a:p>
        </p:txBody>
      </p:sp>
      <p:pic>
        <p:nvPicPr>
          <p:cNvPr id="474" name="Google Shape;474;p72"/>
          <p:cNvPicPr preferRelativeResize="0"/>
          <p:nvPr/>
        </p:nvPicPr>
        <p:blipFill rotWithShape="1">
          <a:blip r:embed="rId4">
            <a:alphaModFix/>
          </a:blip>
          <a:srcRect b="0" l="0" r="0" t="0"/>
          <a:stretch/>
        </p:blipFill>
        <p:spPr>
          <a:xfrm>
            <a:off x="547775" y="1036575"/>
            <a:ext cx="3624100" cy="2524125"/>
          </a:xfrm>
          <a:prstGeom prst="rect">
            <a:avLst/>
          </a:prstGeom>
          <a:noFill/>
          <a:ln>
            <a:noFill/>
          </a:ln>
        </p:spPr>
      </p:pic>
      <p:pic>
        <p:nvPicPr>
          <p:cNvPr id="475" name="Google Shape;475;p72"/>
          <p:cNvPicPr preferRelativeResize="0"/>
          <p:nvPr/>
        </p:nvPicPr>
        <p:blipFill rotWithShape="1">
          <a:blip r:embed="rId5">
            <a:alphaModFix/>
          </a:blip>
          <a:srcRect b="0" l="0" r="0" t="0"/>
          <a:stretch/>
        </p:blipFill>
        <p:spPr>
          <a:xfrm>
            <a:off x="4379475" y="1036575"/>
            <a:ext cx="4286250" cy="25241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pic>
        <p:nvPicPr>
          <p:cNvPr id="480" name="Google Shape;480;p73"/>
          <p:cNvPicPr preferRelativeResize="0"/>
          <p:nvPr/>
        </p:nvPicPr>
        <p:blipFill rotWithShape="1">
          <a:blip r:embed="rId3">
            <a:alphaModFix/>
          </a:blip>
          <a:srcRect b="0" l="0" r="0" t="0"/>
          <a:stretch/>
        </p:blipFill>
        <p:spPr>
          <a:xfrm>
            <a:off x="386200" y="1134300"/>
            <a:ext cx="3880575" cy="2524125"/>
          </a:xfrm>
          <a:prstGeom prst="rect">
            <a:avLst/>
          </a:prstGeom>
          <a:noFill/>
          <a:ln>
            <a:noFill/>
          </a:ln>
        </p:spPr>
      </p:pic>
      <p:pic>
        <p:nvPicPr>
          <p:cNvPr id="481" name="Google Shape;481;p73"/>
          <p:cNvPicPr preferRelativeResize="0"/>
          <p:nvPr/>
        </p:nvPicPr>
        <p:blipFill rotWithShape="1">
          <a:blip r:embed="rId4">
            <a:alphaModFix/>
          </a:blip>
          <a:srcRect b="0" l="0" r="0" t="0"/>
          <a:stretch/>
        </p:blipFill>
        <p:spPr>
          <a:xfrm>
            <a:off x="4500950" y="1134288"/>
            <a:ext cx="4286250" cy="2524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9"/>
          <p:cNvSpPr txBox="1"/>
          <p:nvPr/>
        </p:nvSpPr>
        <p:spPr>
          <a:xfrm>
            <a:off x="350700" y="490950"/>
            <a:ext cx="8428200" cy="426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esquema de ejemplo: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1. presentar el dataset y posibles problemas o aplicaciones del mismo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2. describir el dataset (lo que aprendimos en el práctico de visualización), mostrando qué cosas pueden ser prometedoras y qué cosas apuntan a problemas (clases desbalanceadas? valores con distribuciones difíciles? valores faltantes? posibles errores?)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3. proponer diferentes formas de atacar estos problemas (mas o menos lo aprendido en el práctico de curación)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4. mostrar resultados de clasificación (prácticos de supervisado)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5. si se tienen, se muestran algunos resultados de clustering. Este punto puede preceder al 4. porque clustering se puede usar como análisis exploratorio de datos, por lo tanto sería previo a clasificación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6. se pueden presentar variantes con diferentes subconjuntos de características, embeddings y, por supuesto, clasificadores distintos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7. se termina con posibles extensiones de este trabajo, o sea, todo lo que habrían querido hacer pero no les dieron los tiempos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74"/>
          <p:cNvSpPr txBox="1"/>
          <p:nvPr/>
        </p:nvSpPr>
        <p:spPr>
          <a:xfrm>
            <a:off x="376800" y="420825"/>
            <a:ext cx="8460600" cy="412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Los heat-map ploteados para el zip code de los vendedores de los cuatro estados que más vendieron, nos permiten discriminar los rangos de zip code para cada estado y el rango de regiones dentro de cada estado envió más correos.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estado </a:t>
            </a:r>
            <a:r>
              <a:rPr b="1" i="0" lang="es" sz="1400" u="none" cap="none" strike="noStrike">
                <a:solidFill>
                  <a:schemeClr val="dk1"/>
                </a:solidFill>
                <a:latin typeface="Gill Sans"/>
                <a:ea typeface="Gill Sans"/>
                <a:cs typeface="Gill Sans"/>
                <a:sym typeface="Gill Sans"/>
              </a:rPr>
              <a:t>SP</a:t>
            </a:r>
            <a:r>
              <a:rPr b="0" i="0" lang="es" sz="1400" u="none" cap="none" strike="noStrike">
                <a:solidFill>
                  <a:schemeClr val="dk1"/>
                </a:solidFill>
                <a:latin typeface="Gill Sans"/>
                <a:ea typeface="Gill Sans"/>
                <a:cs typeface="Gill Sans"/>
                <a:sym typeface="Gill Sans"/>
              </a:rPr>
              <a:t> contiene zip codes de correos enviados en el rango 4000-20000. Con predominio en el rango 4000-8000.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estado </a:t>
            </a:r>
            <a:r>
              <a:rPr b="1" i="0" lang="es" sz="1400" u="none" cap="none" strike="noStrike">
                <a:solidFill>
                  <a:schemeClr val="dk1"/>
                </a:solidFill>
                <a:latin typeface="Gill Sans"/>
                <a:ea typeface="Gill Sans"/>
                <a:cs typeface="Gill Sans"/>
                <a:sym typeface="Gill Sans"/>
              </a:rPr>
              <a:t>RJ</a:t>
            </a:r>
            <a:r>
              <a:rPr b="0" i="0" lang="es" sz="1400" u="none" cap="none" strike="noStrike">
                <a:solidFill>
                  <a:schemeClr val="dk1"/>
                </a:solidFill>
                <a:latin typeface="Gill Sans"/>
                <a:ea typeface="Gill Sans"/>
                <a:cs typeface="Gill Sans"/>
                <a:sym typeface="Gill Sans"/>
              </a:rPr>
              <a:t> contiene zip-codes de correos enviados en el rango 21000-28500.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estado </a:t>
            </a:r>
            <a:r>
              <a:rPr b="1" i="0" lang="es" sz="1400" u="none" cap="none" strike="noStrike">
                <a:solidFill>
                  <a:schemeClr val="dk1"/>
                </a:solidFill>
                <a:latin typeface="Gill Sans"/>
                <a:ea typeface="Gill Sans"/>
                <a:cs typeface="Gill Sans"/>
                <a:sym typeface="Gill Sans"/>
              </a:rPr>
              <a:t>MG</a:t>
            </a:r>
            <a:r>
              <a:rPr b="0" i="0" lang="es" sz="1400" u="none" cap="none" strike="noStrike">
                <a:solidFill>
                  <a:schemeClr val="dk1"/>
                </a:solidFill>
                <a:latin typeface="Gill Sans"/>
                <a:ea typeface="Gill Sans"/>
                <a:cs typeface="Gill Sans"/>
                <a:sym typeface="Gill Sans"/>
              </a:rPr>
              <a:t> contiene zip-codes de correos enviados en el rango 32000-40000. Con predominio en el rango 35000-40000.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estado </a:t>
            </a:r>
            <a:r>
              <a:rPr b="1" i="0" lang="es" sz="1400" u="none" cap="none" strike="noStrike">
                <a:solidFill>
                  <a:schemeClr val="dk1"/>
                </a:solidFill>
                <a:latin typeface="Gill Sans"/>
                <a:ea typeface="Gill Sans"/>
                <a:cs typeface="Gill Sans"/>
                <a:sym typeface="Gill Sans"/>
              </a:rPr>
              <a:t>RS</a:t>
            </a:r>
            <a:r>
              <a:rPr b="0" i="0" lang="es" sz="1400" u="none" cap="none" strike="noStrike">
                <a:solidFill>
                  <a:schemeClr val="dk1"/>
                </a:solidFill>
                <a:latin typeface="Gill Sans"/>
                <a:ea typeface="Gill Sans"/>
                <a:cs typeface="Gill Sans"/>
                <a:sym typeface="Gill Sans"/>
              </a:rPr>
              <a:t> contiene zip-codes de correos enviados en el rango 90000-100000.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Se puede aplicar un análisis mas detallado por cada grupo para determinar la cantidad de correos enviados por cada estado, su distribución, etc</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pic>
        <p:nvPicPr>
          <p:cNvPr id="491" name="Google Shape;491;p75"/>
          <p:cNvPicPr preferRelativeResize="0"/>
          <p:nvPr/>
        </p:nvPicPr>
        <p:blipFill rotWithShape="1">
          <a:blip r:embed="rId3">
            <a:alphaModFix/>
          </a:blip>
          <a:srcRect b="0" l="0" r="0" t="0"/>
          <a:stretch/>
        </p:blipFill>
        <p:spPr>
          <a:xfrm>
            <a:off x="4886325" y="877175"/>
            <a:ext cx="3971925" cy="2524125"/>
          </a:xfrm>
          <a:prstGeom prst="rect">
            <a:avLst/>
          </a:prstGeom>
          <a:noFill/>
          <a:ln>
            <a:noFill/>
          </a:ln>
        </p:spPr>
      </p:pic>
      <p:pic>
        <p:nvPicPr>
          <p:cNvPr id="492" name="Google Shape;492;p75"/>
          <p:cNvPicPr preferRelativeResize="0"/>
          <p:nvPr/>
        </p:nvPicPr>
        <p:blipFill rotWithShape="1">
          <a:blip r:embed="rId4">
            <a:alphaModFix/>
          </a:blip>
          <a:srcRect b="0" l="0" r="0" t="0"/>
          <a:stretch/>
        </p:blipFill>
        <p:spPr>
          <a:xfrm>
            <a:off x="394875" y="877175"/>
            <a:ext cx="3766676" cy="24661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76"/>
          <p:cNvSpPr txBox="1"/>
          <p:nvPr/>
        </p:nvSpPr>
        <p:spPr>
          <a:xfrm>
            <a:off x="322119" y="457200"/>
            <a:ext cx="8406245" cy="4431982"/>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Gill Sans"/>
              <a:ea typeface="Gill Sans"/>
              <a:cs typeface="Gill Sans"/>
              <a:sym typeface="Gill Sans"/>
            </a:endParaRPr>
          </a:p>
        </p:txBody>
      </p:sp>
      <p:pic>
        <p:nvPicPr>
          <p:cNvPr id="498" name="Google Shape;498;p76"/>
          <p:cNvPicPr preferRelativeResize="0"/>
          <p:nvPr/>
        </p:nvPicPr>
        <p:blipFill rotWithShape="1">
          <a:blip r:embed="rId3">
            <a:alphaModFix/>
          </a:blip>
          <a:srcRect b="0" l="0" r="0" t="0"/>
          <a:stretch/>
        </p:blipFill>
        <p:spPr>
          <a:xfrm>
            <a:off x="237700" y="959038"/>
            <a:ext cx="3947250" cy="2442700"/>
          </a:xfrm>
          <a:prstGeom prst="rect">
            <a:avLst/>
          </a:prstGeom>
          <a:noFill/>
          <a:ln>
            <a:noFill/>
          </a:ln>
        </p:spPr>
      </p:pic>
      <p:pic>
        <p:nvPicPr>
          <p:cNvPr id="499" name="Google Shape;499;p76"/>
          <p:cNvPicPr preferRelativeResize="0"/>
          <p:nvPr/>
        </p:nvPicPr>
        <p:blipFill rotWithShape="1">
          <a:blip r:embed="rId4">
            <a:alphaModFix/>
          </a:blip>
          <a:srcRect b="0" l="0" r="0" t="0"/>
          <a:stretch/>
        </p:blipFill>
        <p:spPr>
          <a:xfrm>
            <a:off x="4572000" y="918313"/>
            <a:ext cx="4286250" cy="25241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77"/>
          <p:cNvSpPr txBox="1"/>
          <p:nvPr/>
        </p:nvSpPr>
        <p:spPr>
          <a:xfrm>
            <a:off x="362375" y="490975"/>
            <a:ext cx="8521800" cy="429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Los heat-map ploteados para el zip code de los compradores de los cuatro estados que más compraron, nos permiten discriminar los rangos de zip code para cada estado y el rango de regiones dentro de cada estado que más compraron.</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estado </a:t>
            </a:r>
            <a:r>
              <a:rPr b="1" i="0" lang="es" sz="1400" u="none" cap="none" strike="noStrike">
                <a:solidFill>
                  <a:schemeClr val="dk1"/>
                </a:solidFill>
                <a:latin typeface="Gill Sans"/>
                <a:ea typeface="Gill Sans"/>
                <a:cs typeface="Gill Sans"/>
                <a:sym typeface="Gill Sans"/>
              </a:rPr>
              <a:t>SP</a:t>
            </a:r>
            <a:r>
              <a:rPr b="0" i="0" lang="es" sz="1400" u="none" cap="none" strike="noStrike">
                <a:solidFill>
                  <a:schemeClr val="dk1"/>
                </a:solidFill>
                <a:latin typeface="Gill Sans"/>
                <a:ea typeface="Gill Sans"/>
                <a:cs typeface="Gill Sans"/>
                <a:sym typeface="Gill Sans"/>
              </a:rPr>
              <a:t> contiene zip codes de correos recibidos en el rango 4000-20000.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estado </a:t>
            </a:r>
            <a:r>
              <a:rPr b="1" i="0" lang="es" sz="1400" u="none" cap="none" strike="noStrike">
                <a:solidFill>
                  <a:schemeClr val="dk1"/>
                </a:solidFill>
                <a:latin typeface="Gill Sans"/>
                <a:ea typeface="Gill Sans"/>
                <a:cs typeface="Gill Sans"/>
                <a:sym typeface="Gill Sans"/>
              </a:rPr>
              <a:t>RJ</a:t>
            </a:r>
            <a:r>
              <a:rPr b="0" i="0" lang="es" sz="1400" u="none" cap="none" strike="noStrike">
                <a:solidFill>
                  <a:schemeClr val="dk1"/>
                </a:solidFill>
                <a:latin typeface="Gill Sans"/>
                <a:ea typeface="Gill Sans"/>
                <a:cs typeface="Gill Sans"/>
                <a:sym typeface="Gill Sans"/>
              </a:rPr>
              <a:t> contiene zip-codes de correos recibidos en el rango 21000-28500.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estado </a:t>
            </a:r>
            <a:r>
              <a:rPr b="1" i="0" lang="es" sz="1400" u="none" cap="none" strike="noStrike">
                <a:solidFill>
                  <a:schemeClr val="dk1"/>
                </a:solidFill>
                <a:latin typeface="Gill Sans"/>
                <a:ea typeface="Gill Sans"/>
                <a:cs typeface="Gill Sans"/>
                <a:sym typeface="Gill Sans"/>
              </a:rPr>
              <a:t>MG</a:t>
            </a:r>
            <a:r>
              <a:rPr b="0" i="0" lang="es" sz="1400" u="none" cap="none" strike="noStrike">
                <a:solidFill>
                  <a:schemeClr val="dk1"/>
                </a:solidFill>
                <a:latin typeface="Gill Sans"/>
                <a:ea typeface="Gill Sans"/>
                <a:cs typeface="Gill Sans"/>
                <a:sym typeface="Gill Sans"/>
              </a:rPr>
              <a:t> contiene zip-codes de correos enviados en el rango 32000-40000. Los zonas que más correso recibieron se encuentran en el rango de zip-codes : 35000-40000.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estado </a:t>
            </a:r>
            <a:r>
              <a:rPr b="1" i="0" lang="es" sz="1400" u="none" cap="none" strike="noStrike">
                <a:solidFill>
                  <a:schemeClr val="dk1"/>
                </a:solidFill>
                <a:latin typeface="Gill Sans"/>
                <a:ea typeface="Gill Sans"/>
                <a:cs typeface="Gill Sans"/>
                <a:sym typeface="Gill Sans"/>
              </a:rPr>
              <a:t>RS</a:t>
            </a:r>
            <a:r>
              <a:rPr b="0" i="0" lang="es" sz="1400" u="none" cap="none" strike="noStrike">
                <a:solidFill>
                  <a:schemeClr val="dk1"/>
                </a:solidFill>
                <a:latin typeface="Gill Sans"/>
                <a:ea typeface="Gill Sans"/>
                <a:cs typeface="Gill Sans"/>
                <a:sym typeface="Gill Sans"/>
              </a:rPr>
              <a:t> contiene zip-codes de correos recibidos en el rango 90000-100000. Los zonas que más correso recibieron se encuentran en el rango de zip-codes : 96000-100000.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Se puede aplicar un análisis mas detallado por cada grupo para determinar la cantidad de correos recibidos por cada estado, su distribución, etc.</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pic>
        <p:nvPicPr>
          <p:cNvPr id="509" name="Google Shape;509;p78"/>
          <p:cNvPicPr preferRelativeResize="0"/>
          <p:nvPr/>
        </p:nvPicPr>
        <p:blipFill rotWithShape="1">
          <a:blip r:embed="rId3">
            <a:alphaModFix/>
          </a:blip>
          <a:srcRect b="0" l="0" r="0" t="0"/>
          <a:stretch/>
        </p:blipFill>
        <p:spPr>
          <a:xfrm>
            <a:off x="1321375" y="1052074"/>
            <a:ext cx="6789126" cy="3512575"/>
          </a:xfrm>
          <a:prstGeom prst="rect">
            <a:avLst/>
          </a:prstGeom>
          <a:noFill/>
          <a:ln>
            <a:noFill/>
          </a:ln>
        </p:spPr>
      </p:pic>
      <p:sp>
        <p:nvSpPr>
          <p:cNvPr id="510" name="Google Shape;510;p78"/>
          <p:cNvSpPr txBox="1"/>
          <p:nvPr/>
        </p:nvSpPr>
        <p:spPr>
          <a:xfrm>
            <a:off x="420825" y="455925"/>
            <a:ext cx="6675000" cy="35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s" sz="1400" u="none" cap="none" strike="noStrike">
                <a:solidFill>
                  <a:schemeClr val="dk1"/>
                </a:solidFill>
                <a:latin typeface="Gill Sans"/>
                <a:ea typeface="Gill Sans"/>
                <a:cs typeface="Gill Sans"/>
                <a:sym typeface="Gill Sans"/>
              </a:rPr>
              <a:t>Relacion de cantidad de rutas entre sender_state y receiver_state</a:t>
            </a:r>
            <a:endParaRPr b="1"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79"/>
          <p:cNvSpPr txBox="1"/>
          <p:nvPr/>
        </p:nvSpPr>
        <p:spPr>
          <a:xfrm>
            <a:off x="311728" y="426028"/>
            <a:ext cx="8530936" cy="4639732"/>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0" lang="es" sz="1100" u="none" cap="none" strike="noStrike">
                <a:solidFill>
                  <a:srgbClr val="000000"/>
                </a:solidFill>
                <a:latin typeface="Arial"/>
                <a:ea typeface="Arial"/>
                <a:cs typeface="Arial"/>
                <a:sym typeface="Arial"/>
              </a:rPr>
              <a:t>R</a:t>
            </a:r>
            <a:r>
              <a:rPr b="1" i="0" lang="es" sz="1400" u="none" cap="none" strike="noStrike">
                <a:solidFill>
                  <a:schemeClr val="dk1"/>
                </a:solidFill>
                <a:latin typeface="Gill Sans"/>
                <a:ea typeface="Gill Sans"/>
                <a:cs typeface="Gill Sans"/>
                <a:sym typeface="Gill Sans"/>
              </a:rPr>
              <a:t>elación entre los zipcodes y los estados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pic>
        <p:nvPicPr>
          <p:cNvPr id="516" name="Google Shape;516;p79"/>
          <p:cNvPicPr preferRelativeResize="0"/>
          <p:nvPr/>
        </p:nvPicPr>
        <p:blipFill rotWithShape="1">
          <a:blip r:embed="rId3">
            <a:alphaModFix/>
          </a:blip>
          <a:srcRect b="0" l="0" r="0" t="0"/>
          <a:stretch/>
        </p:blipFill>
        <p:spPr>
          <a:xfrm>
            <a:off x="1592000" y="990350"/>
            <a:ext cx="6076950" cy="36195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80"/>
          <p:cNvSpPr txBox="1"/>
          <p:nvPr/>
        </p:nvSpPr>
        <p:spPr>
          <a:xfrm>
            <a:off x="397450" y="502650"/>
            <a:ext cx="8463600" cy="439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4. Conclusion</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Basandonos en el estudio del dataset pudimos observar cuestiones de interés, entre ellas podemos mencionar las siguientes: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Existen servicios de uso más frecuente como por ejemplo los tipos 1 y 0, mientras otros son mucho menos demandados como 10 y 11. Así mismo, se puede observar que el tipo de envio más utilizado es el standar, por el contrario el Super lo que puede deberse a factores como el precio o características de envío.</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Existen 945777 rutas y 100000 de envíos sin embargo no podemos decir que existe una ruta de preferencia. La mayoría de los paquetes tardan menos de 20 días en ser entregados. No se pudo encontrar una distribución conocida para el target. Los servicios de correo crean y realizan sus envios mayormente en días de la semana. Las entregas ocurren mayormente los días jueves.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Los registros de los correos durante Octubre, Noviembre y Diciembre pertenecen solamente a los servicios 0 y 1 que fueron los que enviaron aproximadamente el 80 % de los correos A partir de Enero de 2019 se registran correos enviados por otros servicios. En general los tiempos de demora para todos los servicios se fueron reduciendo desde Octubre de 2018 a Marzo de 2019.</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La cantidad de items por paquete no esta relacionada con el target. No pudimos observar correlacion entre variables cuantitativas Existen servicios que demoran mas que otros: entre ellos podemos destacar los servicios 1 (que corresponde además al servicio más solicitado) y 7 que solo envió paquetes en dos meses y medio, Enero y Febrero lo que podria deberse a que corresponda a un servicio esporádico o nuevo. Entre los distintos servicios existen características en común sería interesante poder analizar las posibles causas.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'SP' concentra la mayor cantidad de vendedores Fuera de San Pablo, la oferta de servicios es limitada, llegando unicamente los dos servicios mas grandes del país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82"/>
          <p:cNvSpPr txBox="1"/>
          <p:nvPr>
            <p:ph type="title"/>
          </p:nvPr>
        </p:nvSpPr>
        <p:spPr>
          <a:xfrm>
            <a:off x="435894" y="526617"/>
            <a:ext cx="8272212" cy="760350"/>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Clr>
                <a:schemeClr val="lt1"/>
              </a:buClr>
              <a:buSzPts val="2100"/>
              <a:buFont typeface="Gill Sans"/>
              <a:buNone/>
            </a:pPr>
            <a:r>
              <a:rPr lang="es" sz="1100"/>
              <a:t>2.PRÁCTICO DE ANÁLISIS Y CURACIÓN DE DATOS</a:t>
            </a:r>
            <a:endParaRPr sz="1100"/>
          </a:p>
        </p:txBody>
      </p:sp>
      <p:sp>
        <p:nvSpPr>
          <p:cNvPr id="531" name="Google Shape;531;p82"/>
          <p:cNvSpPr txBox="1"/>
          <p:nvPr>
            <p:ph idx="1" type="body"/>
          </p:nvPr>
        </p:nvSpPr>
        <p:spPr>
          <a:xfrm>
            <a:off x="354499" y="1489900"/>
            <a:ext cx="8352451" cy="3283031"/>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200"/>
              <a:buNone/>
            </a:pPr>
            <a:r>
              <a:rPr lang="es">
                <a:solidFill>
                  <a:schemeClr val="dk1"/>
                </a:solidFill>
              </a:rPr>
              <a:t>Implementación</a:t>
            </a:r>
            <a:br>
              <a:rPr lang="es">
                <a:solidFill>
                  <a:schemeClr val="dk1"/>
                </a:solidFill>
              </a:rPr>
            </a:br>
            <a:r>
              <a:rPr lang="es">
                <a:solidFill>
                  <a:schemeClr val="dk1"/>
                </a:solidFill>
              </a:rPr>
              <a:t>Como primer paso es necesario verificar la consistencia de la información.</a:t>
            </a:r>
            <a:br>
              <a:rPr lang="es">
                <a:solidFill>
                  <a:schemeClr val="dk1"/>
                </a:solidFill>
              </a:rPr>
            </a:br>
            <a:r>
              <a:rPr lang="es">
                <a:solidFill>
                  <a:schemeClr val="dk1"/>
                </a:solidFill>
              </a:rPr>
              <a:t>Para esto debemos verificar al menos lo siguiente:</a:t>
            </a:r>
            <a:br>
              <a:rPr lang="es">
                <a:solidFill>
                  <a:schemeClr val="dk1"/>
                </a:solidFill>
              </a:rPr>
            </a:br>
            <a:r>
              <a:rPr lang="es">
                <a:solidFill>
                  <a:schemeClr val="dk1"/>
                </a:solidFill>
              </a:rPr>
              <a:t>2.1. ¿Los ids son únicos?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
                <a:solidFill>
                  <a:schemeClr val="dk1"/>
                </a:solidFill>
              </a:rPr>
              <a:t>Pandas asigna un rango de indices por default automaticamente, en este caso (RangeIndex: 1000000 entries, 0 to 999999), que nos permite identificar cada envío de paquetes. Sin embargo, si deseamos indexar rows en el dataframe por algun valor de las columnas debemos construir un nuevo index de manera de identificar facilmente los envíos de paquetes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1200"/>
              </a:spcBef>
              <a:spcAft>
                <a:spcPts val="0"/>
              </a:spcAft>
              <a:buClr>
                <a:schemeClr val="dk1"/>
              </a:buClr>
              <a:buSzPts val="1200"/>
              <a:buFont typeface="Arial"/>
              <a:buNone/>
            </a:pPr>
            <a:br>
              <a:rPr lang="es">
                <a:solidFill>
                  <a:schemeClr val="dk1"/>
                </a:solidFill>
              </a:rPr>
            </a:b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83"/>
          <p:cNvSpPr txBox="1"/>
          <p:nvPr/>
        </p:nvSpPr>
        <p:spPr>
          <a:xfrm>
            <a:off x="374075" y="432525"/>
            <a:ext cx="8416500" cy="431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2.2. Si no tuviéramos estos índices, ¿tenemos información para construir una clave</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primaria? </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Si. Sabemos que contamos con 11 servicios. Si un servicio envía un paquete i desde una region X en una fecha dada a una region Y, y el mismo servicio envía un paquete j en la misma fecha desde la misma region X al mismo destino Y, podemos concluir que en realidad el paquete i es igual al paquete j.</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Podemos expresar esto como:</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servicio + origen + destino + fecha de envío = identificador único de un envío.</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120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Las fechas por si solas parecen ser únicas, pero podemos suponer que en un futuro el sistema de envíos pueda permitar enviar multiples paquetes de forma paralela en el mismo horario. Es por esto que fortalecemos la clave con datos de la ruta(sender_zipcode - receiver_zipcode).</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30"/>
          <p:cNvPicPr preferRelativeResize="0"/>
          <p:nvPr/>
        </p:nvPicPr>
        <p:blipFill rotWithShape="1">
          <a:blip r:embed="rId3">
            <a:alphaModFix/>
          </a:blip>
          <a:srcRect b="0" l="0" r="0" t="0"/>
          <a:stretch/>
        </p:blipFill>
        <p:spPr>
          <a:xfrm>
            <a:off x="404600" y="1928750"/>
            <a:ext cx="8334800" cy="2618700"/>
          </a:xfrm>
          <a:prstGeom prst="rect">
            <a:avLst/>
          </a:prstGeom>
          <a:noFill/>
          <a:ln>
            <a:noFill/>
          </a:ln>
        </p:spPr>
      </p:pic>
      <p:sp>
        <p:nvSpPr>
          <p:cNvPr id="220" name="Google Shape;220;p30"/>
          <p:cNvSpPr txBox="1"/>
          <p:nvPr/>
        </p:nvSpPr>
        <p:spPr>
          <a:xfrm>
            <a:off x="373050" y="619550"/>
            <a:ext cx="8397900" cy="94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Gill Sans"/>
                <a:ea typeface="Gill Sans"/>
                <a:cs typeface="Gill Sans"/>
                <a:sym typeface="Gill Sans"/>
              </a:rPr>
              <a:t>Trataremos con un dataset que contiene información de varias agencias de correo de Brasil. En estos datos encontramos ​ información geográfica​ de compradores y vendedores, el tipo de ​ servicio​ por el que viajan los paquetes, el ​estado​ del paquete, algunas ​ fechas relevantes​ y la cantidad de días hábiles que tardó el envío en llegar a su destino (​target​ ).</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84"/>
          <p:cNvSpPr txBox="1"/>
          <p:nvPr/>
        </p:nvSpPr>
        <p:spPr>
          <a:xfrm>
            <a:off x="350675" y="514350"/>
            <a:ext cx="8463300" cy="4056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120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Por lo tanto la ruta (origen + destino) mas una fecha dada puede utilizarse como identificador único para cada envío. Como mencionamos inicialmente existen 11 servicios. Fortalecemos tambien la clave incorporando el identificador de servicio, pues puede darse el escenario de que dos servicios en la misma region, envíen paquetes a la misma hora y al mismo destino. (Es poco probable, pero no imposible). Por otro lado sabemos que el dataframe contiene 1000000 de filas, por lo tanto debemos comprobar si esta cantidad coincide con la propuesta para los ids.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85"/>
          <p:cNvSpPr txBox="1"/>
          <p:nvPr/>
        </p:nvSpPr>
        <p:spPr>
          <a:xfrm>
            <a:off x="363650" y="490975"/>
            <a:ext cx="8603700" cy="429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3- ¿Tenemos datos faltantes? Dar detalles.</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No hay valores faltantes</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4- ¿Tenemos datos inconsistentes o raros? Dar detalles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Hay que realizar un análisis por cada uno de los features. Basicamente tenemos que ver que los datos de cada feature pertenecen a su dominio. En una segunda etapa hay que analizar que los datos de cada feature en un envío son coherentes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Estados: analizamos si existe algún valor inusual:</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Analizamos los datos de tipo datetime:</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Hay dos filas con fechas inconcistentes. Es improbable que en Brasil hayan mas de cuatro franjas horarias que justifiquen estos datos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Mas datos inconcistentes. Hay 171 compras que se realizaron despues de que fueron enviadas.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Mas datos inconcistentes. Hay 168 compras que se realizaron despues de que fueron entregadas.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chemeClr val="dk1"/>
              </a:buClr>
              <a:buSzPts val="1100"/>
              <a:buFont typeface="Arial"/>
              <a:buNone/>
            </a:pPr>
            <a:r>
              <a:rPr b="1" i="0" lang="es" sz="1100" u="none" cap="none" strike="noStrike">
                <a:solidFill>
                  <a:schemeClr val="dk1"/>
                </a:solidFill>
                <a:latin typeface="Arial"/>
                <a:ea typeface="Arial"/>
                <a:cs typeface="Arial"/>
                <a:sym typeface="Arial"/>
              </a:rPr>
              <a:t>En total 173 filas tienen datos inconcistentes con respecto a las fechas. Dados que es una cantidad baja de datos inconcistentes 173/1000000, se pueden eliminar del dataframe</a:t>
            </a:r>
            <a:endParaRPr b="1" i="0" sz="1100" u="none" cap="none" strike="noStrike">
              <a:solidFill>
                <a:schemeClr val="dk1"/>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86"/>
          <p:cNvSpPr txBox="1"/>
          <p:nvPr/>
        </p:nvSpPr>
        <p:spPr>
          <a:xfrm>
            <a:off x="339000" y="467600"/>
            <a:ext cx="8439900" cy="413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Para los zip codes podemos en primer lugar verificar si son todos de tipo numérico:</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0" i="0" lang="es" sz="1400" u="none" cap="none" strike="noStrike">
                <a:solidFill>
                  <a:schemeClr val="dk1"/>
                </a:solidFill>
                <a:latin typeface="Arial"/>
                <a:ea typeface="Arial"/>
                <a:cs typeface="Arial"/>
                <a:sym typeface="Arial"/>
              </a:rPr>
              <a:t>Se puede tambien verificar que los zip code esten en un rango correcto de sus valores(min y max).</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chemeClr val="dk1"/>
                </a:solidFill>
                <a:latin typeface="Arial"/>
                <a:ea typeface="Arial"/>
                <a:cs typeface="Arial"/>
                <a:sym typeface="Arial"/>
              </a:rPr>
              <a:t>También se puede analizar si ademas de que los valores esten en su rango correcto de valores, que estos sean correctos. Es decir, que no hayan zip codes entre 1001-99990 con valores invalidos</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s" sz="1100" u="none" cap="none" strike="noStrike">
                <a:solidFill>
                  <a:schemeClr val="dk1"/>
                </a:solidFill>
                <a:latin typeface="Arial"/>
                <a:ea typeface="Arial"/>
                <a:cs typeface="Arial"/>
                <a:sym typeface="Arial"/>
              </a:rPr>
              <a:t>5-¿Tenemos outliers muy lejanos? ¿Conviene quitarlos del dataset?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pic>
        <p:nvPicPr>
          <p:cNvPr id="556" name="Google Shape;556;p87"/>
          <p:cNvPicPr preferRelativeResize="0"/>
          <p:nvPr/>
        </p:nvPicPr>
        <p:blipFill rotWithShape="1">
          <a:blip r:embed="rId3">
            <a:alphaModFix/>
          </a:blip>
          <a:srcRect b="0" l="0" r="0" t="0"/>
          <a:stretch/>
        </p:blipFill>
        <p:spPr>
          <a:xfrm>
            <a:off x="350700" y="607875"/>
            <a:ext cx="8498450" cy="39732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88"/>
          <p:cNvSpPr txBox="1"/>
          <p:nvPr/>
        </p:nvSpPr>
        <p:spPr>
          <a:xfrm>
            <a:off x="327325" y="572800"/>
            <a:ext cx="8439900" cy="3857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 los target con un valor menor que 22 ocupan el 99 por ciento de los datos. Los valores mayores a este valor deberiamos quitarlos ya que nos son representativos, los consideramos outliers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Con esto vemos los outliers por servicio. El mismo análisis se puede realizar para el resto de los features numéricos.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6- ¿Las fechas tienen sentido? Dar detalles.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Los datos de fecha originalmente no son reconocidos como datetime, son tipo object, para utilizar todas las funcionalidades que probee el tipo np.datetime64 , se debe cargar el dataframe de la siguiente manera</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7- ¿Que otras verificaciones básicas podrías hacer?</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Se pueden continuar realizando las mismas validaciones(que los datos pertenezcan a su rango de valores), análisis de outliers, etc, para el resto de los features numéricos. para los features categóricos</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a-¿Como se podría imputar las fechas faltantes de la columna ​ date_sent​ ? Justificarlo e implementar alguna solución.</a:t>
            </a:r>
            <a:endParaRPr b="1" i="0" sz="1100" u="none" cap="none" strike="noStrike">
              <a:solidFill>
                <a:schemeClr val="dk1"/>
              </a:solidFill>
              <a:latin typeface="Arial"/>
              <a:ea typeface="Arial"/>
              <a:cs typeface="Arial"/>
              <a:sym typeface="Arial"/>
            </a:endParaRPr>
          </a:p>
        </p:txBody>
      </p:sp>
      <p:pic>
        <p:nvPicPr>
          <p:cNvPr id="562" name="Google Shape;562;p88"/>
          <p:cNvPicPr preferRelativeResize="0"/>
          <p:nvPr/>
        </p:nvPicPr>
        <p:blipFill rotWithShape="1">
          <a:blip r:embed="rId3">
            <a:alphaModFix/>
          </a:blip>
          <a:srcRect b="0" l="0" r="0" t="0"/>
          <a:stretch/>
        </p:blipFill>
        <p:spPr>
          <a:xfrm>
            <a:off x="-24725" y="3320274"/>
            <a:ext cx="9144000" cy="1285103"/>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89"/>
          <p:cNvSpPr txBox="1"/>
          <p:nvPr/>
        </p:nvSpPr>
        <p:spPr>
          <a:xfrm>
            <a:off x="362375" y="479275"/>
            <a:ext cx="8439900" cy="4243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No hay datos faltantes, de echo ya lo habíamos verficado anteriormente, igualmente existen varios metodos para imputar datos En el caso de las fechas, si existiesen datos faltantes, se podría utilizar el siguiente método:</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 Generar hash numérico a partir del primary key compuesto por los cuatro atributos mencionados anteriormente.</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 Transformar todas las fechas a algun formato numérico como epoch.</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 Ordenar los datos segun el nuevo hash numérico.</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 Usar algun metodo de regresion (como linear regression) para predecir nuevos valores de fechas numéricos, para las fechas faltantes, tomando como datos de entrada los hash numéricos.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 volver a convertir todos las fechas en formato numérico a datetime.</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b-¿Qué riesgos existen al imputar datos? ¿Qué riesgos existen al imputar estos en particular? ¿Cómo corregirías las fechas inconsistentes? Implementar alguna solución</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El riesgo principal es que el dato generado afecte en alguna medida los mediciones u analisis sobre el dataset original, por ejemplo generando sesgos</a:t>
            </a:r>
            <a:endParaRPr b="1" i="0" sz="1100" u="none" cap="none" strike="noStrike">
              <a:solidFill>
                <a:schemeClr val="dk1"/>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90"/>
          <p:cNvSpPr txBox="1"/>
          <p:nvPr/>
        </p:nvSpPr>
        <p:spPr>
          <a:xfrm>
            <a:off x="362375" y="526050"/>
            <a:ext cx="8451600" cy="4149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c-¿Es conveniente aplicar normalización o estandarización sobre algunos features? ¿Cuales features? ¿Porqué?</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Solo se pueden normalizar features numéricos. La normalización es util cuando se desea comparar u obtener metricas de series de datos que originalmente estan defindidos en distintos rangos de valores. Normalizando se logra tener la misma escala de valores.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d-¿Qué técnica utilizarías? Implementar alguna solución</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Existen varias formas de normalizar un rngo de valores, aunque la mas conocida es la normalización standar:</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𝑧=(</a:t>
            </a:r>
            <a:r>
              <a:rPr b="0" i="1" lang="es" sz="1450" u="none" cap="none" strike="noStrike">
                <a:solidFill>
                  <a:schemeClr val="dk1"/>
                </a:solidFill>
                <a:latin typeface="Arial"/>
                <a:ea typeface="Arial"/>
                <a:cs typeface="Arial"/>
                <a:sym typeface="Arial"/>
              </a:rPr>
              <a:t>𝑋</a:t>
            </a:r>
            <a:r>
              <a:rPr b="0" i="0" lang="es" sz="1450" u="none" cap="none" strike="noStrike">
                <a:solidFill>
                  <a:schemeClr val="dk1"/>
                </a:solidFill>
                <a:latin typeface="Arial"/>
                <a:ea typeface="Arial"/>
                <a:cs typeface="Arial"/>
                <a:sym typeface="Arial"/>
              </a:rPr>
              <a:t>−</a:t>
            </a:r>
            <a:r>
              <a:rPr b="0" i="1" lang="es" sz="1450" u="none" cap="none" strike="noStrike">
                <a:solidFill>
                  <a:schemeClr val="dk1"/>
                </a:solidFill>
                <a:latin typeface="Arial"/>
                <a:ea typeface="Arial"/>
                <a:cs typeface="Arial"/>
                <a:sym typeface="Arial"/>
              </a:rPr>
              <a:t>𝜇)/ 𝜎</a:t>
            </a:r>
            <a:endParaRPr b="0" i="1" sz="145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e-¿Es necesario reducir la dimensión de los features?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La dimensión de los features es el rango de valores posibles que puede tomar un feature A efectos de reducir su varianza, se puede reducir su dimension, es decir, acotar el rango de valores posibles que toma el feature. Se puede utlizar PCA para lograr este efecto. Solo aplica a features numericos</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los features </a:t>
            </a:r>
            <a:r>
              <a:rPr b="1" i="0" lang="es" sz="1100" u="none" cap="none" strike="noStrike">
                <a:solidFill>
                  <a:schemeClr val="dk1"/>
                </a:solidFill>
                <a:latin typeface="Arial"/>
                <a:ea typeface="Arial"/>
                <a:cs typeface="Arial"/>
                <a:sym typeface="Arial"/>
              </a:rPr>
              <a:t>service</a:t>
            </a:r>
            <a:r>
              <a:rPr b="0" i="0" lang="es" sz="1100" u="none" cap="none" strike="noStrike">
                <a:solidFill>
                  <a:schemeClr val="dk1"/>
                </a:solidFill>
                <a:latin typeface="Arial"/>
                <a:ea typeface="Arial"/>
                <a:cs typeface="Arial"/>
                <a:sym typeface="Arial"/>
              </a:rPr>
              <a:t> , </a:t>
            </a:r>
            <a:r>
              <a:rPr b="1" i="0" lang="es" sz="1100" u="none" cap="none" strike="noStrike">
                <a:solidFill>
                  <a:schemeClr val="dk1"/>
                </a:solidFill>
                <a:latin typeface="Arial"/>
                <a:ea typeface="Arial"/>
                <a:cs typeface="Arial"/>
                <a:sym typeface="Arial"/>
              </a:rPr>
              <a:t>quantity</a:t>
            </a:r>
            <a:r>
              <a:rPr b="0" i="0" lang="es" sz="1100" u="none" cap="none" strike="noStrike">
                <a:solidFill>
                  <a:schemeClr val="dk1"/>
                </a:solidFill>
                <a:latin typeface="Arial"/>
                <a:ea typeface="Arial"/>
                <a:cs typeface="Arial"/>
                <a:sym typeface="Arial"/>
              </a:rPr>
              <a:t> y </a:t>
            </a:r>
            <a:r>
              <a:rPr b="1" i="0" lang="es" sz="1100" u="none" cap="none" strike="noStrike">
                <a:solidFill>
                  <a:schemeClr val="dk1"/>
                </a:solidFill>
                <a:latin typeface="Arial"/>
                <a:ea typeface="Arial"/>
                <a:cs typeface="Arial"/>
                <a:sym typeface="Arial"/>
              </a:rPr>
              <a:t>target</a:t>
            </a:r>
            <a:r>
              <a:rPr b="0" i="0" lang="es" sz="1100" u="none" cap="none" strike="noStrike">
                <a:solidFill>
                  <a:schemeClr val="dk1"/>
                </a:solidFill>
                <a:latin typeface="Arial"/>
                <a:ea typeface="Arial"/>
                <a:cs typeface="Arial"/>
                <a:sym typeface="Arial"/>
              </a:rPr>
              <a:t> tienen un rango muy pequeño de valores a tomar por lo que no parece tener sentido redducir aún más su dimensión.</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Los datos de la ruta (zip code) tambien varían sobre un rango fijo de posibles valores y ademas brindan información</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valiosa para los envíos. Ademas si se eliminan los outliers (targets &gt; 22 días) es posible que se eliminen regiones que no son de mayor interes.</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91"/>
          <p:cNvSpPr txBox="1"/>
          <p:nvPr/>
        </p:nvSpPr>
        <p:spPr>
          <a:xfrm>
            <a:off x="350700" y="479275"/>
            <a:ext cx="8463300" cy="4079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No sabemos con exactitud si tiene sentido reducir la dimensión de los features de fechas(no son de tipo numerico estrictamente, pero siempre se los puede transformar a algún formato numerico)</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f-¿Sería útil aplicar el algoritmo de PCA? ¿Sobre qué features? ¿Con qué objetivo</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g-Actualmente el target tiene granularidad de días, ¿lo podrías refinar? ¿Como? ¿Qué beneficios obtendrías al aumentar la granularidad?</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Recordamos del practico 1 que el 99% de los datos para el feature 'target' :los envíos se demoran a lo sumo 22 dias. Enfocados en ese grupo y del resultado anterior observamos que hay 21118 valores con target igual a 0. Es decir hay 21118 días en que un paquete fue enviado y entregado en el mismo día.</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Esta cantidad representa aproximadamente solo el 2%, sin embargo si fuera de interes conocer cuanto demoró la entrega para esos envíos, sería deseable refinar un poco mas los valores de este feature transformando su unidad de medida en dias a una unidad de medida en horas.</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Eliminamos datos incorrectos</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92"/>
          <p:cNvSpPr txBox="1"/>
          <p:nvPr/>
        </p:nvSpPr>
        <p:spPr>
          <a:xfrm>
            <a:off x="327325" y="572800"/>
            <a:ext cx="8439900" cy="396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Nos enfoncamos en envíos en el mismo día</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Un primer vistazo nos muestra que hay targets con valores mayores a 23 (hs). Esto evidencia otro error en los datos. Hay envíos que según sus fechas de envíos y fechas de entregas pasaron mas de un día, sin embargo originalmente tienen al feature target con el valor 0.</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En total 7514 Envíos tenían incorrectamente su valor de target igual a cero</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En el data frame luego de eliminar rows con fechas incorrectas teniamos 21053 target igual a cero. Corregimos 7514. Ahora deberiamos tener en cero solamente:</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Se puede corregir el valor de target(originalmente en día) de la siguiente manera</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120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Verificamos que en el nuevo data_frame no quedan targets incorrectos. Esto lo hacemos viendo los envíos que en el data frame original eran cero y que en el nuevo data frame no superen las 23 hs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93"/>
          <p:cNvSpPr txBox="1"/>
          <p:nvPr/>
        </p:nvSpPr>
        <p:spPr>
          <a:xfrm>
            <a:off x="374075" y="549425"/>
            <a:ext cx="8416500" cy="410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Finalmente aplicamos todas las curaciones al dataframe original</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1) Eliminamos fechas incorrectas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2) Corregimos targets incorrectos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100"/>
              <a:buFont typeface="Arial"/>
              <a:buNone/>
            </a:pPr>
            <a:r>
              <a:rPr b="1" i="0" lang="es" sz="1100" u="none" cap="none" strike="noStrike">
                <a:solidFill>
                  <a:schemeClr val="dk1"/>
                </a:solidFill>
                <a:latin typeface="Arial"/>
                <a:ea typeface="Arial"/>
                <a:cs typeface="Arial"/>
                <a:sym typeface="Arial"/>
              </a:rPr>
              <a:t>3) Eliminamos outliers</a:t>
            </a:r>
            <a:endParaRPr b="0" i="0" sz="1400" u="none" cap="none" strike="noStrike">
              <a:solidFill>
                <a:srgbClr val="000000"/>
              </a:solidFill>
              <a:latin typeface="Arial"/>
              <a:ea typeface="Arial"/>
              <a:cs typeface="Arial"/>
              <a:sym typeface="Arial"/>
            </a:endParaRPr>
          </a:p>
        </p:txBody>
      </p:sp>
      <p:pic>
        <p:nvPicPr>
          <p:cNvPr id="588" name="Google Shape;588;p93"/>
          <p:cNvPicPr preferRelativeResize="0"/>
          <p:nvPr/>
        </p:nvPicPr>
        <p:blipFill rotWithShape="1">
          <a:blip r:embed="rId3">
            <a:alphaModFix/>
          </a:blip>
          <a:srcRect b="0" l="0" r="0" t="0"/>
          <a:stretch/>
        </p:blipFill>
        <p:spPr>
          <a:xfrm>
            <a:off x="374075" y="1928825"/>
            <a:ext cx="8323126" cy="2943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txBox="1"/>
          <p:nvPr/>
        </p:nvSpPr>
        <p:spPr>
          <a:xfrm>
            <a:off x="397450" y="467600"/>
            <a:ext cx="8334900" cy="4266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Referencia de features</a:t>
            </a:r>
            <a:endParaRPr b="1" i="0" sz="1100" u="none" cap="none" strike="noStrike">
              <a:solidFill>
                <a:schemeClr val="dk1"/>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service</a:t>
            </a:r>
            <a:r>
              <a:rPr b="0" i="0" lang="es" sz="1100" u="none" cap="none" strike="noStrike">
                <a:solidFill>
                  <a:schemeClr val="dk1"/>
                </a:solidFill>
                <a:latin typeface="Arial"/>
                <a:ea typeface="Arial"/>
                <a:cs typeface="Arial"/>
                <a:sym typeface="Arial"/>
              </a:rPr>
              <a:t>: Identificador unico que corresponde a un tipo de servicio de un correo en particular.</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sender_zipcode:</a:t>
            </a:r>
            <a:r>
              <a:rPr b="0" i="0" lang="es" sz="1100" u="none" cap="none" strike="noStrike">
                <a:solidFill>
                  <a:schemeClr val="dk1"/>
                </a:solidFill>
                <a:latin typeface="Arial"/>
                <a:ea typeface="Arial"/>
                <a:cs typeface="Arial"/>
                <a:sym typeface="Arial"/>
              </a:rPr>
              <a:t> Código postal de quien envía el paquete (usualmente el vendedor).</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receiver_zipcode:</a:t>
            </a:r>
            <a:r>
              <a:rPr b="0" i="0" lang="es" sz="1100" u="none" cap="none" strike="noStrike">
                <a:solidFill>
                  <a:schemeClr val="dk1"/>
                </a:solidFill>
                <a:latin typeface="Arial"/>
                <a:ea typeface="Arial"/>
                <a:cs typeface="Arial"/>
                <a:sym typeface="Arial"/>
              </a:rPr>
              <a:t> Código postal de quien recibe el paquete (usualmente el comprador).</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sender_state:</a:t>
            </a:r>
            <a:r>
              <a:rPr b="0" i="0" lang="es" sz="1100" u="none" cap="none" strike="noStrike">
                <a:solidFill>
                  <a:schemeClr val="dk1"/>
                </a:solidFill>
                <a:latin typeface="Arial"/>
                <a:ea typeface="Arial"/>
                <a:cs typeface="Arial"/>
                <a:sym typeface="Arial"/>
              </a:rPr>
              <a:t> Nombre abreviado del estado de quien envía el paquete.</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receiver_state:</a:t>
            </a:r>
            <a:r>
              <a:rPr b="0" i="0" lang="es" sz="1100" u="none" cap="none" strike="noStrike">
                <a:solidFill>
                  <a:schemeClr val="dk1"/>
                </a:solidFill>
                <a:latin typeface="Arial"/>
                <a:ea typeface="Arial"/>
                <a:cs typeface="Arial"/>
                <a:sym typeface="Arial"/>
              </a:rPr>
              <a:t> Nombre abreviado del estado de quien recibe el paquete.</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quantity:</a:t>
            </a:r>
            <a:r>
              <a:rPr b="0" i="0" lang="es" sz="1100" u="none" cap="none" strike="noStrike">
                <a:solidFill>
                  <a:schemeClr val="dk1"/>
                </a:solidFill>
                <a:latin typeface="Arial"/>
                <a:ea typeface="Arial"/>
                <a:cs typeface="Arial"/>
                <a:sym typeface="Arial"/>
              </a:rPr>
              <a:t> Cantidad de items que tiene dentro el paquete.</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status:</a:t>
            </a:r>
            <a:r>
              <a:rPr b="0" i="0" lang="es" sz="1100" u="none" cap="none" strike="noStrike">
                <a:solidFill>
                  <a:schemeClr val="dk1"/>
                </a:solidFill>
                <a:latin typeface="Arial"/>
                <a:ea typeface="Arial"/>
                <a:cs typeface="Arial"/>
                <a:sym typeface="Arial"/>
              </a:rPr>
              <a:t> Estado final del envío.</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date_created:</a:t>
            </a:r>
            <a:r>
              <a:rPr b="0" i="0" lang="es" sz="1100" u="none" cap="none" strike="noStrike">
                <a:solidFill>
                  <a:schemeClr val="dk1"/>
                </a:solidFill>
                <a:latin typeface="Arial"/>
                <a:ea typeface="Arial"/>
                <a:cs typeface="Arial"/>
                <a:sym typeface="Arial"/>
              </a:rPr>
              <a:t> Fecha de compra de el o los items.</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date_sent:</a:t>
            </a:r>
            <a:r>
              <a:rPr b="0" i="0" lang="es" sz="1100" u="none" cap="none" strike="noStrike">
                <a:solidFill>
                  <a:schemeClr val="dk1"/>
                </a:solidFill>
                <a:latin typeface="Arial"/>
                <a:ea typeface="Arial"/>
                <a:cs typeface="Arial"/>
                <a:sym typeface="Arial"/>
              </a:rPr>
              <a:t> Fecha en que el correo recibe el paquete.</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date_visit:</a:t>
            </a:r>
            <a:r>
              <a:rPr b="0" i="0" lang="es" sz="1100" u="none" cap="none" strike="noStrike">
                <a:solidFill>
                  <a:schemeClr val="dk1"/>
                </a:solidFill>
                <a:latin typeface="Arial"/>
                <a:ea typeface="Arial"/>
                <a:cs typeface="Arial"/>
                <a:sym typeface="Arial"/>
              </a:rPr>
              <a:t> Fecha en que el correo entrega el paquete.</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target:</a:t>
            </a:r>
            <a:r>
              <a:rPr b="0" i="0" lang="es" sz="1100" u="none" cap="none" strike="noStrike">
                <a:solidFill>
                  <a:schemeClr val="dk1"/>
                </a:solidFill>
                <a:latin typeface="Arial"/>
                <a:ea typeface="Arial"/>
                <a:cs typeface="Arial"/>
                <a:sym typeface="Arial"/>
              </a:rPr>
              <a:t> Cantidad de dias hábiles que tardó el correo en entregar el paquete desde que lo recibe.</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96"/>
          <p:cNvSpPr txBox="1"/>
          <p:nvPr>
            <p:ph type="title"/>
          </p:nvPr>
        </p:nvSpPr>
        <p:spPr>
          <a:xfrm>
            <a:off x="431920" y="547244"/>
            <a:ext cx="8272200" cy="741300"/>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Clr>
                <a:schemeClr val="lt1"/>
              </a:buClr>
              <a:buSzPts val="2100"/>
              <a:buFont typeface="Gill Sans"/>
              <a:buNone/>
            </a:pPr>
            <a:r>
              <a:rPr lang="es" sz="2400"/>
              <a:t>3.3. introduccion al aprendizaje automatico</a:t>
            </a:r>
            <a:endParaRPr sz="2400"/>
          </a:p>
        </p:txBody>
      </p:sp>
      <p:sp>
        <p:nvSpPr>
          <p:cNvPr id="602" name="Google Shape;602;p96"/>
          <p:cNvSpPr txBox="1"/>
          <p:nvPr/>
        </p:nvSpPr>
        <p:spPr>
          <a:xfrm>
            <a:off x="327325" y="1454725"/>
            <a:ext cx="8421900" cy="3349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chemeClr val="dk1"/>
                </a:solidFill>
                <a:latin typeface="Gill Sans"/>
                <a:ea typeface="Gill Sans"/>
                <a:cs typeface="Gill Sans"/>
                <a:sym typeface="Gill Sans"/>
              </a:rPr>
              <a:t>Implementación</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chemeClr val="dk1"/>
                </a:solidFill>
                <a:latin typeface="Gill Sans"/>
                <a:ea typeface="Gill Sans"/>
                <a:cs typeface="Gill Sans"/>
                <a:sym typeface="Gill Sans"/>
              </a:rPr>
              <a:t>Para simplificar la tarea en este práctico solo vamos a diferenciar entre envíos rápidos y lentos , donde un envío es rápido si llega antes de 3 días hábiles , y lento si llega después de 3 días hábiles.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Esto nos reduce los problemas de clasificación a solo 2 clases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chemeClr val="dk1"/>
              </a:buClr>
              <a:buSzPts val="1100"/>
              <a:buFont typeface="Arial"/>
              <a:buNone/>
            </a:pPr>
            <a:r>
              <a:rPr b="1" i="0" lang="es" sz="1100" u="none" cap="none" strike="noStrike">
                <a:solidFill>
                  <a:schemeClr val="dk1"/>
                </a:solidFill>
                <a:latin typeface="Arial"/>
                <a:ea typeface="Arial"/>
                <a:cs typeface="Arial"/>
                <a:sym typeface="Arial"/>
              </a:rPr>
              <a:t>Definiciones básicas: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3.1- Definir una métrica binaria para evaluar los modelos</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3.2- Diseñar un modelo -baseline- para los envíos de SP a SP, como el modelo más simple posible. Para esto no necesitamos machine learning, solo proponer una heurística a partir de los datos observados en los prácticos de análisis</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Falta hacer el modelo, esta separado en datos para entrenar y validar</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3.3- Calcular la métrica y la matriz de confusión para el baseline</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no pude calcular las metricas porque no tengo el model</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97"/>
          <p:cNvSpPr txBox="1"/>
          <p:nvPr/>
        </p:nvSpPr>
        <p:spPr>
          <a:xfrm>
            <a:off x="362375" y="479275"/>
            <a:ext cx="8463300" cy="4188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Preparación de los features: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3.4. Con la intención de salvar las rutas poco representadas, implementar una codificación para los features: sender_zipcode y receiver_zipcode</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estos puntos no los tengo hechos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3.5. Seleccionar un conjunto de features para entrenar modelos de machine learning</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segun spearman, kendall y pearson quantity no guarda una relacion importante con target, por lo tanto no lo tendremos en cuenta para entrenar el modelo</a:t>
            </a:r>
            <a:endParaRPr b="0" i="0" sz="1400" u="none" cap="none" strike="noStrike">
              <a:solidFill>
                <a:schemeClr val="dk1"/>
              </a:solidFill>
              <a:latin typeface="Gill Sans"/>
              <a:ea typeface="Gill Sans"/>
              <a:cs typeface="Gill Sans"/>
              <a:sym typeface="Gill Sans"/>
            </a:endParaRPr>
          </a:p>
        </p:txBody>
      </p:sp>
      <p:pic>
        <p:nvPicPr>
          <p:cNvPr id="608" name="Google Shape;608;p97"/>
          <p:cNvPicPr preferRelativeResize="0"/>
          <p:nvPr/>
        </p:nvPicPr>
        <p:blipFill rotWithShape="1">
          <a:blip r:embed="rId3">
            <a:alphaModFix/>
          </a:blip>
          <a:srcRect b="0" l="0" r="0" t="0"/>
          <a:stretch/>
        </p:blipFill>
        <p:spPr>
          <a:xfrm>
            <a:off x="1971675" y="2644913"/>
            <a:ext cx="5200650" cy="172402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pic>
        <p:nvPicPr>
          <p:cNvPr id="613" name="Google Shape;613;p98"/>
          <p:cNvPicPr preferRelativeResize="0"/>
          <p:nvPr/>
        </p:nvPicPr>
        <p:blipFill rotWithShape="1">
          <a:blip r:embed="rId3">
            <a:alphaModFix/>
          </a:blip>
          <a:srcRect b="0" l="0" r="0" t="0"/>
          <a:stretch/>
        </p:blipFill>
        <p:spPr>
          <a:xfrm>
            <a:off x="1601925" y="596600"/>
            <a:ext cx="5029200" cy="1724025"/>
          </a:xfrm>
          <a:prstGeom prst="rect">
            <a:avLst/>
          </a:prstGeom>
          <a:noFill/>
          <a:ln>
            <a:noFill/>
          </a:ln>
        </p:spPr>
      </p:pic>
      <p:pic>
        <p:nvPicPr>
          <p:cNvPr id="614" name="Google Shape;614;p98"/>
          <p:cNvPicPr preferRelativeResize="0"/>
          <p:nvPr/>
        </p:nvPicPr>
        <p:blipFill rotWithShape="1">
          <a:blip r:embed="rId4">
            <a:alphaModFix/>
          </a:blip>
          <a:srcRect b="0" l="0" r="0" t="0"/>
          <a:stretch/>
        </p:blipFill>
        <p:spPr>
          <a:xfrm>
            <a:off x="1601925" y="2695125"/>
            <a:ext cx="5105400" cy="172402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99"/>
          <p:cNvSpPr txBox="1"/>
          <p:nvPr/>
        </p:nvSpPr>
        <p:spPr>
          <a:xfrm>
            <a:off x="398700" y="479275"/>
            <a:ext cx="8346600" cy="410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Segun estos tres métodos quantity no guarda una relacion importante con target, por lo tanto no lo tendremos en cuenta para entrenar el modelo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Clustering:</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3.6. Clusterizar los envíos basados únicamente en las rutas . Para esto recomiendo utilizar KMeans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 Cual es el número óptimo de clusters? (Ver método de Elbow con KMeans)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Con el KMeans separamos en dos clusters ya que queremos separar en rapido y lento, y entrenamos con las rutas</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Con esto veo a que etiqueta le corresponden los x</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Observamos que mejoro el accuracy lo cual es esperable porque dimos vuelta la prediccion</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120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Este metodo me dice que a partir de 5 clusters las distancias no tienen un cambio significativo por lo tanto el numero optimo de clusters podemos tomarlo como 5</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pic>
        <p:nvPicPr>
          <p:cNvPr id="624" name="Google Shape;624;p100"/>
          <p:cNvPicPr preferRelativeResize="0"/>
          <p:nvPr/>
        </p:nvPicPr>
        <p:blipFill rotWithShape="1">
          <a:blip r:embed="rId3">
            <a:alphaModFix/>
          </a:blip>
          <a:srcRect b="0" l="0" r="0" t="0"/>
          <a:stretch/>
        </p:blipFill>
        <p:spPr>
          <a:xfrm>
            <a:off x="2759225" y="865475"/>
            <a:ext cx="3448050" cy="293370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101"/>
          <p:cNvSpPr txBox="1"/>
          <p:nvPr/>
        </p:nvSpPr>
        <p:spPr>
          <a:xfrm>
            <a:off x="303925" y="502650"/>
            <a:ext cx="8440200" cy="414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3.7. Describir brevemente las características interesante de los clusters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Algunas de las caracteristicas interesantes son que:</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 Para entrenar no es necesario decir a que etiqueta corresponde cada fila esto se debe a que es un algoritmo de aprendizaje no supervisado</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 A pesar de que queremos separar en dos clusters el metodo elbow nos dice que seria mas optimo dividir en 5 clusters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Modelos lineales: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3.8. Leer sobre accuracy , precision y recall para agregarlas al pool de métricas que vamos a utilizar.</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Implementar un modelo basado en regresión lineal , calcular las métricas y la matriz de confusión</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Implementar un modelo basado en regresión logística, calcular las métricas y la matriz de confusión</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102"/>
          <p:cNvSpPr txBox="1"/>
          <p:nvPr/>
        </p:nvSpPr>
        <p:spPr>
          <a:xfrm>
            <a:off x="381150" y="467575"/>
            <a:ext cx="8381700" cy="413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3.9. Implementar un modelo basado en ​ regresión lineal​ , calcular las métricas y la matriz</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de confusión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35" name="Google Shape;635;p102"/>
          <p:cNvPicPr preferRelativeResize="0"/>
          <p:nvPr/>
        </p:nvPicPr>
        <p:blipFill rotWithShape="1">
          <a:blip r:embed="rId3">
            <a:alphaModFix/>
          </a:blip>
          <a:srcRect b="0" l="0" r="0" t="0"/>
          <a:stretch/>
        </p:blipFill>
        <p:spPr>
          <a:xfrm>
            <a:off x="2976563" y="1157288"/>
            <a:ext cx="3190875" cy="2828925"/>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103"/>
          <p:cNvSpPr txBox="1"/>
          <p:nvPr/>
        </p:nvSpPr>
        <p:spPr>
          <a:xfrm>
            <a:off x="339000" y="420825"/>
            <a:ext cx="8428200" cy="423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Arial"/>
                <a:ea typeface="Arial"/>
                <a:cs typeface="Arial"/>
                <a:sym typeface="Arial"/>
              </a:rPr>
              <a:t>3.10. Implementar un modelo basado en ​ regresión logística,​ calcular las métricas y la</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Arial"/>
                <a:ea typeface="Arial"/>
                <a:cs typeface="Arial"/>
                <a:sym typeface="Arial"/>
              </a:rPr>
              <a:t>matriz de confusión</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Arial"/>
                <a:ea typeface="Arial"/>
                <a:cs typeface="Arial"/>
                <a:sym typeface="Arial"/>
              </a:rPr>
              <a:t>Todas las metricas se encuentran por encima del 0.80 lo que podria interpretarse como que el modelo es bueno</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41" name="Google Shape;641;p103"/>
          <p:cNvPicPr preferRelativeResize="0"/>
          <p:nvPr/>
        </p:nvPicPr>
        <p:blipFill rotWithShape="1">
          <a:blip r:embed="rId3">
            <a:alphaModFix/>
          </a:blip>
          <a:srcRect b="0" l="0" r="0" t="0"/>
          <a:stretch/>
        </p:blipFill>
        <p:spPr>
          <a:xfrm>
            <a:off x="2957650" y="1507988"/>
            <a:ext cx="3190875" cy="2828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2"/>
          <p:cNvSpPr txBox="1"/>
          <p:nvPr>
            <p:ph type="title"/>
          </p:nvPr>
        </p:nvSpPr>
        <p:spPr>
          <a:xfrm>
            <a:off x="431920" y="547244"/>
            <a:ext cx="8272212" cy="741249"/>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Clr>
                <a:schemeClr val="lt1"/>
              </a:buClr>
              <a:buSzPts val="2100"/>
              <a:buFont typeface="Gill Sans"/>
              <a:buNone/>
            </a:pPr>
            <a:r>
              <a:rPr lang="es" sz="1100"/>
              <a:t>1. ANALISIS Y VISUALIZACION</a:t>
            </a:r>
            <a:endParaRPr sz="1100"/>
          </a:p>
        </p:txBody>
      </p:sp>
      <p:sp>
        <p:nvSpPr>
          <p:cNvPr id="231" name="Google Shape;231;p32"/>
          <p:cNvSpPr txBox="1"/>
          <p:nvPr/>
        </p:nvSpPr>
        <p:spPr>
          <a:xfrm>
            <a:off x="436425" y="1454725"/>
            <a:ext cx="8312700" cy="3241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Cantidad de envíos por servicio: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3D3D"/>
                </a:solidFill>
                <a:latin typeface="Gill Sans"/>
                <a:ea typeface="Gill Sans"/>
                <a:cs typeface="Gill Sans"/>
                <a:sym typeface="Gill Sans"/>
              </a:rPr>
              <a:t>  </a:t>
            </a:r>
            <a:endParaRPr b="0" i="0" sz="1400" u="none" cap="none" strike="noStrike">
              <a:solidFill>
                <a:srgbClr val="3D3D3D"/>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D3D3D"/>
              </a:solidFill>
              <a:latin typeface="Gill Sans"/>
              <a:ea typeface="Gill Sans"/>
              <a:cs typeface="Gill Sans"/>
              <a:sym typeface="Gill Sans"/>
            </a:endParaRPr>
          </a:p>
        </p:txBody>
      </p:sp>
      <p:pic>
        <p:nvPicPr>
          <p:cNvPr id="232" name="Google Shape;232;p32"/>
          <p:cNvPicPr preferRelativeResize="0"/>
          <p:nvPr/>
        </p:nvPicPr>
        <p:blipFill rotWithShape="1">
          <a:blip r:embed="rId3">
            <a:alphaModFix/>
          </a:blip>
          <a:srcRect b="0" l="0" r="0" t="0"/>
          <a:stretch/>
        </p:blipFill>
        <p:spPr>
          <a:xfrm>
            <a:off x="3335488" y="2571738"/>
            <a:ext cx="2514600" cy="2124075"/>
          </a:xfrm>
          <a:prstGeom prst="rect">
            <a:avLst/>
          </a:prstGeom>
          <a:noFill/>
          <a:ln>
            <a:noFill/>
          </a:ln>
        </p:spPr>
      </p:pic>
      <p:pic>
        <p:nvPicPr>
          <p:cNvPr id="233" name="Google Shape;233;p32"/>
          <p:cNvPicPr preferRelativeResize="0"/>
          <p:nvPr/>
        </p:nvPicPr>
        <p:blipFill rotWithShape="1">
          <a:blip r:embed="rId4">
            <a:alphaModFix/>
          </a:blip>
          <a:srcRect b="0" l="0" r="0" t="0"/>
          <a:stretch/>
        </p:blipFill>
        <p:spPr>
          <a:xfrm>
            <a:off x="535925" y="1940500"/>
            <a:ext cx="8113751" cy="275532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104"/>
          <p:cNvSpPr txBox="1"/>
          <p:nvPr/>
        </p:nvSpPr>
        <p:spPr>
          <a:xfrm>
            <a:off x="374075" y="467600"/>
            <a:ext cx="8241300" cy="398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Arial"/>
                <a:ea typeface="Arial"/>
                <a:cs typeface="Arial"/>
                <a:sym typeface="Arial"/>
              </a:rPr>
              <a:t>3.11. Cual es la principal diferencia entre estos modelos? Tuviste que hacer algún tipo de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Arial"/>
                <a:ea typeface="Arial"/>
                <a:cs typeface="Arial"/>
                <a:sym typeface="Arial"/>
              </a:rPr>
              <a:t>post-procesamiento?</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Arial"/>
                <a:ea typeface="Arial"/>
                <a:cs typeface="Arial"/>
                <a:sym typeface="Arial"/>
              </a:rPr>
              <a:t>La principal diferencia entre los modelos es que la Regresión Lineal busca una recta que este lo mas cerca posible de todos los puntos y la Regresion Logística busca una recta que separe los datos en dos grupos. Al usar la regresion lineal la predicción es una variable continua y tuvimos que elegir un criterio para transformarla en una discreta y poder usar eso como una clasificación.</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Arial"/>
                <a:ea typeface="Arial"/>
                <a:cs typeface="Arial"/>
                <a:sym typeface="Arial"/>
              </a:rPr>
              <a:t>3.12. Estandarizar los features seleccionados y re entrenar los modelos. Las métricas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Arial"/>
                <a:ea typeface="Arial"/>
                <a:cs typeface="Arial"/>
                <a:sym typeface="Arial"/>
              </a:rPr>
              <a:t>mejoran? Explicar por qué.</a:t>
            </a:r>
            <a:endParaRPr b="0" i="0" sz="1400" u="none" cap="none" strike="noStrike">
              <a:solidFill>
                <a:schemeClr val="dk1"/>
              </a:solidFill>
              <a:latin typeface="Arial"/>
              <a:ea typeface="Arial"/>
              <a:cs typeface="Arial"/>
              <a:sym typeface="Arial"/>
            </a:endParaRPr>
          </a:p>
        </p:txBody>
      </p:sp>
      <p:pic>
        <p:nvPicPr>
          <p:cNvPr id="647" name="Google Shape;647;p104"/>
          <p:cNvPicPr preferRelativeResize="0"/>
          <p:nvPr/>
        </p:nvPicPr>
        <p:blipFill rotWithShape="1">
          <a:blip r:embed="rId3">
            <a:alphaModFix/>
          </a:blip>
          <a:srcRect b="0" l="0" r="0" t="0"/>
          <a:stretch/>
        </p:blipFill>
        <p:spPr>
          <a:xfrm>
            <a:off x="2899288" y="2396296"/>
            <a:ext cx="3190875" cy="194060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105"/>
          <p:cNvSpPr txBox="1"/>
          <p:nvPr/>
        </p:nvSpPr>
        <p:spPr>
          <a:xfrm>
            <a:off x="350675" y="397450"/>
            <a:ext cx="8428500" cy="4149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El metodo lineal con las features normalizadas no presenta un cambio en las metricas</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Implemento un modelo basado en regresión logística, calculo las métricas y la matriz de confusión</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400"/>
              <a:buFont typeface="Arial"/>
              <a:buNone/>
            </a:pPr>
            <a:r>
              <a:rPr b="0" i="0" lang="es" sz="1400" u="none" cap="none" strike="noStrike">
                <a:solidFill>
                  <a:srgbClr val="000000"/>
                </a:solidFill>
                <a:latin typeface="Arial"/>
                <a:ea typeface="Arial"/>
                <a:cs typeface="Arial"/>
                <a:sym typeface="Arial"/>
              </a:rPr>
              <a:t>En este caso también observamos que no cambiaron, esto se podria deber a que todos los features tenian el mismo peso o que el modelo no es afectado por el rango de los features</a:t>
            </a:r>
            <a:endParaRPr b="0" i="0" sz="1400" u="none" cap="none" strike="noStrike">
              <a:solidFill>
                <a:srgbClr val="000000"/>
              </a:solidFill>
              <a:latin typeface="Arial"/>
              <a:ea typeface="Arial"/>
              <a:cs typeface="Arial"/>
              <a:sym typeface="Arial"/>
            </a:endParaRPr>
          </a:p>
        </p:txBody>
      </p:sp>
      <p:pic>
        <p:nvPicPr>
          <p:cNvPr id="653" name="Google Shape;653;p105"/>
          <p:cNvPicPr preferRelativeResize="0"/>
          <p:nvPr/>
        </p:nvPicPr>
        <p:blipFill rotWithShape="1">
          <a:blip r:embed="rId3">
            <a:alphaModFix/>
          </a:blip>
          <a:srcRect b="0" l="0" r="0" t="0"/>
          <a:stretch/>
        </p:blipFill>
        <p:spPr>
          <a:xfrm>
            <a:off x="2918113" y="1905438"/>
            <a:ext cx="3190875" cy="2828925"/>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106"/>
          <p:cNvSpPr txBox="1"/>
          <p:nvPr/>
        </p:nvSpPr>
        <p:spPr>
          <a:xfrm>
            <a:off x="350700" y="432525"/>
            <a:ext cx="8416500" cy="4173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chemeClr val="dk1"/>
                </a:solidFill>
                <a:latin typeface="Arial"/>
                <a:ea typeface="Arial"/>
                <a:cs typeface="Arial"/>
                <a:sym typeface="Arial"/>
              </a:rPr>
              <a:t>conclusion</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400"/>
              <a:buFont typeface="Arial"/>
              <a:buNone/>
            </a:pPr>
            <a:r>
              <a:rPr b="0" i="0" lang="es" sz="1400" u="none" cap="none" strike="noStrike">
                <a:solidFill>
                  <a:schemeClr val="dk1"/>
                </a:solidFill>
                <a:latin typeface="Arial"/>
                <a:ea typeface="Arial"/>
                <a:cs typeface="Arial"/>
                <a:sym typeface="Arial"/>
              </a:rPr>
              <a:t>Para concluir podemos decir que el mejor metodo para clasificarlos fue LogisticRegression. En el kmeans solo usamos las rutas y las metricas nos dieron alrededor de 0.65, esto nos dice que la ruta influye mucho en el tiempo que tarda en llegar un paquete sin embargo en las regresiones usamos ademas otros features y nos dieron mejores metricas lo que podriamos interpretar como que quizas el kmeans andaria mejor con mas features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107"/>
          <p:cNvSpPr txBox="1"/>
          <p:nvPr/>
        </p:nvSpPr>
        <p:spPr>
          <a:xfrm>
            <a:off x="397450" y="537725"/>
            <a:ext cx="8369700" cy="2770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12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108"/>
          <p:cNvSpPr txBox="1"/>
          <p:nvPr/>
        </p:nvSpPr>
        <p:spPr>
          <a:xfrm>
            <a:off x="790343" y="630044"/>
            <a:ext cx="7674825" cy="2977739"/>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109"/>
          <p:cNvSpPr txBox="1"/>
          <p:nvPr>
            <p:ph type="title"/>
          </p:nvPr>
        </p:nvSpPr>
        <p:spPr>
          <a:xfrm>
            <a:off x="431920" y="547244"/>
            <a:ext cx="8272200" cy="741300"/>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Clr>
                <a:schemeClr val="dk1"/>
              </a:buClr>
              <a:buSzPts val="1400"/>
              <a:buFont typeface="Arial"/>
              <a:buNone/>
            </a:pPr>
            <a:r>
              <a:rPr lang="es" sz="2000">
                <a:solidFill>
                  <a:srgbClr val="FFFFFF"/>
                </a:solidFill>
              </a:rPr>
              <a:t>4-5.4-5- Práctico de Aprendizaje supervisado y no supervisado</a:t>
            </a:r>
            <a:endParaRPr sz="2000">
              <a:solidFill>
                <a:srgbClr val="FFFFFF"/>
              </a:solidFill>
            </a:endParaRPr>
          </a:p>
          <a:p>
            <a:pPr indent="0" lvl="0" marL="0" rtl="0" algn="ctr">
              <a:lnSpc>
                <a:spcPct val="100000"/>
              </a:lnSpc>
              <a:spcBef>
                <a:spcPts val="0"/>
              </a:spcBef>
              <a:spcAft>
                <a:spcPts val="0"/>
              </a:spcAft>
              <a:buClr>
                <a:schemeClr val="lt1"/>
              </a:buClr>
              <a:buSzPts val="2100"/>
              <a:buFont typeface="Gill Sans"/>
              <a:buNone/>
            </a:pPr>
            <a:r>
              <a:t/>
            </a:r>
            <a:endParaRPr sz="2400"/>
          </a:p>
        </p:txBody>
      </p:sp>
      <p:sp>
        <p:nvSpPr>
          <p:cNvPr id="674" name="Google Shape;674;p109"/>
          <p:cNvSpPr txBox="1"/>
          <p:nvPr/>
        </p:nvSpPr>
        <p:spPr>
          <a:xfrm>
            <a:off x="374075" y="1454725"/>
            <a:ext cx="8375100" cy="3185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Implementación</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En estos prácticos vamos a trabajar con la problemática completa, es decir que nos enfrentamos a un problema de ​ clasificación multiclase​ . Vamos a utilizar el ​ target​ original dado en el dataset, pero tratando de predecir solo ​ 21 clases​ para simplificarlo, es decir que vamos a tratar de predecir si los envíos llegan en ​ 0, 1, 2 ... o 20 días hábiles​ .</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También vamos a agregar el concepto de ​ ventana de predicción​ , esto es básicamente una ventana de tiempo formada por dos componentes, un speed (cantidad de días hábiles predichos), más un offset (margen de error de la predicción). Nuestras predicciones finales serían de la forma: (speed, offset) . Donde por ejemplo (1, 2) representa una ventana que abarca desde 1 hasta 3 días hábiles . También vamos a agregar como restricción fuerte, que un offset no puede ser mayor que 3 .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Si un envío cae dentro de una ventana de predicción, diremos que llegó ontime , si llega antes de la ventana, diremos que llegó early , y por último si llegó después de la ventana de predicción diremos que llegó delay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En cuanto a los features, solo vamos a utilizar los de las rutas, es decir sender_zipcode , receiver_zipcode y service</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110"/>
          <p:cNvSpPr txBox="1"/>
          <p:nvPr/>
        </p:nvSpPr>
        <p:spPr>
          <a:xfrm>
            <a:off x="374075" y="432525"/>
            <a:ext cx="8288100" cy="402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Preparación de los features</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Diseñar un pipeline con las siguientes transformaciones:</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4.1. Recortar el último dígito de los zip codes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4.2. Normalizar los features para que queden en el rango (0, 1)</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4.3. Proyectar los features utilizando PCA, manteniendo 3 componentes.</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NOTA IMPORTANTE:​ Estas transformaciones se deben aplicar ​ sin modificar​ el dataframe</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con los datos originales, pueden usar copias para hacer las pruebas. Es decir que no deben</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hacer las transformaciones y guardarlas en un dataframe, tal como se hace en el ejemplo.</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Preparación del target:</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4.4. Limitar el ​ target​ a 20, es decir asignar todo target mayor que 20 a 20.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Preparación del dataset:</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111"/>
          <p:cNvSpPr txBox="1"/>
          <p:nvPr/>
        </p:nvSpPr>
        <p:spPr>
          <a:xfrm>
            <a:off x="350700" y="479275"/>
            <a:ext cx="8451600" cy="417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4.5. Particionar el dataset en ​ train​ y ​ test​ , teniendo los cuidados necesarios para no</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romper la temporalidad de los datos. El conjunto de training no puede tener menos</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del 50% de los datos.</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4.6. Si les parece necesario, pueden realizar algún tipo de filtrado o limpieza de los</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datos, explicando por qué les parece necesario.</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chemeClr val="dk1"/>
                </a:solidFill>
                <a:latin typeface="Gill Sans"/>
                <a:ea typeface="Gill Sans"/>
                <a:cs typeface="Gill Sans"/>
                <a:sym typeface="Gill Sans"/>
              </a:rPr>
              <a:t>Modelo basado en árboles de decisión (supervisado)</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4.7. Crear un pipeline con los pasos de “preparación de los features” agregando el clasificador ​ XGBoostClassifier​ como estimador final. Entrenar este modelo, predecir el conjunto de test y calcular las métricas ​ ontime​ , ​ delay​ y ​ early​ , sin ventana (se puede utilizar un array con ceros como en el ejemplo).</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4.8. Explicar muy brevemente como funcionan esta clase de modelos.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chemeClr val="dk1"/>
                </a:solidFill>
                <a:latin typeface="Gill Sans"/>
                <a:ea typeface="Gill Sans"/>
                <a:cs typeface="Gill Sans"/>
                <a:sym typeface="Gill Sans"/>
              </a:rPr>
              <a:t>XGBoostClassifier se trata de arboles de decision con gradient boosting (que es una técnica para regresión y clasificación dónde se minimizan los errores por gradient descendent y que produce un modelo tipo árbol de decisión). Es gradient boosting mejorado ya que es una optimización.</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112"/>
          <p:cNvSpPr txBox="1"/>
          <p:nvPr/>
        </p:nvSpPr>
        <p:spPr>
          <a:xfrm>
            <a:off x="375300" y="444200"/>
            <a:ext cx="8393400" cy="3842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Modelo basado en vecinos cercanos (no supervisado / semi supervisado)</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4.9. Crear un pipeline con los pasos de “preparación de los features” agregando el clasificador KNeighborsClassifier como estimador final. Entrenar este modelo, predecir el conjunto de test y calcular las métricas ontime , delay y early , sin ventana.</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chemeClr val="dk1"/>
                </a:solidFill>
                <a:latin typeface="Gill Sans"/>
                <a:ea typeface="Gill Sans"/>
                <a:cs typeface="Gill Sans"/>
                <a:sym typeface="Gill Sans"/>
              </a:rPr>
              <a:t>El 21 por ciento de las predicciones llego mas tarde de lo que se predijo, el 26 por ciento de las predicciones llegaron mas temprano de lo predicho mientras que el 52 por ciento llego en el tiempo predicho. Podriamos decir que el modelo anda muy bien porque mas del 75 por ciento llego antes o en el tiempo predicho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113"/>
          <p:cNvSpPr txBox="1"/>
          <p:nvPr/>
        </p:nvSpPr>
        <p:spPr>
          <a:xfrm>
            <a:off x="339000" y="444200"/>
            <a:ext cx="8206200" cy="436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4.10. Explicar muy brevemente como funcionan esta clase de modelos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KNN se trata de un algoritmo de clasificacion de aprendizaje supervisado que toma puntos etiquetados y los usa para aprender como etiquetar otros puntos. Clasifica casos basados en su similitud con otros casos usando que casos similares con las mismas etiquetas de clase estan cerca una de otras(Los datos que estan cerca son llamados "vecinos") por lo tanto la distancia es una medida de similitud</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Modelo basado en regresión:</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4.11. Crear un pipeline con los pasos de “preparación de los features” agregando un regresor a elección de ustedes como estimador final. Este regresor puede ser tanto supervisado como no supervisado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4.12.  Entrenar este modelo, predecir el conjunto de test y redondear las predicciones de</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forma inteligente. Explicar el criterio de redondeo.</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4.13. Calcular las métricas ontime , delay y early , sin ventana.</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37 por ciento llego despues de la prediccion, el 15 por ciento antes y el 48 por ciento llego a tiempo. Un 63 por ciento llego antes o en el tiempo predicho. podemos decir que el modelo es bueno pero los dos anteriores dieron mejores metricas.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4.14. Justificar muy brevemente la elección del modelo.</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120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Elegi Logistic Regression porque es facil de entender como funciona y nos da informacion de la probabilidad que tiene cada etiqueta en cada prediccion que se hizo lo que puede ser util para elegir el offset. Ademas me da informacion de que tan segura es posible estar de la prediccion hecha.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3"/>
          <p:cNvSpPr txBox="1"/>
          <p:nvPr/>
        </p:nvSpPr>
        <p:spPr>
          <a:xfrm>
            <a:off x="339000" y="496800"/>
            <a:ext cx="8229600" cy="414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Cantidad de envíos por tipo de envío: standard    593467</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                                                        express     394600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                                                        super        11933</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Gill Sans"/>
              <a:ea typeface="Gill Sans"/>
              <a:cs typeface="Gill Sans"/>
              <a:sym typeface="Gill Sans"/>
            </a:endParaRPr>
          </a:p>
        </p:txBody>
      </p:sp>
      <p:pic>
        <p:nvPicPr>
          <p:cNvPr id="239" name="Google Shape;239;p33"/>
          <p:cNvPicPr preferRelativeResize="0"/>
          <p:nvPr/>
        </p:nvPicPr>
        <p:blipFill rotWithShape="1">
          <a:blip r:embed="rId3">
            <a:alphaModFix/>
          </a:blip>
          <a:srcRect b="0" l="0" r="0" t="0"/>
          <a:stretch/>
        </p:blipFill>
        <p:spPr>
          <a:xfrm>
            <a:off x="398750" y="1356025"/>
            <a:ext cx="8346499" cy="3378325"/>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114"/>
          <p:cNvSpPr txBox="1"/>
          <p:nvPr/>
        </p:nvSpPr>
        <p:spPr>
          <a:xfrm>
            <a:off x="350700" y="502650"/>
            <a:ext cx="8439900" cy="406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Ventanas de predicción:</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4.15. Construir un ​ offset​ para mejorar las predicciones de nuestros modelos, de forma que tenga ​ avg_offset​ menor o igual a 1, recalcular las métricas y explicar cómo se lo construyó.</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Viendo las probabilidades de cada etiqueta tomo el maximo valor y si es menor al 1 por ciento le asigno un offset de 3, si esta entre 1 y 10 por ciento le asigno un offset de 2 y si esta entre 10 por ciento y 30 por ciento le asigno un offset de 1 y finalmente, le asigno un cero de offset al resto.</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4.16. Construir un ​ offset​ que mejore las métricas de los modelo y que además tenga un avg_offset​ menor o igual que ​ 2.5​ , ​ ​ recalcular las métricas y explicar cómo se lo construyó.</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Viendo las probabilidades de cada etiqueta tomo el maximo valor y si es menor al 20 por ciento le asigno un offset de 3, si esta entre 20 y 30 por ciento le asigno un offset de 2 y si esta entre 30 por ciento y 40 por ciento le asigno un offset de 1 y finalmente, le asigno un cero de offset al resto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2" name="Shape 712"/>
        <p:cNvGrpSpPr/>
        <p:nvPr/>
      </p:nvGrpSpPr>
      <p:grpSpPr>
        <a:xfrm>
          <a:off x="0" y="0"/>
          <a:ext cx="0" cy="0"/>
          <a:chOff x="0" y="0"/>
          <a:chExt cx="0" cy="0"/>
        </a:xfrm>
      </p:grpSpPr>
      <p:sp>
        <p:nvSpPr>
          <p:cNvPr id="713" name="Google Shape;713;p117"/>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pic>
        <p:nvPicPr>
          <p:cNvPr descr="Digital Numbers" id="714" name="Google Shape;714;p117"/>
          <p:cNvPicPr preferRelativeResize="0"/>
          <p:nvPr/>
        </p:nvPicPr>
        <p:blipFill rotWithShape="1">
          <a:blip r:embed="rId3">
            <a:alphaModFix/>
          </a:blip>
          <a:srcRect b="12709" l="0" r="9091" t="10681"/>
          <a:stretch/>
        </p:blipFill>
        <p:spPr>
          <a:xfrm>
            <a:off x="15" y="8"/>
            <a:ext cx="9143985" cy="5143493"/>
          </a:xfrm>
          <a:prstGeom prst="rect">
            <a:avLst/>
          </a:prstGeom>
          <a:noFill/>
          <a:ln>
            <a:noFill/>
          </a:ln>
        </p:spPr>
      </p:pic>
      <p:grpSp>
        <p:nvGrpSpPr>
          <p:cNvPr id="715" name="Google Shape;715;p117"/>
          <p:cNvGrpSpPr/>
          <p:nvPr/>
        </p:nvGrpSpPr>
        <p:grpSpPr>
          <a:xfrm>
            <a:off x="328550" y="342900"/>
            <a:ext cx="5630312" cy="4451349"/>
            <a:chOff x="438067" y="457200"/>
            <a:chExt cx="7507083" cy="5935132"/>
          </a:xfrm>
        </p:grpSpPr>
        <p:sp>
          <p:nvSpPr>
            <p:cNvPr id="716" name="Google Shape;716;p117"/>
            <p:cNvSpPr/>
            <p:nvPr/>
          </p:nvSpPr>
          <p:spPr>
            <a:xfrm>
              <a:off x="438067" y="618067"/>
              <a:ext cx="7503665" cy="5774265"/>
            </a:xfrm>
            <a:prstGeom prst="rect">
              <a:avLst/>
            </a:prstGeom>
            <a:solidFill>
              <a:schemeClr val="accent1">
                <a:alpha val="9647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17"/>
            <p:cNvSpPr/>
            <p:nvPr/>
          </p:nvSpPr>
          <p:spPr>
            <a:xfrm>
              <a:off x="438068" y="457200"/>
              <a:ext cx="3703320" cy="94997"/>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17"/>
            <p:cNvSpPr/>
            <p:nvPr/>
          </p:nvSpPr>
          <p:spPr>
            <a:xfrm>
              <a:off x="4241830" y="457200"/>
              <a:ext cx="3703320" cy="9144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9" name="Google Shape;719;p117"/>
          <p:cNvSpPr txBox="1"/>
          <p:nvPr>
            <p:ph type="title"/>
          </p:nvPr>
        </p:nvSpPr>
        <p:spPr>
          <a:xfrm>
            <a:off x="438150" y="755217"/>
            <a:ext cx="5410200" cy="841403"/>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chemeClr val="lt1"/>
              </a:buClr>
              <a:buSzPts val="2100"/>
              <a:buFont typeface="Gill Sans"/>
              <a:buNone/>
            </a:pPr>
            <a:r>
              <a:rPr lang="es" sz="1100"/>
              <a:t>DIGITAL COMMUNICATIONS</a:t>
            </a:r>
            <a:endParaRPr sz="1100"/>
          </a:p>
        </p:txBody>
      </p:sp>
      <p:grpSp>
        <p:nvGrpSpPr>
          <p:cNvPr id="720" name="Google Shape;720;p117"/>
          <p:cNvGrpSpPr/>
          <p:nvPr/>
        </p:nvGrpSpPr>
        <p:grpSpPr>
          <a:xfrm>
            <a:off x="-2481752" y="1184893"/>
            <a:ext cx="8126650" cy="3600549"/>
            <a:chOff x="-4028574" y="-618397"/>
            <a:chExt cx="10835533" cy="4800732"/>
          </a:xfrm>
        </p:grpSpPr>
        <p:sp>
          <p:nvSpPr>
            <p:cNvPr id="721" name="Google Shape;721;p117"/>
            <p:cNvSpPr/>
            <p:nvPr/>
          </p:nvSpPr>
          <p:spPr>
            <a:xfrm>
              <a:off x="-4028574" y="-618397"/>
              <a:ext cx="4800732" cy="4800732"/>
            </a:xfrm>
            <a:prstGeom prst="blockArc">
              <a:avLst>
                <a:gd fmla="val 18900000" name="adj1"/>
                <a:gd fmla="val 2700000" name="adj2"/>
                <a:gd fmla="val 450" name="adj3"/>
              </a:avLst>
            </a:prstGeom>
            <a:noFill/>
            <a:ln cap="rnd" cmpd="sng" w="12700">
              <a:solidFill>
                <a:srgbClr val="33729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17"/>
            <p:cNvSpPr/>
            <p:nvPr/>
          </p:nvSpPr>
          <p:spPr>
            <a:xfrm>
              <a:off x="496568" y="356393"/>
              <a:ext cx="6310391" cy="712787"/>
            </a:xfrm>
            <a:prstGeom prst="rect">
              <a:avLst/>
            </a:prstGeom>
            <a:gradFill>
              <a:gsLst>
                <a:gs pos="0">
                  <a:srgbClr val="609EC1"/>
                </a:gs>
                <a:gs pos="84000">
                  <a:srgbClr val="38789A"/>
                </a:gs>
                <a:gs pos="100000">
                  <a:srgbClr val="38789A"/>
                </a:gs>
              </a:gsLst>
              <a:lin ang="5400000" scaled="0"/>
            </a:gradFill>
            <a:ln>
              <a:noFill/>
            </a:ln>
            <a:effectLst>
              <a:outerShdw blurRad="38100" rotWithShape="0" dir="5400000" dist="25400">
                <a:srgbClr val="000000">
                  <a:alpha val="54509"/>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17"/>
            <p:cNvSpPr txBox="1"/>
            <p:nvPr/>
          </p:nvSpPr>
          <p:spPr>
            <a:xfrm>
              <a:off x="496568" y="356393"/>
              <a:ext cx="6310391" cy="712787"/>
            </a:xfrm>
            <a:prstGeom prst="rect">
              <a:avLst/>
            </a:prstGeom>
            <a:noFill/>
            <a:ln>
              <a:noFill/>
            </a:ln>
          </p:spPr>
          <p:txBody>
            <a:bodyPr anchorCtr="0" anchor="ctr" bIns="66675" lIns="424325" spcFirstLastPara="1" rIns="66675" wrap="square" tIns="66675">
              <a:noAutofit/>
            </a:bodyPr>
            <a:lstStyle/>
            <a:p>
              <a:pPr indent="0" lvl="0" marL="0" marR="0" rtl="0" algn="l">
                <a:lnSpc>
                  <a:spcPct val="100000"/>
                </a:lnSpc>
                <a:spcBef>
                  <a:spcPts val="0"/>
                </a:spcBef>
                <a:spcAft>
                  <a:spcPts val="0"/>
                </a:spcAft>
                <a:buClr>
                  <a:schemeClr val="lt1"/>
                </a:buClr>
                <a:buSzPts val="2600"/>
                <a:buFont typeface="Gill Sans"/>
                <a:buNone/>
              </a:pPr>
              <a:r>
                <a:rPr b="0" i="0" lang="es" sz="2600" u="none" cap="none" strike="noStrike">
                  <a:solidFill>
                    <a:schemeClr val="lt1"/>
                  </a:solidFill>
                  <a:latin typeface="Gill Sans"/>
                  <a:ea typeface="Gill Sans"/>
                  <a:cs typeface="Gill Sans"/>
                  <a:sym typeface="Gill Sans"/>
                </a:rPr>
                <a:t>Cloud	</a:t>
              </a:r>
              <a:endParaRPr b="0" i="0" sz="1100" u="none" cap="none" strike="noStrike">
                <a:solidFill>
                  <a:srgbClr val="000000"/>
                </a:solidFill>
                <a:latin typeface="Arial"/>
                <a:ea typeface="Arial"/>
                <a:cs typeface="Arial"/>
                <a:sym typeface="Arial"/>
              </a:endParaRPr>
            </a:p>
          </p:txBody>
        </p:sp>
        <p:sp>
          <p:nvSpPr>
            <p:cNvPr id="724" name="Google Shape;724;p117"/>
            <p:cNvSpPr/>
            <p:nvPr/>
          </p:nvSpPr>
          <p:spPr>
            <a:xfrm>
              <a:off x="51076" y="267295"/>
              <a:ext cx="890984" cy="890984"/>
            </a:xfrm>
            <a:prstGeom prst="ellipse">
              <a:avLst/>
            </a:prstGeom>
            <a:solidFill>
              <a:schemeClr val="lt1"/>
            </a:solidFill>
            <a:ln cap="rnd" cmpd="sng" w="12700">
              <a:solidFill>
                <a:srgbClr val="4490B8"/>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17"/>
            <p:cNvSpPr/>
            <p:nvPr/>
          </p:nvSpPr>
          <p:spPr>
            <a:xfrm>
              <a:off x="755666" y="1425575"/>
              <a:ext cx="6051292" cy="712787"/>
            </a:xfrm>
            <a:prstGeom prst="rect">
              <a:avLst/>
            </a:prstGeom>
            <a:gradFill>
              <a:gsLst>
                <a:gs pos="0">
                  <a:srgbClr val="609EC1"/>
                </a:gs>
                <a:gs pos="84000">
                  <a:srgbClr val="38789A"/>
                </a:gs>
                <a:gs pos="100000">
                  <a:srgbClr val="38789A"/>
                </a:gs>
              </a:gsLst>
              <a:lin ang="5400000" scaled="0"/>
            </a:gradFill>
            <a:ln>
              <a:noFill/>
            </a:ln>
            <a:effectLst>
              <a:outerShdw blurRad="38100" rotWithShape="0" dir="5400000" dist="25400">
                <a:srgbClr val="000000">
                  <a:alpha val="54509"/>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17"/>
            <p:cNvSpPr txBox="1"/>
            <p:nvPr/>
          </p:nvSpPr>
          <p:spPr>
            <a:xfrm>
              <a:off x="755666" y="1425575"/>
              <a:ext cx="6051292" cy="712787"/>
            </a:xfrm>
            <a:prstGeom prst="rect">
              <a:avLst/>
            </a:prstGeom>
            <a:noFill/>
            <a:ln>
              <a:noFill/>
            </a:ln>
          </p:spPr>
          <p:txBody>
            <a:bodyPr anchorCtr="0" anchor="ctr" bIns="66675" lIns="424325" spcFirstLastPara="1" rIns="66675" wrap="square" tIns="66675">
              <a:noAutofit/>
            </a:bodyPr>
            <a:lstStyle/>
            <a:p>
              <a:pPr indent="0" lvl="0" marL="0" marR="0" rtl="0" algn="l">
                <a:lnSpc>
                  <a:spcPct val="100000"/>
                </a:lnSpc>
                <a:spcBef>
                  <a:spcPts val="0"/>
                </a:spcBef>
                <a:spcAft>
                  <a:spcPts val="0"/>
                </a:spcAft>
                <a:buClr>
                  <a:schemeClr val="lt1"/>
                </a:buClr>
                <a:buSzPts val="2600"/>
                <a:buFont typeface="Gill Sans"/>
                <a:buNone/>
              </a:pPr>
              <a:r>
                <a:rPr b="0" i="0" lang="es" sz="2600" u="none" cap="none" strike="noStrike">
                  <a:solidFill>
                    <a:schemeClr val="lt1"/>
                  </a:solidFill>
                  <a:latin typeface="Gill Sans"/>
                  <a:ea typeface="Gill Sans"/>
                  <a:cs typeface="Gill Sans"/>
                  <a:sym typeface="Gill Sans"/>
                </a:rPr>
                <a:t>Local</a:t>
              </a:r>
              <a:endParaRPr b="0" i="0" sz="1100" u="none" cap="none" strike="noStrike">
                <a:solidFill>
                  <a:srgbClr val="000000"/>
                </a:solidFill>
                <a:latin typeface="Arial"/>
                <a:ea typeface="Arial"/>
                <a:cs typeface="Arial"/>
                <a:sym typeface="Arial"/>
              </a:endParaRPr>
            </a:p>
          </p:txBody>
        </p:sp>
        <p:sp>
          <p:nvSpPr>
            <p:cNvPr id="727" name="Google Shape;727;p117"/>
            <p:cNvSpPr/>
            <p:nvPr/>
          </p:nvSpPr>
          <p:spPr>
            <a:xfrm>
              <a:off x="310174" y="1336476"/>
              <a:ext cx="890984" cy="890984"/>
            </a:xfrm>
            <a:prstGeom prst="ellipse">
              <a:avLst/>
            </a:prstGeom>
            <a:solidFill>
              <a:schemeClr val="lt1"/>
            </a:solidFill>
            <a:ln cap="rnd" cmpd="sng" w="12700">
              <a:solidFill>
                <a:srgbClr val="4490B8"/>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17"/>
            <p:cNvSpPr/>
            <p:nvPr/>
          </p:nvSpPr>
          <p:spPr>
            <a:xfrm>
              <a:off x="496568" y="2494756"/>
              <a:ext cx="6310391" cy="712787"/>
            </a:xfrm>
            <a:prstGeom prst="rect">
              <a:avLst/>
            </a:prstGeom>
            <a:gradFill>
              <a:gsLst>
                <a:gs pos="0">
                  <a:srgbClr val="609EC1"/>
                </a:gs>
                <a:gs pos="84000">
                  <a:srgbClr val="38789A"/>
                </a:gs>
                <a:gs pos="100000">
                  <a:srgbClr val="38789A"/>
                </a:gs>
              </a:gsLst>
              <a:lin ang="5400000" scaled="0"/>
            </a:gradFill>
            <a:ln>
              <a:noFill/>
            </a:ln>
            <a:effectLst>
              <a:outerShdw blurRad="38100" rotWithShape="0" dir="5400000" dist="25400">
                <a:srgbClr val="000000">
                  <a:alpha val="54509"/>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17"/>
            <p:cNvSpPr txBox="1"/>
            <p:nvPr/>
          </p:nvSpPr>
          <p:spPr>
            <a:xfrm>
              <a:off x="496568" y="2494756"/>
              <a:ext cx="6310391" cy="712787"/>
            </a:xfrm>
            <a:prstGeom prst="rect">
              <a:avLst/>
            </a:prstGeom>
            <a:noFill/>
            <a:ln>
              <a:noFill/>
            </a:ln>
          </p:spPr>
          <p:txBody>
            <a:bodyPr anchorCtr="0" anchor="ctr" bIns="66675" lIns="424325" spcFirstLastPara="1" rIns="66675" wrap="square" tIns="66675">
              <a:noAutofit/>
            </a:bodyPr>
            <a:lstStyle/>
            <a:p>
              <a:pPr indent="0" lvl="0" marL="0" marR="0" rtl="0" algn="l">
                <a:lnSpc>
                  <a:spcPct val="100000"/>
                </a:lnSpc>
                <a:spcBef>
                  <a:spcPts val="0"/>
                </a:spcBef>
                <a:spcAft>
                  <a:spcPts val="0"/>
                </a:spcAft>
                <a:buClr>
                  <a:schemeClr val="lt1"/>
                </a:buClr>
                <a:buSzPts val="2600"/>
                <a:buFont typeface="Gill Sans"/>
                <a:buNone/>
              </a:pPr>
              <a:r>
                <a:rPr b="0" i="0" lang="es" sz="2600" u="none" cap="none" strike="noStrike">
                  <a:solidFill>
                    <a:schemeClr val="lt1"/>
                  </a:solidFill>
                  <a:latin typeface="Gill Sans"/>
                  <a:ea typeface="Gill Sans"/>
                  <a:cs typeface="Gill Sans"/>
                  <a:sym typeface="Gill Sans"/>
                </a:rPr>
                <a:t>Hybrid</a:t>
              </a:r>
              <a:endParaRPr b="0" i="0" sz="1100" u="none" cap="none" strike="noStrike">
                <a:solidFill>
                  <a:srgbClr val="000000"/>
                </a:solidFill>
                <a:latin typeface="Arial"/>
                <a:ea typeface="Arial"/>
                <a:cs typeface="Arial"/>
                <a:sym typeface="Arial"/>
              </a:endParaRPr>
            </a:p>
          </p:txBody>
        </p:sp>
        <p:sp>
          <p:nvSpPr>
            <p:cNvPr id="730" name="Google Shape;730;p117"/>
            <p:cNvSpPr/>
            <p:nvPr/>
          </p:nvSpPr>
          <p:spPr>
            <a:xfrm>
              <a:off x="51076" y="2405658"/>
              <a:ext cx="890984" cy="890984"/>
            </a:xfrm>
            <a:prstGeom prst="ellipse">
              <a:avLst/>
            </a:prstGeom>
            <a:solidFill>
              <a:schemeClr val="lt1"/>
            </a:solidFill>
            <a:ln cap="rnd" cmpd="sng" w="12700">
              <a:solidFill>
                <a:srgbClr val="4490B8"/>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5" name="Shape 735"/>
        <p:cNvGrpSpPr/>
        <p:nvPr/>
      </p:nvGrpSpPr>
      <p:grpSpPr>
        <a:xfrm>
          <a:off x="0" y="0"/>
          <a:ext cx="0" cy="0"/>
          <a:chOff x="0" y="0"/>
          <a:chExt cx="0" cy="0"/>
        </a:xfrm>
      </p:grpSpPr>
      <p:sp>
        <p:nvSpPr>
          <p:cNvPr id="736" name="Google Shape;736;p118"/>
          <p:cNvSpPr/>
          <p:nvPr/>
        </p:nvSpPr>
        <p:spPr>
          <a:xfrm>
            <a:off x="0" y="1"/>
            <a:ext cx="9143999"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pic>
        <p:nvPicPr>
          <p:cNvPr descr="Digital Numbers" id="737" name="Google Shape;737;p118"/>
          <p:cNvPicPr preferRelativeResize="0"/>
          <p:nvPr/>
        </p:nvPicPr>
        <p:blipFill rotWithShape="1">
          <a:blip r:embed="rId3">
            <a:alphaModFix/>
          </a:blip>
          <a:srcRect b="1" l="2189" r="9640" t="0"/>
          <a:stretch/>
        </p:blipFill>
        <p:spPr>
          <a:xfrm>
            <a:off x="334900" y="542924"/>
            <a:ext cx="5623962" cy="4257676"/>
          </a:xfrm>
          <a:prstGeom prst="rect">
            <a:avLst/>
          </a:prstGeom>
          <a:noFill/>
          <a:ln>
            <a:noFill/>
          </a:ln>
        </p:spPr>
      </p:pic>
      <p:sp>
        <p:nvSpPr>
          <p:cNvPr id="738" name="Google Shape;738;p118"/>
          <p:cNvSpPr/>
          <p:nvPr/>
        </p:nvSpPr>
        <p:spPr>
          <a:xfrm>
            <a:off x="6031610" y="542924"/>
            <a:ext cx="2777490" cy="4250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18"/>
          <p:cNvSpPr txBox="1"/>
          <p:nvPr>
            <p:ph type="ctrTitle"/>
          </p:nvPr>
        </p:nvSpPr>
        <p:spPr>
          <a:xfrm>
            <a:off x="6222206" y="1064419"/>
            <a:ext cx="2311182" cy="1310071"/>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Clr>
                <a:srgbClr val="FFFFFF"/>
              </a:buClr>
              <a:buSzPts val="2700"/>
              <a:buFont typeface="Gill Sans"/>
              <a:buNone/>
            </a:pPr>
            <a:r>
              <a:rPr lang="es" sz="1100">
                <a:solidFill>
                  <a:srgbClr val="FFFFFF"/>
                </a:solidFill>
              </a:rPr>
              <a:t>THANK YOU</a:t>
            </a:r>
            <a:endParaRPr sz="1100"/>
          </a:p>
        </p:txBody>
      </p:sp>
      <p:sp>
        <p:nvSpPr>
          <p:cNvPr id="740" name="Google Shape;740;p118"/>
          <p:cNvSpPr txBox="1"/>
          <p:nvPr>
            <p:ph idx="1" type="subTitle"/>
          </p:nvPr>
        </p:nvSpPr>
        <p:spPr>
          <a:xfrm>
            <a:off x="6222206" y="2628821"/>
            <a:ext cx="2311182" cy="1971754"/>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100"/>
              <a:buNone/>
            </a:pPr>
            <a:r>
              <a:rPr lang="es" sz="1100">
                <a:solidFill>
                  <a:schemeClr val="lt2"/>
                </a:solidFill>
              </a:rPr>
              <a:t>SOMEONE@EXAMPLE.COM</a:t>
            </a:r>
            <a:endParaRPr sz="1100"/>
          </a:p>
          <a:p>
            <a:pPr indent="0" lvl="0" marL="0" rtl="0" algn="l">
              <a:lnSpc>
                <a:spcPct val="100000"/>
              </a:lnSpc>
              <a:spcBef>
                <a:spcPts val="700"/>
              </a:spcBef>
              <a:spcAft>
                <a:spcPts val="0"/>
              </a:spcAft>
              <a:buSzPts val="1100"/>
              <a:buNone/>
            </a:pPr>
            <a:r>
              <a:t/>
            </a:r>
            <a:endParaRPr sz="1100">
              <a:solidFill>
                <a:schemeClr val="lt2"/>
              </a:solidFill>
            </a:endParaRPr>
          </a:p>
          <a:p>
            <a:pPr indent="0" lvl="0" marL="0" rtl="0" algn="l">
              <a:lnSpc>
                <a:spcPct val="100000"/>
              </a:lnSpc>
              <a:spcBef>
                <a:spcPts val="700"/>
              </a:spcBef>
              <a:spcAft>
                <a:spcPts val="0"/>
              </a:spcAft>
              <a:buSzPts val="1100"/>
              <a:buNone/>
            </a:pPr>
            <a:r>
              <a:t/>
            </a:r>
            <a:endParaRPr sz="1100">
              <a:solidFill>
                <a:schemeClr val="lt2"/>
              </a:solidFill>
            </a:endParaRPr>
          </a:p>
        </p:txBody>
      </p:sp>
      <p:grpSp>
        <p:nvGrpSpPr>
          <p:cNvPr id="741" name="Google Shape;741;p118"/>
          <p:cNvGrpSpPr/>
          <p:nvPr/>
        </p:nvGrpSpPr>
        <p:grpSpPr>
          <a:xfrm>
            <a:off x="334900" y="340232"/>
            <a:ext cx="8474200" cy="73916"/>
            <a:chOff x="446534" y="453643"/>
            <a:chExt cx="11298933" cy="98554"/>
          </a:xfrm>
        </p:grpSpPr>
        <p:sp>
          <p:nvSpPr>
            <p:cNvPr id="742" name="Google Shape;742;p118"/>
            <p:cNvSpPr/>
            <p:nvPr/>
          </p:nvSpPr>
          <p:spPr>
            <a:xfrm>
              <a:off x="446534" y="457200"/>
              <a:ext cx="3703320" cy="94997"/>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18"/>
            <p:cNvSpPr/>
            <p:nvPr/>
          </p:nvSpPr>
          <p:spPr>
            <a:xfrm>
              <a:off x="8042147" y="453643"/>
              <a:ext cx="3703320" cy="98554"/>
            </a:xfrm>
            <a:prstGeom prst="rect">
              <a:avLst/>
            </a:prstGeom>
            <a:solidFill>
              <a:schemeClr val="accent4"/>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18"/>
            <p:cNvSpPr/>
            <p:nvPr/>
          </p:nvSpPr>
          <p:spPr>
            <a:xfrm>
              <a:off x="4241830" y="457200"/>
              <a:ext cx="3703320" cy="9144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11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
              <a:t>Problema</a:t>
            </a:r>
            <a:endParaRPr/>
          </a:p>
        </p:txBody>
      </p:sp>
      <p:grpSp>
        <p:nvGrpSpPr>
          <p:cNvPr id="750" name="Google Shape;750;p119"/>
          <p:cNvGrpSpPr/>
          <p:nvPr/>
        </p:nvGrpSpPr>
        <p:grpSpPr>
          <a:xfrm>
            <a:off x="431925" y="1304875"/>
            <a:ext cx="2628925" cy="3416400"/>
            <a:chOff x="431925" y="1304875"/>
            <a:chExt cx="2628925" cy="3416400"/>
          </a:xfrm>
        </p:grpSpPr>
        <p:sp>
          <p:nvSpPr>
            <p:cNvPr id="751" name="Google Shape;751;p119"/>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119"/>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3" name="Google Shape;753;p119"/>
          <p:cNvSpPr txBox="1"/>
          <p:nvPr>
            <p:ph idx="4294967295" type="body"/>
          </p:nvPr>
        </p:nvSpPr>
        <p:spPr>
          <a:xfrm>
            <a:off x="506425"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00">
                <a:solidFill>
                  <a:schemeClr val="lt1"/>
                </a:solidFill>
              </a:rPr>
              <a:t>Empresa</a:t>
            </a:r>
            <a:endParaRPr sz="1600">
              <a:solidFill>
                <a:schemeClr val="lt1"/>
              </a:solidFill>
            </a:endParaRPr>
          </a:p>
        </p:txBody>
      </p:sp>
      <p:sp>
        <p:nvSpPr>
          <p:cNvPr id="754" name="Google Shape;754;p119"/>
          <p:cNvSpPr txBox="1"/>
          <p:nvPr>
            <p:ph idx="4294967295" type="body"/>
          </p:nvPr>
        </p:nvSpPr>
        <p:spPr>
          <a:xfrm>
            <a:off x="508325"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00"/>
              <a:t>Escribe aquí tu texto Escribe aquí tu texto Escribe aquí tu texto Escribe aquí tu texto Escribe aquí tu texto Escribe aquí tu texto. </a:t>
            </a:r>
            <a:endParaRPr sz="1600"/>
          </a:p>
          <a:p>
            <a:pPr indent="0" lvl="0" marL="0" rtl="0" algn="l">
              <a:lnSpc>
                <a:spcPct val="115000"/>
              </a:lnSpc>
              <a:spcBef>
                <a:spcPts val="1600"/>
              </a:spcBef>
              <a:spcAft>
                <a:spcPts val="1600"/>
              </a:spcAft>
              <a:buSzPts val="1800"/>
              <a:buNone/>
            </a:pPr>
            <a:r>
              <a:rPr lang="es" sz="1600"/>
              <a:t>Escribe aquí tu texto Escribe aquí tu texto</a:t>
            </a:r>
            <a:endParaRPr sz="1600"/>
          </a:p>
        </p:txBody>
      </p:sp>
      <p:grpSp>
        <p:nvGrpSpPr>
          <p:cNvPr id="755" name="Google Shape;755;p119"/>
          <p:cNvGrpSpPr/>
          <p:nvPr/>
        </p:nvGrpSpPr>
        <p:grpSpPr>
          <a:xfrm>
            <a:off x="3320450" y="1304875"/>
            <a:ext cx="2632500" cy="3416400"/>
            <a:chOff x="3320450" y="1304875"/>
            <a:chExt cx="2632500" cy="3416400"/>
          </a:xfrm>
        </p:grpSpPr>
        <p:sp>
          <p:nvSpPr>
            <p:cNvPr id="756" name="Google Shape;756;p119"/>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19"/>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8" name="Google Shape;758;p119"/>
          <p:cNvSpPr txBox="1"/>
          <p:nvPr>
            <p:ph idx="4294967295" type="body"/>
          </p:nvPr>
        </p:nvSpPr>
        <p:spPr>
          <a:xfrm>
            <a:off x="3389450"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00">
                <a:solidFill>
                  <a:schemeClr val="lt1"/>
                </a:solidFill>
              </a:rPr>
              <a:t>Contexto</a:t>
            </a:r>
            <a:endParaRPr sz="1600">
              <a:solidFill>
                <a:schemeClr val="lt1"/>
              </a:solidFill>
            </a:endParaRPr>
          </a:p>
        </p:txBody>
      </p:sp>
      <p:sp>
        <p:nvSpPr>
          <p:cNvPr id="759" name="Google Shape;759;p119"/>
          <p:cNvSpPr txBox="1"/>
          <p:nvPr>
            <p:ph idx="4294967295" type="body"/>
          </p:nvPr>
        </p:nvSpPr>
        <p:spPr>
          <a:xfrm>
            <a:off x="3396775"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00"/>
              <a:t>Escribe aquí tu texto Escribe aquí tu texto Escribe aquí tu texto</a:t>
            </a:r>
            <a:endParaRPr sz="1600"/>
          </a:p>
          <a:p>
            <a:pPr indent="-330200" lvl="0" marL="457200" rtl="0" algn="l">
              <a:lnSpc>
                <a:spcPct val="115000"/>
              </a:lnSpc>
              <a:spcBef>
                <a:spcPts val="1600"/>
              </a:spcBef>
              <a:spcAft>
                <a:spcPts val="0"/>
              </a:spcAft>
              <a:buSzPts val="1600"/>
              <a:buChar char="●"/>
            </a:pPr>
            <a:r>
              <a:rPr lang="es" sz="1600"/>
              <a:t>Escribe aquí tu texto Escribe aquí tu texto </a:t>
            </a:r>
            <a:endParaRPr sz="1600"/>
          </a:p>
        </p:txBody>
      </p:sp>
      <p:grpSp>
        <p:nvGrpSpPr>
          <p:cNvPr id="760" name="Google Shape;760;p119"/>
          <p:cNvGrpSpPr/>
          <p:nvPr/>
        </p:nvGrpSpPr>
        <p:grpSpPr>
          <a:xfrm>
            <a:off x="6212550" y="1304875"/>
            <a:ext cx="2632500" cy="3416400"/>
            <a:chOff x="6212550" y="1304875"/>
            <a:chExt cx="2632500" cy="3416400"/>
          </a:xfrm>
        </p:grpSpPr>
        <p:sp>
          <p:nvSpPr>
            <p:cNvPr id="761" name="Google Shape;761;p119"/>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19"/>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3" name="Google Shape;763;p119"/>
          <p:cNvSpPr txBox="1"/>
          <p:nvPr>
            <p:ph idx="4294967295" type="body"/>
          </p:nvPr>
        </p:nvSpPr>
        <p:spPr>
          <a:xfrm>
            <a:off x="6272475" y="1304875"/>
            <a:ext cx="2572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00">
                <a:solidFill>
                  <a:schemeClr val="lt1"/>
                </a:solidFill>
              </a:rPr>
              <a:t>Descripción del problema</a:t>
            </a:r>
            <a:endParaRPr sz="1600">
              <a:solidFill>
                <a:schemeClr val="lt1"/>
              </a:solidFill>
            </a:endParaRPr>
          </a:p>
          <a:p>
            <a:pPr indent="0" lvl="0" marL="0" rtl="0" algn="l">
              <a:lnSpc>
                <a:spcPct val="115000"/>
              </a:lnSpc>
              <a:spcBef>
                <a:spcPts val="0"/>
              </a:spcBef>
              <a:spcAft>
                <a:spcPts val="0"/>
              </a:spcAft>
              <a:buSzPts val="1800"/>
              <a:buNone/>
            </a:pPr>
            <a:r>
              <a:t/>
            </a:r>
            <a:endParaRPr>
              <a:solidFill>
                <a:schemeClr val="lt1"/>
              </a:solidFill>
            </a:endParaRPr>
          </a:p>
          <a:p>
            <a:pPr indent="0" lvl="0" marL="0" rtl="0" algn="l">
              <a:lnSpc>
                <a:spcPct val="115000"/>
              </a:lnSpc>
              <a:spcBef>
                <a:spcPts val="0"/>
              </a:spcBef>
              <a:spcAft>
                <a:spcPts val="0"/>
              </a:spcAft>
              <a:buSzPts val="1800"/>
              <a:buNone/>
            </a:pPr>
            <a:r>
              <a:t/>
            </a:r>
            <a:endParaRPr>
              <a:solidFill>
                <a:schemeClr val="lt1"/>
              </a:solidFill>
            </a:endParaRPr>
          </a:p>
        </p:txBody>
      </p:sp>
      <p:sp>
        <p:nvSpPr>
          <p:cNvPr id="764" name="Google Shape;764;p119"/>
          <p:cNvSpPr txBox="1"/>
          <p:nvPr>
            <p:ph idx="4294967295" type="body"/>
          </p:nvPr>
        </p:nvSpPr>
        <p:spPr>
          <a:xfrm>
            <a:off x="6286400"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s" sz="1600"/>
              <a:t>Escribe aquí tu texto Escribe aquí tu texto Escribe aquí tu texto Escribe aquí tu texto Escribe aquí tu texto.</a:t>
            </a:r>
            <a:endParaRPr sz="1600"/>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12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
              <a:t>Análisis de los desafíos</a:t>
            </a:r>
            <a:endParaRPr/>
          </a:p>
        </p:txBody>
      </p:sp>
      <p:sp>
        <p:nvSpPr>
          <p:cNvPr id="770" name="Google Shape;770;p120"/>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120"/>
          <p:cNvSpPr txBox="1"/>
          <p:nvPr>
            <p:ph idx="4294967295" type="body"/>
          </p:nvPr>
        </p:nvSpPr>
        <p:spPr>
          <a:xfrm>
            <a:off x="432350" y="1451576"/>
            <a:ext cx="2257200" cy="31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s">
                <a:solidFill>
                  <a:schemeClr val="lt1"/>
                </a:solidFill>
              </a:rPr>
              <a:t>Desafío 1</a:t>
            </a:r>
            <a:endParaRPr>
              <a:solidFill>
                <a:schemeClr val="lt1"/>
              </a:solidFill>
            </a:endParaRPr>
          </a:p>
        </p:txBody>
      </p:sp>
      <p:sp>
        <p:nvSpPr>
          <p:cNvPr id="772" name="Google Shape;772;p120"/>
          <p:cNvSpPr txBox="1"/>
          <p:nvPr>
            <p:ph idx="4294967295" type="body"/>
          </p:nvPr>
        </p:nvSpPr>
        <p:spPr>
          <a:xfrm>
            <a:off x="432350" y="2070575"/>
            <a:ext cx="2471700" cy="265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s" sz="1600"/>
              <a:t>Llegar a más audiencia</a:t>
            </a:r>
            <a:endParaRPr b="1" sz="1600"/>
          </a:p>
          <a:p>
            <a:pPr indent="0" lvl="0" marL="0" rtl="0" algn="l">
              <a:lnSpc>
                <a:spcPct val="115000"/>
              </a:lnSpc>
              <a:spcBef>
                <a:spcPts val="800"/>
              </a:spcBef>
              <a:spcAft>
                <a:spcPts val="800"/>
              </a:spcAft>
              <a:buSzPts val="1800"/>
              <a:buNone/>
            </a:pPr>
            <a:r>
              <a:rPr lang="es" sz="1600"/>
              <a:t>Escribe aquí tu texto Escribe aquí tu texto Escribe aquí tu texto Escribe aquí tu texto Escribe aquí tu texto Escribe aquí tu texto. </a:t>
            </a:r>
            <a:endParaRPr sz="1600"/>
          </a:p>
        </p:txBody>
      </p:sp>
      <p:sp>
        <p:nvSpPr>
          <p:cNvPr id="773" name="Google Shape;773;p120"/>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120"/>
          <p:cNvSpPr txBox="1"/>
          <p:nvPr>
            <p:ph idx="4294967295" type="body"/>
          </p:nvPr>
        </p:nvSpPr>
        <p:spPr>
          <a:xfrm>
            <a:off x="3336150" y="1451576"/>
            <a:ext cx="2257200" cy="31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s">
                <a:solidFill>
                  <a:schemeClr val="lt1"/>
                </a:solidFill>
              </a:rPr>
              <a:t>Desafío 2</a:t>
            </a:r>
            <a:endParaRPr>
              <a:solidFill>
                <a:schemeClr val="lt1"/>
              </a:solidFill>
            </a:endParaRPr>
          </a:p>
        </p:txBody>
      </p:sp>
      <p:sp>
        <p:nvSpPr>
          <p:cNvPr id="775" name="Google Shape;775;p120"/>
          <p:cNvSpPr txBox="1"/>
          <p:nvPr>
            <p:ph idx="4294967295" type="body"/>
          </p:nvPr>
        </p:nvSpPr>
        <p:spPr>
          <a:xfrm>
            <a:off x="3336146" y="2070575"/>
            <a:ext cx="2471700" cy="265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s" sz="1600"/>
              <a:t>Incrementar la actividad mensual</a:t>
            </a:r>
            <a:endParaRPr b="1" sz="1600"/>
          </a:p>
          <a:p>
            <a:pPr indent="0" lvl="0" marL="0" rtl="0" algn="l">
              <a:lnSpc>
                <a:spcPct val="115000"/>
              </a:lnSpc>
              <a:spcBef>
                <a:spcPts val="800"/>
              </a:spcBef>
              <a:spcAft>
                <a:spcPts val="0"/>
              </a:spcAft>
              <a:buSzPts val="1800"/>
              <a:buNone/>
            </a:pPr>
            <a:r>
              <a:rPr lang="es" sz="1600"/>
              <a:t>Escribe aquí tu texto Escribe aquí tu texto Escribe aquí tu texto</a:t>
            </a:r>
            <a:endParaRPr sz="1600"/>
          </a:p>
          <a:p>
            <a:pPr indent="-330200" lvl="0" marL="457200" rtl="0" algn="l">
              <a:lnSpc>
                <a:spcPct val="115000"/>
              </a:lnSpc>
              <a:spcBef>
                <a:spcPts val="800"/>
              </a:spcBef>
              <a:spcAft>
                <a:spcPts val="800"/>
              </a:spcAft>
              <a:buSzPts val="1600"/>
              <a:buChar char="●"/>
            </a:pPr>
            <a:r>
              <a:rPr lang="es" sz="1600"/>
              <a:t>Escribe aquí tu texto Escribe aquí tu texto </a:t>
            </a:r>
            <a:endParaRPr sz="1600"/>
          </a:p>
        </p:txBody>
      </p:sp>
      <p:sp>
        <p:nvSpPr>
          <p:cNvPr id="776" name="Google Shape;776;p120"/>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120"/>
          <p:cNvSpPr txBox="1"/>
          <p:nvPr>
            <p:ph idx="4294967295" type="body"/>
          </p:nvPr>
        </p:nvSpPr>
        <p:spPr>
          <a:xfrm>
            <a:off x="6254233" y="1451576"/>
            <a:ext cx="2257200" cy="31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s">
                <a:solidFill>
                  <a:schemeClr val="lt1"/>
                </a:solidFill>
              </a:rPr>
              <a:t>Desafío 3</a:t>
            </a:r>
            <a:endParaRPr>
              <a:solidFill>
                <a:schemeClr val="lt1"/>
              </a:solidFill>
            </a:endParaRPr>
          </a:p>
        </p:txBody>
      </p:sp>
      <p:sp>
        <p:nvSpPr>
          <p:cNvPr id="778" name="Google Shape;778;p120"/>
          <p:cNvSpPr txBox="1"/>
          <p:nvPr>
            <p:ph idx="4294967295" type="body"/>
          </p:nvPr>
        </p:nvSpPr>
        <p:spPr>
          <a:xfrm>
            <a:off x="6254226" y="2070575"/>
            <a:ext cx="2471700" cy="265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s" sz="1600"/>
              <a:t>Aumentar la conversión</a:t>
            </a:r>
            <a:endParaRPr b="1" sz="1600"/>
          </a:p>
          <a:p>
            <a:pPr indent="0" lvl="0" marL="0" rtl="0" algn="l">
              <a:lnSpc>
                <a:spcPct val="115000"/>
              </a:lnSpc>
              <a:spcBef>
                <a:spcPts val="800"/>
              </a:spcBef>
              <a:spcAft>
                <a:spcPts val="800"/>
              </a:spcAft>
              <a:buSzPts val="1800"/>
              <a:buNone/>
            </a:pPr>
            <a:r>
              <a:rPr lang="es" sz="1600"/>
              <a:t>Escribe aquí tu texto Escribe aquí tu texto Escribe aquí tu texto Escribe aquí tu texto Escribe aquí tu texto.</a:t>
            </a:r>
            <a:endParaRPr sz="1600"/>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121"/>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s"/>
              <a:t>Solución</a:t>
            </a:r>
            <a:endParaRPr/>
          </a:p>
        </p:txBody>
      </p:sp>
      <p:sp>
        <p:nvSpPr>
          <p:cNvPr id="784" name="Google Shape;784;p121"/>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s"/>
              <a:t>Más suscriptores premium</a:t>
            </a:r>
            <a:endParaRPr/>
          </a:p>
        </p:txBody>
      </p:sp>
      <p:sp>
        <p:nvSpPr>
          <p:cNvPr id="785" name="Google Shape;785;p1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s"/>
              <a:t>Escribe aquí tu texto Escribe aquí tu texto Escribe aquí tu texto Escribe aquí tu texto Escribe aquí tu texto Escribe aquí tu texto.</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122"/>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s"/>
              <a:t>Puesta en práctica</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descr="Background pointer shape in timeline graphic" id="795" name="Google Shape;795;p123"/>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123"/>
          <p:cNvSpPr txBox="1"/>
          <p:nvPr>
            <p:ph idx="4294967295" type="body"/>
          </p:nvPr>
        </p:nvSpPr>
        <p:spPr>
          <a:xfrm>
            <a:off x="340923" y="2336550"/>
            <a:ext cx="14556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600">
                <a:solidFill>
                  <a:schemeClr val="lt1"/>
                </a:solidFill>
              </a:rPr>
              <a:t>05/09/XX</a:t>
            </a:r>
            <a:endParaRPr sz="1600">
              <a:solidFill>
                <a:schemeClr val="lt1"/>
              </a:solidFill>
            </a:endParaRPr>
          </a:p>
        </p:txBody>
      </p:sp>
      <p:grpSp>
        <p:nvGrpSpPr>
          <p:cNvPr id="797" name="Google Shape;797;p123"/>
          <p:cNvGrpSpPr/>
          <p:nvPr/>
        </p:nvGrpSpPr>
        <p:grpSpPr>
          <a:xfrm>
            <a:off x="969270" y="1610215"/>
            <a:ext cx="198900" cy="593656"/>
            <a:chOff x="777447" y="1610215"/>
            <a:chExt cx="198900" cy="593656"/>
          </a:xfrm>
        </p:grpSpPr>
        <p:cxnSp>
          <p:nvCxnSpPr>
            <p:cNvPr id="798" name="Google Shape;798;p123"/>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799" name="Google Shape;799;p123"/>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0" name="Google Shape;800;p123"/>
          <p:cNvSpPr txBox="1"/>
          <p:nvPr>
            <p:ph idx="4294967295" type="body"/>
          </p:nvPr>
        </p:nvSpPr>
        <p:spPr>
          <a:xfrm>
            <a:off x="318375" y="385667"/>
            <a:ext cx="2242800" cy="9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s" sz="1600"/>
              <a:t>Escribe aquí tu texto Escribe aquí tu texto Escribe aquí tu texto</a:t>
            </a:r>
            <a:endParaRPr sz="1600"/>
          </a:p>
        </p:txBody>
      </p:sp>
      <p:sp>
        <p:nvSpPr>
          <p:cNvPr descr="Background pointer shape in timeline graphic" id="801" name="Google Shape;801;p123"/>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123"/>
          <p:cNvSpPr txBox="1"/>
          <p:nvPr>
            <p:ph idx="4294967295" type="body"/>
          </p:nvPr>
        </p:nvSpPr>
        <p:spPr>
          <a:xfrm>
            <a:off x="2126317" y="2336550"/>
            <a:ext cx="13155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600">
                <a:solidFill>
                  <a:schemeClr val="lt1"/>
                </a:solidFill>
              </a:rPr>
              <a:t>17/09/XX</a:t>
            </a:r>
            <a:endParaRPr sz="1600">
              <a:solidFill>
                <a:schemeClr val="lt1"/>
              </a:solidFill>
            </a:endParaRPr>
          </a:p>
        </p:txBody>
      </p:sp>
      <p:grpSp>
        <p:nvGrpSpPr>
          <p:cNvPr id="803" name="Google Shape;803;p123"/>
          <p:cNvGrpSpPr/>
          <p:nvPr/>
        </p:nvGrpSpPr>
        <p:grpSpPr>
          <a:xfrm>
            <a:off x="2684632" y="2938958"/>
            <a:ext cx="198900" cy="593656"/>
            <a:chOff x="2223534" y="2938958"/>
            <a:chExt cx="198900" cy="593656"/>
          </a:xfrm>
        </p:grpSpPr>
        <p:cxnSp>
          <p:nvCxnSpPr>
            <p:cNvPr id="804" name="Google Shape;804;p123"/>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805" name="Google Shape;805;p123"/>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6" name="Google Shape;806;p123"/>
          <p:cNvSpPr txBox="1"/>
          <p:nvPr>
            <p:ph idx="4294967295" type="body"/>
          </p:nvPr>
        </p:nvSpPr>
        <p:spPr>
          <a:xfrm>
            <a:off x="1244337" y="3757725"/>
            <a:ext cx="2242800" cy="9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s" sz="1600"/>
              <a:t>Escribe aquí tu texto Escribe aquí tu texto Escribe aquí tu texto</a:t>
            </a:r>
            <a:endParaRPr sz="1600"/>
          </a:p>
        </p:txBody>
      </p:sp>
      <p:sp>
        <p:nvSpPr>
          <p:cNvPr descr="Background pointer shape in timeline graphic" id="807" name="Google Shape;807;p123"/>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123"/>
          <p:cNvSpPr txBox="1"/>
          <p:nvPr>
            <p:ph idx="4294967295" type="body"/>
          </p:nvPr>
        </p:nvSpPr>
        <p:spPr>
          <a:xfrm>
            <a:off x="3767755" y="2336550"/>
            <a:ext cx="13155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600">
                <a:solidFill>
                  <a:schemeClr val="lt1"/>
                </a:solidFill>
              </a:rPr>
              <a:t>13/10/XX</a:t>
            </a:r>
            <a:endParaRPr sz="1600">
              <a:solidFill>
                <a:schemeClr val="lt1"/>
              </a:solidFill>
            </a:endParaRPr>
          </a:p>
        </p:txBody>
      </p:sp>
      <p:grpSp>
        <p:nvGrpSpPr>
          <p:cNvPr id="809" name="Google Shape;809;p123"/>
          <p:cNvGrpSpPr/>
          <p:nvPr/>
        </p:nvGrpSpPr>
        <p:grpSpPr>
          <a:xfrm>
            <a:off x="4319545" y="1610215"/>
            <a:ext cx="198900" cy="593656"/>
            <a:chOff x="3918084" y="1610215"/>
            <a:chExt cx="198900" cy="593656"/>
          </a:xfrm>
        </p:grpSpPr>
        <p:cxnSp>
          <p:nvCxnSpPr>
            <p:cNvPr id="810" name="Google Shape;810;p123"/>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811" name="Google Shape;811;p123"/>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2" name="Google Shape;812;p123"/>
          <p:cNvSpPr txBox="1"/>
          <p:nvPr>
            <p:ph idx="4294967295" type="body"/>
          </p:nvPr>
        </p:nvSpPr>
        <p:spPr>
          <a:xfrm>
            <a:off x="3304094" y="385667"/>
            <a:ext cx="2242800" cy="9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s" sz="1600"/>
              <a:t>Escribe aquí tu texto Escribe aquí tu texto Escribe aquí tu texto</a:t>
            </a:r>
            <a:endParaRPr sz="1600"/>
          </a:p>
        </p:txBody>
      </p:sp>
      <p:sp>
        <p:nvSpPr>
          <p:cNvPr descr="Background pointer shape in timeline graphic" id="813" name="Google Shape;813;p123"/>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123"/>
          <p:cNvSpPr txBox="1"/>
          <p:nvPr>
            <p:ph idx="4294967295" type="body"/>
          </p:nvPr>
        </p:nvSpPr>
        <p:spPr>
          <a:xfrm>
            <a:off x="5416699" y="2336550"/>
            <a:ext cx="13155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600">
                <a:solidFill>
                  <a:schemeClr val="lt1"/>
                </a:solidFill>
              </a:rPr>
              <a:t>20/10/XX</a:t>
            </a:r>
            <a:endParaRPr sz="1600">
              <a:solidFill>
                <a:schemeClr val="lt1"/>
              </a:solidFill>
            </a:endParaRPr>
          </a:p>
        </p:txBody>
      </p:sp>
      <p:grpSp>
        <p:nvGrpSpPr>
          <p:cNvPr id="815" name="Google Shape;815;p123"/>
          <p:cNvGrpSpPr/>
          <p:nvPr/>
        </p:nvGrpSpPr>
        <p:grpSpPr>
          <a:xfrm>
            <a:off x="5973070" y="2938958"/>
            <a:ext cx="198900" cy="593656"/>
            <a:chOff x="5958946" y="2938958"/>
            <a:chExt cx="198900" cy="593656"/>
          </a:xfrm>
        </p:grpSpPr>
        <p:cxnSp>
          <p:nvCxnSpPr>
            <p:cNvPr id="816" name="Google Shape;816;p123"/>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817" name="Google Shape;817;p123"/>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8" name="Google Shape;818;p123"/>
          <p:cNvSpPr txBox="1"/>
          <p:nvPr>
            <p:ph idx="4294967295" type="body"/>
          </p:nvPr>
        </p:nvSpPr>
        <p:spPr>
          <a:xfrm>
            <a:off x="5126902" y="3757725"/>
            <a:ext cx="2242800" cy="9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s" sz="1600"/>
              <a:t>Escribe aquí tu texto Escribe aquí tu texto Escribe aquí tu texto</a:t>
            </a:r>
            <a:endParaRPr sz="1600"/>
          </a:p>
        </p:txBody>
      </p:sp>
      <p:sp>
        <p:nvSpPr>
          <p:cNvPr descr="Background pointer shape in timeline graphic" id="819" name="Google Shape;819;p123"/>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123"/>
          <p:cNvSpPr txBox="1"/>
          <p:nvPr>
            <p:ph idx="4294967295" type="body"/>
          </p:nvPr>
        </p:nvSpPr>
        <p:spPr>
          <a:xfrm>
            <a:off x="7111512" y="2336550"/>
            <a:ext cx="13155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600">
                <a:solidFill>
                  <a:schemeClr val="lt1"/>
                </a:solidFill>
              </a:rPr>
              <a:t>01/11/XX</a:t>
            </a:r>
            <a:endParaRPr sz="1600">
              <a:solidFill>
                <a:schemeClr val="lt1"/>
              </a:solidFill>
            </a:endParaRPr>
          </a:p>
        </p:txBody>
      </p:sp>
      <p:grpSp>
        <p:nvGrpSpPr>
          <p:cNvPr id="821" name="Google Shape;821;p123"/>
          <p:cNvGrpSpPr/>
          <p:nvPr/>
        </p:nvGrpSpPr>
        <p:grpSpPr>
          <a:xfrm>
            <a:off x="7669807" y="1610215"/>
            <a:ext cx="198900" cy="593656"/>
            <a:chOff x="3918084" y="1610215"/>
            <a:chExt cx="198900" cy="593656"/>
          </a:xfrm>
        </p:grpSpPr>
        <p:cxnSp>
          <p:nvCxnSpPr>
            <p:cNvPr id="822" name="Google Shape;822;p123"/>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823" name="Google Shape;823;p123"/>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4" name="Google Shape;824;p123"/>
          <p:cNvSpPr txBox="1"/>
          <p:nvPr>
            <p:ph idx="4294967295" type="body"/>
          </p:nvPr>
        </p:nvSpPr>
        <p:spPr>
          <a:xfrm>
            <a:off x="6685979" y="385667"/>
            <a:ext cx="2242800" cy="9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s" sz="1600"/>
              <a:t>Escribe aquí tu texto Escribe aquí tu texto Escribe aquí tu texto</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