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y="5143500" cx="9144000"/>
  <p:notesSz cx="6858000" cy="9144000"/>
  <p:embeddedFontLst>
    <p:embeddedFont>
      <p:font typeface="Roboto"/>
      <p:regular r:id="rId57"/>
      <p:bold r:id="rId58"/>
      <p:italic r:id="rId59"/>
      <p:boldItalic r:id="rId60"/>
    </p:embeddedFont>
    <p:embeddedFont>
      <p:font typeface="Lato"/>
      <p:regular r:id="rId61"/>
      <p:bold r:id="rId62"/>
      <p:italic r:id="rId63"/>
      <p:boldItalic r:id="rId64"/>
    </p:embeddedFont>
    <p:embeddedFont>
      <p:font typeface="Gill Sans"/>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3.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5.xml"/><Relationship Id="rId66" Type="http://schemas.openxmlformats.org/officeDocument/2006/relationships/font" Target="fonts/GillSans-bold.fntdata"/><Relationship Id="rId21" Type="http://schemas.openxmlformats.org/officeDocument/2006/relationships/slide" Target="slides/slide14.xml"/><Relationship Id="rId65" Type="http://schemas.openxmlformats.org/officeDocument/2006/relationships/font" Target="fonts/GillSans-regular.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regular.fntdata"/><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italic.fntdata"/><Relationship Id="rId14" Type="http://schemas.openxmlformats.org/officeDocument/2006/relationships/slide" Target="slides/slide7.xml"/><Relationship Id="rId58"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1-21T21:16:23.940">
    <p:pos x="6000" y="0"/>
    <p:text>Cuando terminemos hay que borrar esta slide y las demás que sobren
-Ezequiel Medina</p:text>
  </p:cm>
  <p:cm authorId="0" idx="2" dt="2019-11-21T21:16:23.938">
    <p:pos x="6000" y="100"/>
    <p:text>Armemos la versión reducida desde acá
-Ezequiel Medina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1-21T21:16:23.942">
    <p:pos x="6000" y="0"/>
    <p:text>Esta es una propuesta, si quieren agregar algo haganlo..
-Ezequiel Medina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Tratamos con un dataset que contiene información de varias agencias de correo de Brasil. En estos datos encontramos ​ información geográfica​ de compradores y vendedores, el tipo de ​ servicio​ por el que viajan los paquetes, el ​estado​ del paquete, algunas ​fechas relevantes​ y la cantidad de días hábiles que tardó el envío en llegar a su destino (​target​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273" name="Google Shape;2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t>Tenemos 1000000 de envios y 12 tipos de servicio. </a:t>
            </a:r>
            <a:endParaRPr sz="1400"/>
          </a:p>
          <a:p>
            <a:pPr indent="0" lvl="0" marL="0" rtl="0" algn="l">
              <a:lnSpc>
                <a:spcPct val="100000"/>
              </a:lnSpc>
              <a:spcBef>
                <a:spcPts val="0"/>
              </a:spcBef>
              <a:spcAft>
                <a:spcPts val="0"/>
              </a:spcAft>
              <a:buClr>
                <a:schemeClr val="dk1"/>
              </a:buClr>
              <a:buSzPts val="1400"/>
              <a:buFont typeface="Arial"/>
              <a:buNone/>
            </a:pPr>
            <a:r>
              <a:rPr lang="es" sz="1400">
                <a:solidFill>
                  <a:schemeClr val="dk1"/>
                </a:solidFill>
              </a:rPr>
              <a:t>La cantidad mínima de items en el envío es 1 y maxima es de 5 articulos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2"/>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284" name="Google Shape;2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t>El tipo de envio mas frecuente es el standard </a:t>
            </a:r>
            <a:endParaRPr sz="1400"/>
          </a:p>
          <a:p>
            <a:pPr indent="0" lvl="0" marL="0" rtl="0" algn="l">
              <a:lnSpc>
                <a:spcPct val="100000"/>
              </a:lnSpc>
              <a:spcBef>
                <a:spcPts val="0"/>
              </a:spcBef>
              <a:spcAft>
                <a:spcPts val="0"/>
              </a:spcAft>
              <a:buSzPts val="1400"/>
              <a:buNone/>
            </a:pPr>
            <a:r>
              <a:rPr lang="es" sz="1400">
                <a:solidFill>
                  <a:schemeClr val="dk1"/>
                </a:solidFill>
              </a:rPr>
              <a:t>Cantidad total de rutas: 945777</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standard    593467, express     394600, super        11933</a:t>
            </a:r>
            <a:endParaRPr sz="1400">
              <a:solidFill>
                <a:schemeClr val="dk1"/>
              </a:solidFill>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latin typeface="Gill Sans"/>
                <a:ea typeface="Gill Sans"/>
                <a:cs typeface="Gill Sans"/>
                <a:sym typeface="Gill Sans"/>
              </a:rPr>
              <a:t>D</a:t>
            </a:r>
            <a:r>
              <a:rPr lang="es" sz="1400">
                <a:solidFill>
                  <a:schemeClr val="dk1"/>
                </a:solidFill>
                <a:latin typeface="Gill Sans"/>
                <a:ea typeface="Gill Sans"/>
                <a:cs typeface="Gill Sans"/>
                <a:sym typeface="Gill Sans"/>
              </a:rPr>
              <a:t>istribución </a:t>
            </a:r>
            <a:r>
              <a:rPr b="1" lang="es" sz="1400">
                <a:solidFill>
                  <a:schemeClr val="dk1"/>
                </a:solidFill>
                <a:latin typeface="Gill Sans"/>
                <a:ea typeface="Gill Sans"/>
                <a:cs typeface="Gill Sans"/>
                <a:sym typeface="Gill Sans"/>
              </a:rPr>
              <a:t>exponencial.</a:t>
            </a:r>
            <a:endParaRPr b="1"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rPr b="1" lang="es" sz="1400">
                <a:solidFill>
                  <a:schemeClr val="dk1"/>
                </a:solidFill>
                <a:latin typeface="Gill Sans"/>
                <a:ea typeface="Gill Sans"/>
                <a:cs typeface="Gill Sans"/>
                <a:sym typeface="Gill Sans"/>
              </a:rPr>
              <a:t>E</a:t>
            </a:r>
            <a:r>
              <a:rPr lang="es" sz="1400">
                <a:solidFill>
                  <a:schemeClr val="dk1"/>
                </a:solidFill>
                <a:latin typeface="Gill Sans"/>
                <a:ea typeface="Gill Sans"/>
                <a:cs typeface="Gill Sans"/>
                <a:sym typeface="Gill Sans"/>
              </a:rPr>
              <a:t>l 99%  de las entregas tuvieron una demora de 22.0 días</a:t>
            </a:r>
            <a:endParaRPr b="1"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b="1" lang="es" sz="1400">
                <a:solidFill>
                  <a:schemeClr val="dk1"/>
                </a:solidFill>
                <a:latin typeface="Gill Sans"/>
                <a:ea typeface="Gill Sans"/>
                <a:cs typeface="Gill Sans"/>
                <a:sym typeface="Gill Sans"/>
              </a:rPr>
              <a:t>Estadísticos del target:</a:t>
            </a:r>
            <a:r>
              <a:rPr lang="es" sz="1400">
                <a:solidFill>
                  <a:schemeClr val="dk1"/>
                </a:solidFill>
                <a:latin typeface="Gill Sans"/>
                <a:ea typeface="Gill Sans"/>
                <a:cs typeface="Gill Sans"/>
                <a:sym typeface="Gill Sans"/>
              </a:rPr>
              <a:t> Valor minimo: 0, Valor maximo: 118, Media: 6.021577</a:t>
            </a:r>
            <a:endParaRPr b="1" sz="1400">
              <a:solidFill>
                <a:schemeClr val="dk1"/>
              </a:solidFill>
              <a:latin typeface="Gill Sans"/>
              <a:ea typeface="Gill Sans"/>
              <a:cs typeface="Gill Sans"/>
              <a:sym typeface="Gill Sans"/>
            </a:endParaRPr>
          </a:p>
        </p:txBody>
      </p:sp>
      <p:sp>
        <p:nvSpPr>
          <p:cNvPr id="298" name="Google Shape;2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rPr>
              <a:t>Cualquier entrega que haya tomado más de 25 días es un outlier. El servicio 1 demora mas dias en entregar sus paquetes aunque este servicio es el que mas paquetes envía.</a:t>
            </a:r>
            <a:endParaRPr sz="1400">
              <a:solidFill>
                <a:schemeClr val="dk1"/>
              </a:solidFill>
            </a:endParaRPr>
          </a:p>
          <a:p>
            <a:pPr indent="0" lvl="0" marL="0" rtl="0" algn="l">
              <a:lnSpc>
                <a:spcPct val="100000"/>
              </a:lnSpc>
              <a:spcBef>
                <a:spcPts val="0"/>
              </a:spcBef>
              <a:spcAft>
                <a:spcPts val="0"/>
              </a:spcAft>
              <a:buSzPts val="1400"/>
              <a:buNone/>
            </a:pPr>
            <a:r>
              <a:rPr lang="es" sz="1400">
                <a:solidFill>
                  <a:schemeClr val="dk1"/>
                </a:solidFill>
              </a:rPr>
              <a:t>El servicio 7 es uno de los que mas demora aun enviando solo 505 paquetes. En el tiempo observado solo envió paquetes en dos meses y medio, entre Enero y Febrero. Lo que puede significar que no fueron observadas muchas muestras para otros meses para este servicio, o tal vez es un servicio con una vigencia temporal.</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outliers : 4063</a:t>
            </a:r>
            <a:endParaRPr sz="1400">
              <a:solidFill>
                <a:schemeClr val="dk1"/>
              </a:solidFill>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Los servicios de correo crean los envios de sus paquetes mayormente en días de la semana.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p:txBody>
      </p:sp>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los servicios de correo entregan sus paquetes mayormente en los días Jueves,</a:t>
            </a:r>
            <a:endParaRPr/>
          </a:p>
        </p:txBody>
      </p:sp>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servicios analizados mejoraron significativamente sus tiempos de entrega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primeros dias muestreados el servicio 1 realizó envíos que demoraron varios meses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Entre Febrero y Abril de 2019 se enviaron y entregaron el 99% de los paquetes.</a:t>
            </a:r>
            <a:endParaRPr sz="1400">
              <a:solidFill>
                <a:schemeClr val="dk1"/>
              </a:solidFill>
              <a:latin typeface="Gill Sans"/>
              <a:ea typeface="Gill Sans"/>
              <a:cs typeface="Gill Sans"/>
              <a:sym typeface="Gill Sans"/>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No se perciben correlaciones entre las variables numericas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p:txBody>
      </p:sp>
      <p:sp>
        <p:nvSpPr>
          <p:cNvPr id="330" name="Google Shape;3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6" name="Google Shape;3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Muestra una mejor performance en tiempo de entrega para el servicio 0 que para el resto de los servicios.</a:t>
            </a:r>
            <a:endParaRPr/>
          </a:p>
          <a:p>
            <a:pPr indent="0" lvl="0" marL="0" rtl="0" algn="l">
              <a:lnSpc>
                <a:spcPct val="100000"/>
              </a:lnSpc>
              <a:spcBef>
                <a:spcPts val="0"/>
              </a:spcBef>
              <a:spcAft>
                <a:spcPts val="0"/>
              </a:spcAft>
              <a:buSzPts val="1400"/>
              <a:buNone/>
            </a:pPr>
            <a:r>
              <a:t/>
            </a:r>
            <a:endParaRPr sz="1400">
              <a:solidFill>
                <a:schemeClr val="dk1"/>
              </a:solidFill>
            </a:endParaRPr>
          </a:p>
          <a:p>
            <a:pPr indent="0" lvl="0" marL="0" rtl="0" algn="l">
              <a:lnSpc>
                <a:spcPct val="100000"/>
              </a:lnSpc>
              <a:spcBef>
                <a:spcPts val="0"/>
              </a:spcBef>
              <a:spcAft>
                <a:spcPts val="0"/>
              </a:spcAft>
              <a:buSzPts val="1400"/>
              <a:buNone/>
            </a:pPr>
            <a:r>
              <a:t/>
            </a:r>
            <a:endParaRPr sz="1400">
              <a:solidFill>
                <a:schemeClr val="dk1"/>
              </a:solidFill>
              <a:latin typeface="Gill Sans"/>
              <a:ea typeface="Gill Sans"/>
              <a:cs typeface="Gill Sans"/>
              <a:sym typeface="Gill Sans"/>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Fuera de San Pablo, la oferta de servicios es mucho mas limitada. Llegando unicamente los dos servicios mas grandes del pais que son 0 y 1</a:t>
            </a:r>
            <a:endParaRPr/>
          </a:p>
        </p:txBody>
      </p:sp>
      <p:sp>
        <p:nvSpPr>
          <p:cNvPr id="350" name="Google Shape;3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muestra que el estado de San Pablo es el que más correos envía y recibe seguido por correos enviados desde SP al estado MG(Minas Gerais). El resto de los correos enviados y recibidos se tramitan por a lo sumo 50000 rutas</a:t>
            </a:r>
            <a:endParaRPr/>
          </a:p>
        </p:txBody>
      </p:sp>
      <p:sp>
        <p:nvSpPr>
          <p:cNvPr id="356" name="Google Shape;3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2" name="Google Shape;3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0" name="Google Shape;1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a:t>
            </a:r>
            <a:r>
              <a:rPr lang="es" sz="1400">
                <a:solidFill>
                  <a:schemeClr val="dk1"/>
                </a:solidFill>
              </a:rPr>
              <a:t>Para los zip codes verificamos que fueran todos de tipo numerico y que esten en un rango correcto </a:t>
            </a:r>
            <a:endParaRPr sz="1400">
              <a:solidFill>
                <a:schemeClr val="dk1"/>
              </a:solidFill>
              <a:latin typeface="Gill Sans"/>
              <a:ea typeface="Gill Sans"/>
              <a:cs typeface="Gill Sans"/>
              <a:sym typeface="Gill Sans"/>
            </a:endParaRPr>
          </a:p>
          <a:p>
            <a:pPr indent="0" lvl="0" marL="0" rtl="0" algn="l">
              <a:lnSpc>
                <a:spcPct val="100000"/>
              </a:lnSpc>
              <a:spcBef>
                <a:spcPts val="1200"/>
              </a:spcBef>
              <a:spcAft>
                <a:spcPts val="0"/>
              </a:spcAft>
              <a:buSzPts val="1400"/>
              <a:buNone/>
            </a:pPr>
            <a:r>
              <a:t/>
            </a:r>
            <a:endParaRPr/>
          </a:p>
        </p:txBody>
      </p:sp>
      <p:sp>
        <p:nvSpPr>
          <p:cNvPr id="367" name="Google Shape;36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features service, quantity y target tienen un rango muy pequeño por lo que no tiene sentido reducir su dimensión.</a:t>
            </a:r>
            <a:endParaRPr sz="1400">
              <a:solidFill>
                <a:schemeClr val="dk1"/>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datos de la ruta(zip code) varían sobre un rango fijo de valores y brindan información valiosa para los envíos. </a:t>
            </a:r>
            <a:endParaRPr sz="1400">
              <a:solidFill>
                <a:schemeClr val="dk1"/>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features de fechas  se los puede transformar a algún formato numerico</a:t>
            </a:r>
            <a:endParaRPr/>
          </a:p>
        </p:txBody>
      </p:sp>
      <p:sp>
        <p:nvSpPr>
          <p:cNvPr id="373" name="Google Shape;3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8" name="Google Shape;3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4" name="Google Shape;38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8" name="Google Shape;38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A pesar de que queremos separar en dos clusters el metodo elbow nos dice que seria mas optimo dividir en 3 clusters</a:t>
            </a:r>
            <a:endParaRPr/>
          </a:p>
        </p:txBody>
      </p:sp>
      <p:sp>
        <p:nvSpPr>
          <p:cNvPr id="394" name="Google Shape;39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Al usar la regresion lineal la predicción es una variable continua y tuvimos que elegir un criterio para transformarla en una discreta y poder usar eso como una clasificación.</a:t>
            </a:r>
            <a:endParaRPr/>
          </a:p>
        </p:txBody>
      </p:sp>
      <p:sp>
        <p:nvSpPr>
          <p:cNvPr id="401" name="Google Shape;4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rPr>
              <a:t>Las metricas se encuentran por encima del 0.80 lo que podria interpretarse como que el modelo es bueno</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
        <p:nvSpPr>
          <p:cNvPr id="407" name="Google Shape;40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400">
                <a:solidFill>
                  <a:schemeClr val="dk1"/>
                </a:solidFill>
              </a:rPr>
              <a:t>con los features normalizadas no presentan un cambio en las metricas esto se podria deber a que todos los features tenian el mismo peso o que el modelo no es afectado por el rango de los features</a:t>
            </a:r>
            <a:endParaRPr/>
          </a:p>
        </p:txBody>
      </p:sp>
      <p:sp>
        <p:nvSpPr>
          <p:cNvPr id="413" name="Google Shape;4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Un offset no puede ser mayor que 3 .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Si un envío cae dentro de una ventana, decimos que llegó ontime , si llega antes, llegó early , y si llegó después llegó delay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Solo utilizamos los features de las rutas: sender_zipcode , receiver_zipcode y service</a:t>
            </a:r>
            <a:endParaRPr/>
          </a:p>
        </p:txBody>
      </p:sp>
      <p:sp>
        <p:nvSpPr>
          <p:cNvPr id="426" name="Google Shape;42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2" name="Google Shape;43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9" name="Google Shape;4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5" name="Google Shape;44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0" name="Google Shape;45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5" name="Google Shape;2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94" name="Google Shape;94;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5"/>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6"/>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6"/>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05" name="Google Shape;105;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7"/>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2" name="Google Shape;22;p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5" name="Google Shape;25;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4"/>
          <p:cNvGrpSpPr/>
          <p:nvPr/>
        </p:nvGrpSpPr>
        <p:grpSpPr>
          <a:xfrm>
            <a:off x="6098378" y="5"/>
            <a:ext cx="3045625" cy="2030570"/>
            <a:chOff x="6098378" y="5"/>
            <a:chExt cx="3045625" cy="2030570"/>
          </a:xfrm>
        </p:grpSpPr>
        <p:sp>
          <p:nvSpPr>
            <p:cNvPr id="28" name="Google Shape;28;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4" name="Google Shape;34;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grpSp>
        <p:nvGrpSpPr>
          <p:cNvPr id="36" name="Google Shape;36;p5"/>
          <p:cNvGrpSpPr/>
          <p:nvPr/>
        </p:nvGrpSpPr>
        <p:grpSpPr>
          <a:xfrm>
            <a:off x="0" y="3903669"/>
            <a:ext cx="9144000" cy="1239925"/>
            <a:chOff x="0" y="3903669"/>
            <a:chExt cx="9144000" cy="1239925"/>
          </a:xfrm>
        </p:grpSpPr>
        <p:sp>
          <p:nvSpPr>
            <p:cNvPr id="37" name="Google Shape;37;p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9"/>
          <p:cNvGrpSpPr/>
          <p:nvPr/>
        </p:nvGrpSpPr>
        <p:grpSpPr>
          <a:xfrm>
            <a:off x="6098378" y="5"/>
            <a:ext cx="3045625" cy="2030570"/>
            <a:chOff x="6098378" y="5"/>
            <a:chExt cx="3045625" cy="2030570"/>
          </a:xfrm>
        </p:grpSpPr>
        <p:sp>
          <p:nvSpPr>
            <p:cNvPr id="59" name="Google Shape;59;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2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Caso de éxito del 20XX</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Cómo Nombre de la empresa consiguió aumentar sus ventas un 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como eligieron los hiperparámetros y cuales funcionaron mejor</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Si se puede mostrar algún gráfico o tabla comparativa del proceso de selección</a:t>
            </a:r>
            <a:endParaRPr b="0" i="0" sz="1400" u="none" cap="none" strike="noStrike">
              <a:solidFill>
                <a:schemeClr val="dk1"/>
              </a:solidFill>
              <a:latin typeface="Lato"/>
              <a:ea typeface="Lato"/>
              <a:cs typeface="Lato"/>
              <a:sym typeface="Lato"/>
            </a:endParaRPr>
          </a:p>
        </p:txBody>
      </p:sp>
      <p:sp>
        <p:nvSpPr>
          <p:cNvPr id="234" name="Google Shape;234;p34"/>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Optimización</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que nos faltó para probar: </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algoritmos clásicos de series temporales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redes neuronales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embeddings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lo que se les ocurra que podrían probar a futuro...</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40" name="Google Shape;240;p35"/>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Próximos pasos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Contenido</a:t>
            </a:r>
            <a:endParaRPr b="0" i="0" sz="1400" u="none" cap="none" strike="noStrike">
              <a:solidFill>
                <a:srgbClr val="000000"/>
              </a:solidFill>
              <a:latin typeface="Lato"/>
              <a:ea typeface="Lato"/>
              <a:cs typeface="Lato"/>
              <a:sym typeface="Lato"/>
            </a:endParaRPr>
          </a:p>
        </p:txBody>
      </p:sp>
      <p:sp>
        <p:nvSpPr>
          <p:cNvPr id="246" name="Google Shape;246;p36"/>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Título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Contenido</a:t>
            </a:r>
            <a:endParaRPr b="0" i="0" sz="1400" u="none" cap="none" strike="noStrike">
              <a:solidFill>
                <a:srgbClr val="000000"/>
              </a:solidFill>
              <a:latin typeface="Lato"/>
              <a:ea typeface="Lato"/>
              <a:cs typeface="Lato"/>
              <a:sym typeface="Lato"/>
            </a:endParaRPr>
          </a:p>
        </p:txBody>
      </p:sp>
      <p:sp>
        <p:nvSpPr>
          <p:cNvPr id="252" name="Google Shape;252;p37"/>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Título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38"/>
          <p:cNvSpPr/>
          <p:nvPr/>
        </p:nvSpPr>
        <p:spPr>
          <a:xfrm>
            <a:off x="0" y="402534"/>
            <a:ext cx="9144000" cy="474096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9" name="Google Shape;259;p3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8"/>
          <p:cNvSpPr txBox="1"/>
          <p:nvPr>
            <p:ph type="title"/>
          </p:nvPr>
        </p:nvSpPr>
        <p:spPr>
          <a:xfrm>
            <a:off x="435894" y="3948365"/>
            <a:ext cx="8272212" cy="539153"/>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EFF"/>
              </a:buClr>
              <a:buSzPts val="2100"/>
              <a:buFont typeface="Gill Sans"/>
              <a:buNone/>
            </a:pPr>
            <a:r>
              <a:rPr lang="es" sz="1100">
                <a:solidFill>
                  <a:srgbClr val="FFFEFF"/>
                </a:solidFill>
              </a:rPr>
              <a:t>TECH REQUIREMENTS</a:t>
            </a:r>
            <a:endParaRPr sz="1100"/>
          </a:p>
        </p:txBody>
      </p:sp>
      <p:grpSp>
        <p:nvGrpSpPr>
          <p:cNvPr id="261" name="Google Shape;261;p38"/>
          <p:cNvGrpSpPr/>
          <p:nvPr/>
        </p:nvGrpSpPr>
        <p:grpSpPr>
          <a:xfrm>
            <a:off x="523317" y="1015035"/>
            <a:ext cx="8097366" cy="2228500"/>
            <a:chOff x="54818" y="494935"/>
            <a:chExt cx="10796488" cy="2971334"/>
          </a:xfrm>
        </p:grpSpPr>
        <p:sp>
          <p:nvSpPr>
            <p:cNvPr id="262" name="Google Shape;262;p38"/>
            <p:cNvSpPr/>
            <p:nvPr/>
          </p:nvSpPr>
          <p:spPr>
            <a:xfrm>
              <a:off x="523237" y="494935"/>
              <a:ext cx="2285995" cy="2285995"/>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8"/>
            <p:cNvSpPr/>
            <p:nvPr/>
          </p:nvSpPr>
          <p:spPr>
            <a:xfrm>
              <a:off x="54818"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8"/>
            <p:cNvSpPr txBox="1"/>
            <p:nvPr/>
          </p:nvSpPr>
          <p:spPr>
            <a:xfrm>
              <a:off x="54818"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Network</a:t>
              </a:r>
              <a:endParaRPr b="0" i="0" sz="2700" u="none" cap="none" strike="noStrike">
                <a:solidFill>
                  <a:schemeClr val="dk1"/>
                </a:solidFill>
                <a:latin typeface="Gill Sans"/>
                <a:ea typeface="Gill Sans"/>
                <a:cs typeface="Gill Sans"/>
                <a:sym typeface="Gill Sans"/>
              </a:endParaRPr>
            </a:p>
          </p:txBody>
        </p:sp>
        <p:sp>
          <p:nvSpPr>
            <p:cNvPr id="265" name="Google Shape;265;p38"/>
            <p:cNvSpPr/>
            <p:nvPr/>
          </p:nvSpPr>
          <p:spPr>
            <a:xfrm>
              <a:off x="4310064" y="494935"/>
              <a:ext cx="2285995" cy="2285995"/>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8"/>
            <p:cNvSpPr/>
            <p:nvPr/>
          </p:nvSpPr>
          <p:spPr>
            <a:xfrm>
              <a:off x="3841646"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8"/>
            <p:cNvSpPr txBox="1"/>
            <p:nvPr/>
          </p:nvSpPr>
          <p:spPr>
            <a:xfrm>
              <a:off x="3841646"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Satellite</a:t>
              </a:r>
              <a:endParaRPr b="0" i="0" sz="1100" u="none" cap="none" strike="noStrike">
                <a:solidFill>
                  <a:srgbClr val="000000"/>
                </a:solidFill>
                <a:latin typeface="Arial"/>
                <a:ea typeface="Arial"/>
                <a:cs typeface="Arial"/>
                <a:sym typeface="Arial"/>
              </a:endParaRPr>
            </a:p>
          </p:txBody>
        </p:sp>
        <p:sp>
          <p:nvSpPr>
            <p:cNvPr id="268" name="Google Shape;268;p38"/>
            <p:cNvSpPr/>
            <p:nvPr/>
          </p:nvSpPr>
          <p:spPr>
            <a:xfrm>
              <a:off x="8096892" y="494935"/>
              <a:ext cx="2285995" cy="2285995"/>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8"/>
            <p:cNvSpPr/>
            <p:nvPr/>
          </p:nvSpPr>
          <p:spPr>
            <a:xfrm>
              <a:off x="7628474"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8"/>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Link</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9"/>
          <p:cNvPicPr preferRelativeResize="0"/>
          <p:nvPr/>
        </p:nvPicPr>
        <p:blipFill rotWithShape="1">
          <a:blip r:embed="rId3">
            <a:alphaModFix/>
          </a:blip>
          <a:srcRect b="0" l="0" r="0" t="0"/>
          <a:stretch/>
        </p:blipFill>
        <p:spPr>
          <a:xfrm>
            <a:off x="404600" y="1659875"/>
            <a:ext cx="8334800" cy="2618700"/>
          </a:xfrm>
          <a:prstGeom prst="rect">
            <a:avLst/>
          </a:prstGeom>
          <a:noFill/>
          <a:ln>
            <a:noFill/>
          </a:ln>
        </p:spPr>
      </p:pic>
      <p:sp>
        <p:nvSpPr>
          <p:cNvPr id="276" name="Google Shape;276;p39"/>
          <p:cNvSpPr txBox="1"/>
          <p:nvPr/>
        </p:nvSpPr>
        <p:spPr>
          <a:xfrm>
            <a:off x="373050" y="619550"/>
            <a:ext cx="8397900" cy="6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Envios de Mercado Libre en Brasil</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Features</a:t>
            </a:r>
            <a:endParaRPr b="0" i="0" sz="2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120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service</a:t>
            </a:r>
            <a:r>
              <a:rPr b="0" i="0" lang="es" sz="1400" u="none" cap="none" strike="noStrike">
                <a:solidFill>
                  <a:schemeClr val="dk1"/>
                </a:solidFill>
                <a:latin typeface="Gill Sans"/>
                <a:ea typeface="Gill Sans"/>
                <a:cs typeface="Gill Sans"/>
                <a:sym typeface="Gill Sans"/>
              </a:rPr>
              <a:t>: Identificador unico que corresponde a un tipo de servicio de un correo en particular.</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sender_zipcode:</a:t>
            </a:r>
            <a:r>
              <a:rPr b="0" i="0" lang="es" sz="1400" u="none" cap="none" strike="noStrike">
                <a:solidFill>
                  <a:schemeClr val="dk1"/>
                </a:solidFill>
                <a:latin typeface="Gill Sans"/>
                <a:ea typeface="Gill Sans"/>
                <a:cs typeface="Gill Sans"/>
                <a:sym typeface="Gill Sans"/>
              </a:rPr>
              <a:t> Código postal de quien envía el paquete (usualmente el vendedor).</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receiver_zipcode:</a:t>
            </a:r>
            <a:r>
              <a:rPr b="0" i="0" lang="es" sz="1400" u="none" cap="none" strike="noStrike">
                <a:solidFill>
                  <a:schemeClr val="dk1"/>
                </a:solidFill>
                <a:latin typeface="Gill Sans"/>
                <a:ea typeface="Gill Sans"/>
                <a:cs typeface="Gill Sans"/>
                <a:sym typeface="Gill Sans"/>
              </a:rPr>
              <a:t> Código postal de quien recibe el paquete (usualmente el comprador).</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sender_state:</a:t>
            </a:r>
            <a:r>
              <a:rPr b="0" i="0" lang="es" sz="1400" u="none" cap="none" strike="noStrike">
                <a:solidFill>
                  <a:schemeClr val="dk1"/>
                </a:solidFill>
                <a:latin typeface="Gill Sans"/>
                <a:ea typeface="Gill Sans"/>
                <a:cs typeface="Gill Sans"/>
                <a:sym typeface="Gill Sans"/>
              </a:rPr>
              <a:t> Nombre abreviado del estado de quien envía el paquete.</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receiver_state:</a:t>
            </a:r>
            <a:r>
              <a:rPr b="0" i="0" lang="es" sz="1400" u="none" cap="none" strike="noStrike">
                <a:solidFill>
                  <a:schemeClr val="dk1"/>
                </a:solidFill>
                <a:latin typeface="Gill Sans"/>
                <a:ea typeface="Gill Sans"/>
                <a:cs typeface="Gill Sans"/>
                <a:sym typeface="Gill Sans"/>
              </a:rPr>
              <a:t> Nombre abreviado del estado de quien recibe el paquete.</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quantity:</a:t>
            </a:r>
            <a:r>
              <a:rPr b="0" i="0" lang="es" sz="1400" u="none" cap="none" strike="noStrike">
                <a:solidFill>
                  <a:schemeClr val="dk1"/>
                </a:solidFill>
                <a:latin typeface="Gill Sans"/>
                <a:ea typeface="Gill Sans"/>
                <a:cs typeface="Gill Sans"/>
                <a:sym typeface="Gill Sans"/>
              </a:rPr>
              <a:t> Cantidad de items que tiene dentro el paquete.</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status:</a:t>
            </a:r>
            <a:r>
              <a:rPr b="0" i="0" lang="es" sz="1400" u="none" cap="none" strike="noStrike">
                <a:solidFill>
                  <a:schemeClr val="dk1"/>
                </a:solidFill>
                <a:latin typeface="Gill Sans"/>
                <a:ea typeface="Gill Sans"/>
                <a:cs typeface="Gill Sans"/>
                <a:sym typeface="Gill Sans"/>
              </a:rPr>
              <a:t> Estado final del envío.</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date_created:</a:t>
            </a:r>
            <a:r>
              <a:rPr b="0" i="0" lang="es" sz="1400" u="none" cap="none" strike="noStrike">
                <a:solidFill>
                  <a:schemeClr val="dk1"/>
                </a:solidFill>
                <a:latin typeface="Gill Sans"/>
                <a:ea typeface="Gill Sans"/>
                <a:cs typeface="Gill Sans"/>
                <a:sym typeface="Gill Sans"/>
              </a:rPr>
              <a:t> Fecha de compra de el o los items.</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date_sent:</a:t>
            </a:r>
            <a:r>
              <a:rPr b="0" i="0" lang="es" sz="1400" u="none" cap="none" strike="noStrike">
                <a:solidFill>
                  <a:schemeClr val="dk1"/>
                </a:solidFill>
                <a:latin typeface="Gill Sans"/>
                <a:ea typeface="Gill Sans"/>
                <a:cs typeface="Gill Sans"/>
                <a:sym typeface="Gill Sans"/>
              </a:rPr>
              <a:t> Fecha en que el correo recibe el paquete.</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date_visit:</a:t>
            </a:r>
            <a:r>
              <a:rPr b="0" i="0" lang="es" sz="1400" u="none" cap="none" strike="noStrike">
                <a:solidFill>
                  <a:schemeClr val="dk1"/>
                </a:solidFill>
                <a:latin typeface="Gill Sans"/>
                <a:ea typeface="Gill Sans"/>
                <a:cs typeface="Gill Sans"/>
                <a:sym typeface="Gill Sans"/>
              </a:rPr>
              <a:t> Fecha en que el correo entrega el paquete.</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Gill Sans"/>
                <a:ea typeface="Gill Sans"/>
                <a:cs typeface="Gill Sans"/>
                <a:sym typeface="Gill Sans"/>
              </a:rPr>
              <a:t>target:</a:t>
            </a:r>
            <a:r>
              <a:rPr b="0" i="0" lang="es" sz="1400" u="none" cap="none" strike="noStrike">
                <a:solidFill>
                  <a:schemeClr val="dk1"/>
                </a:solidFill>
                <a:latin typeface="Gill Sans"/>
                <a:ea typeface="Gill Sans"/>
                <a:cs typeface="Gill Sans"/>
                <a:sym typeface="Gill Sans"/>
              </a:rPr>
              <a:t> Cantidad de dias hábiles que tardó el correo en entregar el paquete desde que lo recibe.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3000"/>
              <a:t>                ANALISIS Y VISUALIZACION</a:t>
            </a:r>
            <a:endParaRPr sz="3000"/>
          </a:p>
        </p:txBody>
      </p:sp>
      <p:sp>
        <p:nvSpPr>
          <p:cNvPr id="287" name="Google Shape;287;p41"/>
          <p:cNvSpPr txBox="1"/>
          <p:nvPr/>
        </p:nvSpPr>
        <p:spPr>
          <a:xfrm>
            <a:off x="291700" y="1454725"/>
            <a:ext cx="84573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Cantidad de envíos por servicio</a:t>
            </a: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88" name="Google Shape;288;p41"/>
          <p:cNvPicPr preferRelativeResize="0"/>
          <p:nvPr/>
        </p:nvPicPr>
        <p:blipFill rotWithShape="1">
          <a:blip r:embed="rId3">
            <a:alphaModFix/>
          </a:blip>
          <a:srcRect b="0" l="0" r="0" t="0"/>
          <a:stretch/>
        </p:blipFill>
        <p:spPr>
          <a:xfrm>
            <a:off x="3335488" y="2571738"/>
            <a:ext cx="2514600" cy="2124075"/>
          </a:xfrm>
          <a:prstGeom prst="rect">
            <a:avLst/>
          </a:prstGeom>
          <a:noFill/>
          <a:ln>
            <a:noFill/>
          </a:ln>
        </p:spPr>
      </p:pic>
      <p:pic>
        <p:nvPicPr>
          <p:cNvPr id="289" name="Google Shape;289;p41"/>
          <p:cNvPicPr preferRelativeResize="0"/>
          <p:nvPr/>
        </p:nvPicPr>
        <p:blipFill rotWithShape="1">
          <a:blip r:embed="rId4">
            <a:alphaModFix/>
          </a:blip>
          <a:srcRect b="0" l="0" r="0" t="0"/>
          <a:stretch/>
        </p:blipFill>
        <p:spPr>
          <a:xfrm>
            <a:off x="350700" y="1788525"/>
            <a:ext cx="8457425" cy="301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Cantidad de envíos por tipo de envío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95" name="Google Shape;295;p42"/>
          <p:cNvPicPr preferRelativeResize="0"/>
          <p:nvPr/>
        </p:nvPicPr>
        <p:blipFill rotWithShape="1">
          <a:blip r:embed="rId3">
            <a:alphaModFix/>
          </a:blip>
          <a:srcRect b="0" l="0" r="0" t="0"/>
          <a:stretch/>
        </p:blipFill>
        <p:spPr>
          <a:xfrm>
            <a:off x="457175" y="1157275"/>
            <a:ext cx="8346499" cy="358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Distribución del target</a:t>
            </a:r>
            <a:r>
              <a:rPr b="1"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01" name="Google Shape;301;p43"/>
          <p:cNvPicPr preferRelativeResize="0"/>
          <p:nvPr/>
        </p:nvPicPr>
        <p:blipFill rotWithShape="1">
          <a:blip r:embed="rId3">
            <a:alphaModFix/>
          </a:blip>
          <a:srcRect b="0" l="0" r="0" t="0"/>
          <a:stretch/>
        </p:blipFill>
        <p:spPr>
          <a:xfrm>
            <a:off x="463050" y="1379400"/>
            <a:ext cx="8428326" cy="302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80" name="Google Shape;180;p26"/>
          <p:cNvPicPr preferRelativeResize="0"/>
          <p:nvPr/>
        </p:nvPicPr>
        <p:blipFill rotWithShape="1">
          <a:blip r:embed="rId3">
            <a:alphaModFix/>
          </a:blip>
          <a:srcRect b="0" l="13265" r="3502" t="9089"/>
          <a:stretch/>
        </p:blipFill>
        <p:spPr>
          <a:xfrm>
            <a:off x="114315" y="8"/>
            <a:ext cx="9143985" cy="5143492"/>
          </a:xfrm>
          <a:prstGeom prst="rect">
            <a:avLst/>
          </a:prstGeom>
          <a:noFill/>
          <a:ln>
            <a:noFill/>
          </a:ln>
        </p:spPr>
      </p:pic>
      <p:grpSp>
        <p:nvGrpSpPr>
          <p:cNvPr id="181" name="Google Shape;181;p26"/>
          <p:cNvGrpSpPr/>
          <p:nvPr/>
        </p:nvGrpSpPr>
        <p:grpSpPr>
          <a:xfrm>
            <a:off x="334900" y="340232"/>
            <a:ext cx="8474200" cy="73916"/>
            <a:chOff x="446534" y="453643"/>
            <a:chExt cx="11298933" cy="98554"/>
          </a:xfrm>
        </p:grpSpPr>
        <p:sp>
          <p:nvSpPr>
            <p:cNvPr id="182" name="Google Shape;182;p26"/>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6"/>
          <p:cNvSpPr/>
          <p:nvPr/>
        </p:nvSpPr>
        <p:spPr>
          <a:xfrm>
            <a:off x="336549" y="3321050"/>
            <a:ext cx="8445500" cy="1471873"/>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txBox="1"/>
          <p:nvPr>
            <p:ph type="ctrTitle"/>
          </p:nvPr>
        </p:nvSpPr>
        <p:spPr>
          <a:xfrm>
            <a:off x="519020" y="3086101"/>
            <a:ext cx="7548971" cy="170013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4500">
                <a:solidFill>
                  <a:schemeClr val="lt1"/>
                </a:solidFill>
              </a:rPr>
              <a:t>ANALISIS DE SERIES TEMPORALES</a:t>
            </a:r>
            <a:endParaRPr sz="1100"/>
          </a:p>
        </p:txBody>
      </p:sp>
      <p:sp>
        <p:nvSpPr>
          <p:cNvPr id="187" name="Google Shape;187;p26"/>
          <p:cNvSpPr txBox="1"/>
          <p:nvPr>
            <p:ph idx="1" type="subTitle"/>
          </p:nvPr>
        </p:nvSpPr>
        <p:spPr>
          <a:xfrm>
            <a:off x="435895" y="4599198"/>
            <a:ext cx="8245159" cy="36361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t/>
            </a:r>
            <a:endParaRPr sz="1100">
              <a:solidFill>
                <a:srgbClr val="7CEB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Outliers (target vs service)</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07" name="Google Shape;307;p44"/>
          <p:cNvPicPr preferRelativeResize="0"/>
          <p:nvPr/>
        </p:nvPicPr>
        <p:blipFill rotWithShape="1">
          <a:blip r:embed="rId3">
            <a:alphaModFix/>
          </a:blip>
          <a:srcRect b="0" l="0" r="0" t="0"/>
          <a:stretch/>
        </p:blipFill>
        <p:spPr>
          <a:xfrm>
            <a:off x="424075" y="1063775"/>
            <a:ext cx="8372450" cy="3705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nvSpPr>
        <p:spPr>
          <a:xfrm>
            <a:off x="436419" y="509156"/>
            <a:ext cx="83439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Fines de semana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13" name="Google Shape;313;p45"/>
          <p:cNvPicPr preferRelativeResize="0"/>
          <p:nvPr/>
        </p:nvPicPr>
        <p:blipFill rotWithShape="1">
          <a:blip r:embed="rId3">
            <a:alphaModFix/>
          </a:blip>
          <a:srcRect b="0" l="0" r="0" t="0"/>
          <a:stretch/>
        </p:blipFill>
        <p:spPr>
          <a:xfrm>
            <a:off x="436425" y="1204050"/>
            <a:ext cx="8343900" cy="3366650"/>
          </a:xfrm>
          <a:prstGeom prst="rect">
            <a:avLst/>
          </a:prstGeom>
          <a:noFill/>
          <a:ln>
            <a:noFill/>
          </a:ln>
        </p:spPr>
      </p:pic>
      <p:sp>
        <p:nvSpPr>
          <p:cNvPr id="314" name="Google Shape;314;p45"/>
          <p:cNvSpPr txBox="1"/>
          <p:nvPr/>
        </p:nvSpPr>
        <p:spPr>
          <a:xfrm>
            <a:off x="596175" y="4290125"/>
            <a:ext cx="59853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6"/>
          <p:cNvPicPr preferRelativeResize="0"/>
          <p:nvPr/>
        </p:nvPicPr>
        <p:blipFill rotWithShape="1">
          <a:blip r:embed="rId3">
            <a:alphaModFix/>
          </a:blip>
          <a:srcRect b="0" l="0" r="0" t="0"/>
          <a:stretch/>
        </p:blipFill>
        <p:spPr>
          <a:xfrm>
            <a:off x="397425" y="1262500"/>
            <a:ext cx="8381550" cy="3518550"/>
          </a:xfrm>
          <a:prstGeom prst="rect">
            <a:avLst/>
          </a:prstGeom>
          <a:noFill/>
          <a:ln>
            <a:noFill/>
          </a:ln>
        </p:spPr>
      </p:pic>
      <p:sp>
        <p:nvSpPr>
          <p:cNvPr id="320" name="Google Shape;320;p46"/>
          <p:cNvSpPr txBox="1"/>
          <p:nvPr/>
        </p:nvSpPr>
        <p:spPr>
          <a:xfrm>
            <a:off x="350700" y="502650"/>
            <a:ext cx="8475000" cy="2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Paquetes que llegan por dia</a:t>
            </a:r>
            <a:endParaRPr b="0" i="0" sz="2400" u="none" cap="none" strike="noStrike">
              <a:solidFill>
                <a:srgbClr val="000000"/>
              </a:solidFill>
              <a:latin typeface="Gill Sans"/>
              <a:ea typeface="Gill Sans"/>
              <a:cs typeface="Gill Sans"/>
              <a:sym typeface="Gill Sans"/>
            </a:endParaRPr>
          </a:p>
        </p:txBody>
      </p:sp>
      <p:sp>
        <p:nvSpPr>
          <p:cNvPr id="321" name="Google Shape;321;p46"/>
          <p:cNvSpPr txBox="1"/>
          <p:nvPr/>
        </p:nvSpPr>
        <p:spPr>
          <a:xfrm>
            <a:off x="350700" y="4266850"/>
            <a:ext cx="82062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Distribuciones de target para los servicios 0 y 1</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comportaron los servicios 0 y 1 entre Febrero y Abril de 2019, ya que dichos servicios concentran mas del 80% de los correos enviados.</a:t>
            </a:r>
            <a:endParaRPr b="0" i="0" sz="1400" u="none" cap="none" strike="noStrike">
              <a:solidFill>
                <a:srgbClr val="000000"/>
              </a:solidFill>
              <a:latin typeface="Arial"/>
              <a:ea typeface="Arial"/>
              <a:cs typeface="Arial"/>
              <a:sym typeface="Arial"/>
            </a:endParaRPr>
          </a:p>
        </p:txBody>
      </p:sp>
      <p:pic>
        <p:nvPicPr>
          <p:cNvPr id="327" name="Google Shape;327;p47"/>
          <p:cNvPicPr preferRelativeResize="0"/>
          <p:nvPr/>
        </p:nvPicPr>
        <p:blipFill rotWithShape="1">
          <a:blip r:embed="rId3">
            <a:alphaModFix/>
          </a:blip>
          <a:srcRect b="0" l="0" r="0" t="0"/>
          <a:stretch/>
        </p:blipFill>
        <p:spPr>
          <a:xfrm>
            <a:off x="420825" y="1812025"/>
            <a:ext cx="8311350" cy="27821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No existen variables correlacionadas</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48"/>
          <p:cNvPicPr preferRelativeResize="0"/>
          <p:nvPr/>
        </p:nvPicPr>
        <p:blipFill rotWithShape="1">
          <a:blip r:embed="rId3">
            <a:alphaModFix/>
          </a:blip>
          <a:srcRect b="0" l="0" r="0" t="0"/>
          <a:stretch/>
        </p:blipFill>
        <p:spPr>
          <a:xfrm>
            <a:off x="1928813" y="1028700"/>
            <a:ext cx="5286375" cy="358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nvSpPr>
        <p:spPr>
          <a:xfrm>
            <a:off x="339000" y="468875"/>
            <a:ext cx="8416800" cy="420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Servicios y estados más representados</a:t>
            </a:r>
            <a:endParaRPr b="0" i="0" sz="24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39" name="Google Shape;339;p49"/>
          <p:cNvPicPr preferRelativeResize="0"/>
          <p:nvPr/>
        </p:nvPicPr>
        <p:blipFill rotWithShape="1">
          <a:blip r:embed="rId3">
            <a:alphaModFix/>
          </a:blip>
          <a:srcRect b="0" l="0" r="0" t="0"/>
          <a:stretch/>
        </p:blipFill>
        <p:spPr>
          <a:xfrm>
            <a:off x="2044413" y="1381113"/>
            <a:ext cx="2085975" cy="2124075"/>
          </a:xfrm>
          <a:prstGeom prst="rect">
            <a:avLst/>
          </a:prstGeom>
          <a:noFill/>
          <a:ln>
            <a:noFill/>
          </a:ln>
        </p:spPr>
      </p:pic>
      <p:pic>
        <p:nvPicPr>
          <p:cNvPr id="340" name="Google Shape;340;p49"/>
          <p:cNvPicPr preferRelativeResize="0"/>
          <p:nvPr/>
        </p:nvPicPr>
        <p:blipFill rotWithShape="1">
          <a:blip r:embed="rId4">
            <a:alphaModFix/>
          </a:blip>
          <a:srcRect b="0" l="0" r="0" t="0"/>
          <a:stretch/>
        </p:blipFill>
        <p:spPr>
          <a:xfrm>
            <a:off x="5381613" y="1381113"/>
            <a:ext cx="2238375" cy="82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nvSpPr>
        <p:spPr>
          <a:xfrm>
            <a:off x="381150" y="58222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Distribuciones del target para 4 servicios:</a:t>
            </a:r>
            <a:endParaRPr b="0" i="0" sz="2400" u="none" cap="none" strike="noStrike">
              <a:solidFill>
                <a:srgbClr val="000000"/>
              </a:solidFill>
              <a:latin typeface="Gill Sans"/>
              <a:ea typeface="Gill Sans"/>
              <a:cs typeface="Gill Sans"/>
              <a:sym typeface="Gill Sans"/>
            </a:endParaRPr>
          </a:p>
        </p:txBody>
      </p:sp>
      <p:pic>
        <p:nvPicPr>
          <p:cNvPr id="346" name="Google Shape;346;p50"/>
          <p:cNvPicPr preferRelativeResize="0"/>
          <p:nvPr/>
        </p:nvPicPr>
        <p:blipFill rotWithShape="1">
          <a:blip r:embed="rId3">
            <a:alphaModFix/>
          </a:blip>
          <a:srcRect b="0" l="0" r="0" t="0"/>
          <a:stretch/>
        </p:blipFill>
        <p:spPr>
          <a:xfrm>
            <a:off x="381150" y="1753800"/>
            <a:ext cx="8252999" cy="2641100"/>
          </a:xfrm>
          <a:prstGeom prst="rect">
            <a:avLst/>
          </a:prstGeom>
          <a:noFill/>
          <a:ln>
            <a:noFill/>
          </a:ln>
        </p:spPr>
      </p:pic>
      <p:sp>
        <p:nvSpPr>
          <p:cNvPr id="347" name="Google Shape;347;p50"/>
          <p:cNvSpPr txBox="1"/>
          <p:nvPr/>
        </p:nvSpPr>
        <p:spPr>
          <a:xfrm>
            <a:off x="445500" y="4394900"/>
            <a:ext cx="8253000" cy="4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Los servicios fuera de 'SP'</a:t>
            </a:r>
            <a:endParaRPr b="0" i="0" sz="2400" u="none" cap="none" strike="noStrike">
              <a:solidFill>
                <a:srgbClr val="000000"/>
              </a:solidFill>
              <a:latin typeface="Gill Sans"/>
              <a:ea typeface="Gill Sans"/>
              <a:cs typeface="Gill Sans"/>
              <a:sym typeface="Gill Sans"/>
            </a:endParaRPr>
          </a:p>
        </p:txBody>
      </p:sp>
      <p:pic>
        <p:nvPicPr>
          <p:cNvPr id="353" name="Google Shape;353;p51"/>
          <p:cNvPicPr preferRelativeResize="0"/>
          <p:nvPr/>
        </p:nvPicPr>
        <p:blipFill rotWithShape="1">
          <a:blip r:embed="rId3">
            <a:alphaModFix/>
          </a:blip>
          <a:srcRect b="0" l="0" r="0" t="0"/>
          <a:stretch/>
        </p:blipFill>
        <p:spPr>
          <a:xfrm>
            <a:off x="968300" y="1007475"/>
            <a:ext cx="7143750" cy="3619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2"/>
          <p:cNvPicPr preferRelativeResize="0"/>
          <p:nvPr/>
        </p:nvPicPr>
        <p:blipFill rotWithShape="1">
          <a:blip r:embed="rId3">
            <a:alphaModFix/>
          </a:blip>
          <a:srcRect b="0" l="0" r="0" t="0"/>
          <a:stretch/>
        </p:blipFill>
        <p:spPr>
          <a:xfrm>
            <a:off x="1344750" y="1262499"/>
            <a:ext cx="6789126" cy="3512575"/>
          </a:xfrm>
          <a:prstGeom prst="rect">
            <a:avLst/>
          </a:prstGeom>
          <a:noFill/>
          <a:ln>
            <a:noFill/>
          </a:ln>
        </p:spPr>
      </p:pic>
      <p:sp>
        <p:nvSpPr>
          <p:cNvPr id="359" name="Google Shape;359;p52"/>
          <p:cNvSpPr txBox="1"/>
          <p:nvPr/>
        </p:nvSpPr>
        <p:spPr>
          <a:xfrm>
            <a:off x="420825" y="455925"/>
            <a:ext cx="84165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heat-map de los zipcodes de los vendedores y los compradores.</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nvSpPr>
        <p:spPr>
          <a:xfrm>
            <a:off x="34020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4. Conclusion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Servicios de uso más frecuente: tipos 1 y 0, otros son mucho menos demandados como 10 y 11.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tipo de envio más utilizado es el standar, por el contrario el Super lo que puede deberse a factores como el precio o características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945777 rutas y 100000 de envíos sin embargo no podemos decir que existe una ruta de preferencia.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mayoría de los paquetes tardan menos de 20 días en ser entregados. Se pudo encontrar una distribución conocida para el target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servicios de correo crean y realizan sus envios mayormente en días de la semana.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entregas ocurren mayormente los días jueves.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cantidad de items por paquete no esta relacionada con el target.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No pudimos observar correlacion entre variables cuantitativas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que demoran mas que otros: entre ellos podemos destacar los servicios 1 (que corresponde además al servicio más solicitado) y 7 que solo envió paquetes en dos meses y medio, Enero y Febrero lo que podria deberse a que corresponda a un servicio esporádico o nuevo. Entre los distintos servicios existen características en común sería interesante poder analizar las posibles causas.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'SP' concentra la mayor cantidad de vendedores Fuera de San Pablo, la oferta de servicios es limitada, llegando unicamente los dos servicios mas grandes del país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esquema de ejemplo: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1. presentar el dataset y posibles problemas o aplicaciones del mismo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3. proponer diferentes formas de atacar estos problemas (mas o menos lo aprendido en el práctico de curación)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4. mostrar resultados de clasificación (prácticos de supervisado)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6. se pueden presentar variantes con diferentes subconjuntos de características, embeddings y, por supuesto, clasificadores distintos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7. se termina con posibles extensiones de este trabajo, o sea, todo lo que habrían querido hacer pero no les dieron los tiempos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3000"/>
              <a:t>ANÁLISIS Y CURACIÓN DE DATOS</a:t>
            </a:r>
            <a:endParaRPr sz="3000"/>
          </a:p>
        </p:txBody>
      </p:sp>
      <p:sp>
        <p:nvSpPr>
          <p:cNvPr id="370" name="Google Shape;370;p54"/>
          <p:cNvSpPr txBox="1"/>
          <p:nvPr>
            <p:ph idx="1" type="body"/>
          </p:nvPr>
        </p:nvSpPr>
        <p:spPr>
          <a:xfrm>
            <a:off x="354499" y="1489900"/>
            <a:ext cx="8352451" cy="3283031"/>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rPr lang="es">
                <a:solidFill>
                  <a:schemeClr val="dk1"/>
                </a:solidFill>
              </a:rPr>
              <a:t>Verificamos la consistencia de la información.</a:t>
            </a:r>
            <a:br>
              <a:rPr lang="es">
                <a:solidFill>
                  <a:schemeClr val="dk1"/>
                </a:solidFill>
              </a:rPr>
            </a:br>
            <a:r>
              <a:rPr lang="es">
                <a:solidFill>
                  <a:schemeClr val="dk1"/>
                </a:solidFill>
              </a:rPr>
              <a:t>-Los ids son únicos</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rPr lang="es">
                <a:solidFill>
                  <a:schemeClr val="dk1"/>
                </a:solidFill>
              </a:rPr>
              <a:t>-Si no tuviéramos estos índices</a:t>
            </a:r>
            <a:r>
              <a:rPr b="1" lang="es" sz="1100">
                <a:solidFill>
                  <a:schemeClr val="dk1"/>
                </a:solidFill>
                <a:latin typeface="Arial"/>
                <a:ea typeface="Arial"/>
                <a:cs typeface="Arial"/>
                <a:sym typeface="Arial"/>
              </a:rPr>
              <a:t>: </a:t>
            </a:r>
            <a:r>
              <a:rPr lang="es">
                <a:solidFill>
                  <a:schemeClr val="dk1"/>
                </a:solidFill>
              </a:rPr>
              <a:t>Fortalecemos con datos de la ruta(sender_zipcode - receiver_zipcode).</a:t>
            </a:r>
            <a:endParaRPr>
              <a:solidFill>
                <a:schemeClr val="dk1"/>
              </a:solidFill>
            </a:endParaRPr>
          </a:p>
          <a:p>
            <a:pPr indent="0" lvl="0" marL="0" rtl="0" algn="l">
              <a:lnSpc>
                <a:spcPct val="115000"/>
              </a:lnSpc>
              <a:spcBef>
                <a:spcPts val="0"/>
              </a:spcBef>
              <a:spcAft>
                <a:spcPts val="0"/>
              </a:spcAft>
              <a:buSzPts val="1200"/>
              <a:buNone/>
            </a:pPr>
            <a:r>
              <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latin typeface="Arial"/>
                <a:ea typeface="Arial"/>
                <a:cs typeface="Arial"/>
                <a:sym typeface="Arial"/>
              </a:rPr>
              <a:t>-</a:t>
            </a:r>
            <a:r>
              <a:rPr lang="es">
                <a:solidFill>
                  <a:schemeClr val="dk1"/>
                </a:solidFill>
              </a:rPr>
              <a:t>No hay valores faltantes</a:t>
            </a:r>
            <a:endParaRPr>
              <a:solidFill>
                <a:schemeClr val="dk1"/>
              </a:solidFill>
            </a:endParaRPr>
          </a:p>
          <a:p>
            <a:pPr indent="0" lvl="0" marL="0" rtl="0" algn="l">
              <a:lnSpc>
                <a:spcPct val="115000"/>
              </a:lnSpc>
              <a:spcBef>
                <a:spcPts val="0"/>
              </a:spcBef>
              <a:spcAft>
                <a:spcPts val="0"/>
              </a:spcAft>
              <a:buSzPts val="1200"/>
              <a:buNone/>
            </a:pPr>
            <a:r>
              <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rPr>
              <a:t>-Datos inconsistentes: vemos que los datos de cada feature pertenecen a su dominio.       </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rPr>
              <a:t>             Estados: analizamos si existe algún valor inusual</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rPr>
              <a:t>             Datos de tipo datetime: filas con fechas inconcistentes. </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rPr>
              <a:t>             171 compras que se realizaron despues de que fueron enviadas.</a:t>
            </a:r>
            <a:endParaRPr>
              <a:solidFill>
                <a:schemeClr val="dk1"/>
              </a:solidFill>
            </a:endParaRPr>
          </a:p>
          <a:p>
            <a:pPr indent="0" lvl="0" marL="0" rtl="0" algn="l">
              <a:lnSpc>
                <a:spcPct val="115000"/>
              </a:lnSpc>
              <a:spcBef>
                <a:spcPts val="0"/>
              </a:spcBef>
              <a:spcAft>
                <a:spcPts val="0"/>
              </a:spcAft>
              <a:buSzPts val="1200"/>
              <a:buNone/>
            </a:pPr>
            <a:r>
              <a:rPr lang="es">
                <a:solidFill>
                  <a:schemeClr val="dk1"/>
                </a:solidFill>
              </a:rPr>
              <a:t>             168 compras que se realizaron despues de que fueron entregadas.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173 filas con datos inconcistentes con respecto a las fechas.</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nvSpPr>
        <p:spPr>
          <a:xfrm>
            <a:off x="327325" y="455900"/>
            <a:ext cx="8439900" cy="4231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Otras verificaciones básicas: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Que los datos pertenezcan a su rango de valores, análisis de outliers, etc, para el resto de los features numéricos.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Para los features categóricos: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Riesgos al imputar datos: Que el dato genere sesgos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*Aplicar normalización: Solo se pueden normalizar features numéricos.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a:t>
            </a:r>
            <a:r>
              <a:rPr b="0" i="0" lang="es" sz="1400" u="none" cap="none" strike="noStrike">
                <a:solidFill>
                  <a:schemeClr val="dk1"/>
                </a:solidFill>
                <a:latin typeface="Gill Sans"/>
                <a:ea typeface="Gill Sans"/>
                <a:cs typeface="Gill Sans"/>
                <a:sym typeface="Gill Sans"/>
              </a:rPr>
              <a:t>Reduccion de dimensionalidad: A efectos de reducir su varianza, se puede acotar el rango de valores posibles que toma el feature utilizando PCA solo con features numericos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chemeClr val="dk1"/>
              </a:buClr>
              <a:buSzPts val="1100"/>
              <a:buFont typeface="Arial"/>
              <a:buNone/>
            </a:pPr>
            <a:r>
              <a:t/>
            </a:r>
            <a:endParaRPr b="0" i="1"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nvSpPr>
        <p:spPr>
          <a:xfrm>
            <a:off x="374075" y="549425"/>
            <a:ext cx="84165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Aplicamos todas las curaciones al dataframe original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1) Eliminamos fechas incorrectas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 Corregimos targets incorrectos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3) Eliminamos outliers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Boxplot del target</a:t>
            </a:r>
            <a:endParaRPr b="1" i="0" sz="1400" u="none" cap="none" strike="noStrike">
              <a:solidFill>
                <a:schemeClr val="dk1"/>
              </a:solidFill>
              <a:latin typeface="Gill Sans"/>
              <a:ea typeface="Gill Sans"/>
              <a:cs typeface="Gill Sans"/>
              <a:sym typeface="Gill Sans"/>
            </a:endParaRPr>
          </a:p>
        </p:txBody>
      </p:sp>
      <p:pic>
        <p:nvPicPr>
          <p:cNvPr id="381" name="Google Shape;381;p56"/>
          <p:cNvPicPr preferRelativeResize="0"/>
          <p:nvPr/>
        </p:nvPicPr>
        <p:blipFill rotWithShape="1">
          <a:blip r:embed="rId3">
            <a:alphaModFix/>
          </a:blip>
          <a:srcRect b="0" l="0" r="0" t="0"/>
          <a:stretch/>
        </p:blipFill>
        <p:spPr>
          <a:xfrm>
            <a:off x="3495250" y="2384725"/>
            <a:ext cx="5201951" cy="2487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3000"/>
              <a:t>INTRODUCCION AL APRENDIZAJE AUTOMATICO</a:t>
            </a:r>
            <a:endParaRPr sz="3000"/>
          </a:p>
        </p:txBody>
      </p:sp>
      <p:sp>
        <p:nvSpPr>
          <p:cNvPr id="391" name="Google Shape;391;p58"/>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Diferenciamos entre envíos rápidos(si llega antes de 3 días hábiles) y lentos si llega después, esto reduce los problemas de clasificación a 2 clases.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-Para salvar las rutas poco representadas, implementamos una codificación para los features sender_zipcode y receiver_zipcode: recortamos ultimo digito para reducir la granularidad de los zipcodes.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-Seleccionamos un conjunto de features numericos para entrenar modelos de machine learning y mediante las correlaciones de spearman, kendall y pearson determinamos cuales features guardan relacion y son los que usamos para entrenar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nvSpPr>
        <p:spPr>
          <a:xfrm>
            <a:off x="362375" y="479275"/>
            <a:ext cx="8463300" cy="427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Clusterizamos los envíos basados únicamente en las rutas utilizando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Matriz de Confusion</a:t>
            </a:r>
            <a:endParaRPr b="0" i="0" sz="2400" u="none" cap="none" strike="noStrike">
              <a:solidFill>
                <a:schemeClr val="dk1"/>
              </a:solidFill>
              <a:latin typeface="Gill Sans"/>
              <a:ea typeface="Gill Sans"/>
              <a:cs typeface="Gill Sans"/>
              <a:sym typeface="Gill Sans"/>
            </a:endParaRPr>
          </a:p>
        </p:txBody>
      </p:sp>
      <p:pic>
        <p:nvPicPr>
          <p:cNvPr id="397" name="Google Shape;397;p59"/>
          <p:cNvPicPr preferRelativeResize="0"/>
          <p:nvPr/>
        </p:nvPicPr>
        <p:blipFill rotWithShape="1">
          <a:blip r:embed="rId3">
            <a:alphaModFix/>
          </a:blip>
          <a:srcRect b="0" l="0" r="0" t="0"/>
          <a:stretch/>
        </p:blipFill>
        <p:spPr>
          <a:xfrm>
            <a:off x="2759225" y="1885150"/>
            <a:ext cx="3448050" cy="2256100"/>
          </a:xfrm>
          <a:prstGeom prst="rect">
            <a:avLst/>
          </a:prstGeom>
          <a:noFill/>
          <a:ln>
            <a:noFill/>
          </a:ln>
        </p:spPr>
      </p:pic>
      <p:sp>
        <p:nvSpPr>
          <p:cNvPr id="398" name="Google Shape;398;p59"/>
          <p:cNvSpPr txBox="1"/>
          <p:nvPr/>
        </p:nvSpPr>
        <p:spPr>
          <a:xfrm>
            <a:off x="549425" y="4266775"/>
            <a:ext cx="81945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Utilizando el metodo Elbow vemos que a partir de 3 clusters las distancias no tienen un cambio significativo por lo tanto es el numero optimo de clusters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nvSpPr>
        <p:spPr>
          <a:xfrm>
            <a:off x="385775" y="385775"/>
            <a:ext cx="8346600" cy="42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Modelos lineales: modelo basado en ​ regresión lineal​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04" name="Google Shape;404;p60"/>
          <p:cNvPicPr preferRelativeResize="0"/>
          <p:nvPr/>
        </p:nvPicPr>
        <p:blipFill rotWithShape="1">
          <a:blip r:embed="rId3">
            <a:alphaModFix/>
          </a:blip>
          <a:srcRect b="0" l="0" r="0" t="0"/>
          <a:stretch/>
        </p:blipFill>
        <p:spPr>
          <a:xfrm>
            <a:off x="3167950" y="1706700"/>
            <a:ext cx="2286450" cy="212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nvSpPr>
        <p:spPr>
          <a:xfrm>
            <a:off x="339000" y="420825"/>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​regresión logística</a:t>
            </a:r>
            <a:r>
              <a:rPr b="0" i="0" lang="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0" name="Google Shape;410;p61"/>
          <p:cNvPicPr preferRelativeResize="0"/>
          <p:nvPr/>
        </p:nvPicPr>
        <p:blipFill rotWithShape="1">
          <a:blip r:embed="rId3">
            <a:alphaModFix/>
          </a:blip>
          <a:srcRect b="0" l="0" r="0" t="0"/>
          <a:stretch/>
        </p:blipFill>
        <p:spPr>
          <a:xfrm>
            <a:off x="2875825" y="1297563"/>
            <a:ext cx="3190875" cy="2828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nvSpPr>
        <p:spPr>
          <a:xfrm>
            <a:off x="374075" y="467600"/>
            <a:ext cx="82413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(RLineal y Logistica)Estandarizando los features y re entrenando:</a:t>
            </a:r>
            <a:endParaRPr b="0" i="0" sz="2400" u="none" cap="none" strike="noStrike">
              <a:solidFill>
                <a:schemeClr val="dk1"/>
              </a:solidFill>
              <a:latin typeface="Gill Sans"/>
              <a:ea typeface="Gill Sans"/>
              <a:cs typeface="Gill Sans"/>
              <a:sym typeface="Gill Sans"/>
            </a:endParaRPr>
          </a:p>
        </p:txBody>
      </p:sp>
      <p:pic>
        <p:nvPicPr>
          <p:cNvPr id="416" name="Google Shape;416;p62"/>
          <p:cNvPicPr preferRelativeResize="0"/>
          <p:nvPr/>
        </p:nvPicPr>
        <p:blipFill rotWithShape="1">
          <a:blip r:embed="rId3">
            <a:alphaModFix/>
          </a:blip>
          <a:srcRect b="0" l="0" r="0" t="0"/>
          <a:stretch/>
        </p:blipFill>
        <p:spPr>
          <a:xfrm>
            <a:off x="666325" y="1198275"/>
            <a:ext cx="3308200" cy="3080175"/>
          </a:xfrm>
          <a:prstGeom prst="rect">
            <a:avLst/>
          </a:prstGeom>
          <a:noFill/>
          <a:ln>
            <a:noFill/>
          </a:ln>
        </p:spPr>
      </p:pic>
      <p:sp>
        <p:nvSpPr>
          <p:cNvPr id="417" name="Google Shape;417;p62"/>
          <p:cNvSpPr txBox="1"/>
          <p:nvPr/>
        </p:nvSpPr>
        <p:spPr>
          <a:xfrm>
            <a:off x="526050" y="4149875"/>
            <a:ext cx="80892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Gill Sans"/>
              <a:ea typeface="Gill Sans"/>
              <a:cs typeface="Gill Sans"/>
              <a:sym typeface="Gill Sans"/>
            </a:endParaRPr>
          </a:p>
        </p:txBody>
      </p:sp>
      <p:pic>
        <p:nvPicPr>
          <p:cNvPr id="418" name="Google Shape;418;p62"/>
          <p:cNvPicPr preferRelativeResize="0"/>
          <p:nvPr/>
        </p:nvPicPr>
        <p:blipFill rotWithShape="1">
          <a:blip r:embed="rId4">
            <a:alphaModFix/>
          </a:blip>
          <a:srcRect b="0" l="0" r="0" t="0"/>
          <a:stretch/>
        </p:blipFill>
        <p:spPr>
          <a:xfrm>
            <a:off x="5073625" y="1198275"/>
            <a:ext cx="3190875" cy="2828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3"/>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Descripción del dataset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Problemática</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Modelos y resultados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Optimización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Próximos pasos</a:t>
            </a:r>
            <a:endParaRPr b="0" i="0" sz="1400" u="none" cap="none" strike="noStrike">
              <a:solidFill>
                <a:srgbClr val="000000"/>
              </a:solidFill>
              <a:latin typeface="Lato"/>
              <a:ea typeface="Lato"/>
              <a:cs typeface="Lato"/>
              <a:sym typeface="Lato"/>
            </a:endParaRPr>
          </a:p>
        </p:txBody>
      </p:sp>
      <p:sp>
        <p:nvSpPr>
          <p:cNvPr id="198" name="Google Shape;198;p28"/>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Lato"/>
                <a:ea typeface="Lato"/>
                <a:cs typeface="Lato"/>
                <a:sym typeface="Lato"/>
              </a:rPr>
              <a:t>Agenda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400"/>
              <a:buFont typeface="Arial"/>
              <a:buNone/>
            </a:pPr>
            <a:r>
              <a:rPr lang="es" sz="3000">
                <a:solidFill>
                  <a:srgbClr val="FFFFFF"/>
                </a:solidFill>
              </a:rPr>
              <a:t> Aprendizaje supervisado y no supervisado</a:t>
            </a:r>
            <a:endParaRPr sz="3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429" name="Google Shape;429;p64"/>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Utilizamos el ​ target​ tratando de predecir solo ​ 21 clases​ para simplificar.</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Agregamos el concepto de ​ ventana de predicción​ formada por dos componentes, un speed (cantidad de días hábiles predichos), más un offset (margen de error de la predicción). Las predicciones son de la forma: (speed, offset).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-Diseñamos un pipeline con las siguientes transformaciones: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*Recortamos el último dígito de los zip 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*Normalizamos los features </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*Proyectamos los features utilizando PCA, manteniendo 3 componentes.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*Agregamos un clasificador</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nvSpPr>
        <p:spPr>
          <a:xfrm>
            <a:off x="374075" y="432525"/>
            <a:ext cx="8288100" cy="43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-Limitamos el ​ target​ a 20 (asignamos todo target mayor que 20 a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-Particionamos el dataset en ​ train​ y ​ test​ , sin romper la temporalidad de los datos.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800"/>
              <a:buFont typeface="Arial"/>
              <a:buNone/>
            </a:pPr>
            <a:r>
              <a:rPr b="0" i="0" lang="es" sz="18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-Agregamos el clasificador ​XGBoostClassifier​ como estimador final. Entrenamos el modelo, predecimos el conjunto de test y calculamos las métricas ​ ontime​, ​ delay​ y ​ early​, sin ventana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chemeClr val="dk1"/>
                </a:solidFill>
                <a:latin typeface="Gill Sans"/>
                <a:ea typeface="Gill Sans"/>
                <a:cs typeface="Gill Sans"/>
                <a:sym typeface="Gill Sans"/>
              </a:rPr>
              <a:t>Modelo basado en vecinos cercanos (no supervisado / semi supervisado)</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-Agregamos el clasificador KNeighborsClassifier como estimador final. Calculamos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b="0" i="0" sz="1400" u="none" cap="none" strike="noStrike">
              <a:solidFill>
                <a:schemeClr val="dk1"/>
              </a:solidFill>
              <a:latin typeface="Gill Sans"/>
              <a:ea typeface="Gill Sans"/>
              <a:cs typeface="Gill Sans"/>
              <a:sym typeface="Gill Sans"/>
            </a:endParaRPr>
          </a:p>
        </p:txBody>
      </p:sp>
      <p:pic>
        <p:nvPicPr>
          <p:cNvPr id="435" name="Google Shape;435;p65"/>
          <p:cNvPicPr preferRelativeResize="0"/>
          <p:nvPr/>
        </p:nvPicPr>
        <p:blipFill rotWithShape="1">
          <a:blip r:embed="rId3">
            <a:alphaModFix/>
          </a:blip>
          <a:srcRect b="0" l="0" r="0" t="0"/>
          <a:stretch/>
        </p:blipFill>
        <p:spPr>
          <a:xfrm>
            <a:off x="2303313" y="3422000"/>
            <a:ext cx="2492815" cy="552100"/>
          </a:xfrm>
          <a:prstGeom prst="rect">
            <a:avLst/>
          </a:prstGeom>
          <a:noFill/>
          <a:ln>
            <a:noFill/>
          </a:ln>
        </p:spPr>
      </p:pic>
      <p:pic>
        <p:nvPicPr>
          <p:cNvPr id="436" name="Google Shape;436;p65"/>
          <p:cNvPicPr preferRelativeResize="0"/>
          <p:nvPr/>
        </p:nvPicPr>
        <p:blipFill rotWithShape="1">
          <a:blip r:embed="rId4">
            <a:alphaModFix/>
          </a:blip>
          <a:srcRect b="0" l="0" r="0" t="0"/>
          <a:stretch/>
        </p:blipFill>
        <p:spPr>
          <a:xfrm>
            <a:off x="2225738" y="2141838"/>
            <a:ext cx="2647950" cy="485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regresión:</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-Agregamos LogisticR como estimador final.</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Elegimos Logistic Regression porque da informacion de la probabilidad que tiene cada etiqueta en cada prediccion que se hizo lo que puede ser util para elegir el offset. Ademas da informacion de que tan segura es posible estar de la prediccion hecha.</a:t>
            </a:r>
            <a:endParaRPr b="0" i="0" sz="1400" u="none" cap="none" strike="noStrike">
              <a:solidFill>
                <a:srgbClr val="000000"/>
              </a:solidFill>
              <a:latin typeface="Arial"/>
              <a:ea typeface="Arial"/>
              <a:cs typeface="Arial"/>
              <a:sym typeface="Arial"/>
            </a:endParaRPr>
          </a:p>
        </p:txBody>
      </p:sp>
      <p:pic>
        <p:nvPicPr>
          <p:cNvPr id="442" name="Google Shape;442;p66"/>
          <p:cNvPicPr preferRelativeResize="0"/>
          <p:nvPr/>
        </p:nvPicPr>
        <p:blipFill rotWithShape="1">
          <a:blip r:embed="rId3">
            <a:alphaModFix/>
          </a:blip>
          <a:srcRect b="0" l="0" r="0" t="0"/>
          <a:stretch/>
        </p:blipFill>
        <p:spPr>
          <a:xfrm>
            <a:off x="2870475" y="1602388"/>
            <a:ext cx="2628900" cy="676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Ventanas de predicción: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-Construimos un ​ offset​ para mejorar las predicciones, de forma que tenga ​ avg_offset​ menor o igual a 1</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-Construimos un ​ offset​ que mejore las métricas de los modelos y que tenga un avg_offset​ menor o igual que ​ 2.5​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69"/>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458" name="Google Shape;458;p69"/>
          <p:cNvPicPr preferRelativeResize="0"/>
          <p:nvPr/>
        </p:nvPicPr>
        <p:blipFill rotWithShape="1">
          <a:blip r:embed="rId3">
            <a:alphaModFix/>
          </a:blip>
          <a:srcRect b="12709" l="0" r="9091" t="10681"/>
          <a:stretch/>
        </p:blipFill>
        <p:spPr>
          <a:xfrm>
            <a:off x="15" y="8"/>
            <a:ext cx="9143985" cy="5143493"/>
          </a:xfrm>
          <a:prstGeom prst="rect">
            <a:avLst/>
          </a:prstGeom>
          <a:noFill/>
          <a:ln>
            <a:noFill/>
          </a:ln>
        </p:spPr>
      </p:pic>
      <p:grpSp>
        <p:nvGrpSpPr>
          <p:cNvPr id="459" name="Google Shape;459;p69"/>
          <p:cNvGrpSpPr/>
          <p:nvPr/>
        </p:nvGrpSpPr>
        <p:grpSpPr>
          <a:xfrm>
            <a:off x="328550" y="342900"/>
            <a:ext cx="5630312" cy="4451349"/>
            <a:chOff x="438067" y="457200"/>
            <a:chExt cx="7507083" cy="5935132"/>
          </a:xfrm>
        </p:grpSpPr>
        <p:sp>
          <p:nvSpPr>
            <p:cNvPr id="460" name="Google Shape;460;p69"/>
            <p:cNvSpPr/>
            <p:nvPr/>
          </p:nvSpPr>
          <p:spPr>
            <a:xfrm>
              <a:off x="438067" y="618067"/>
              <a:ext cx="7503665" cy="5774265"/>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9"/>
            <p:cNvSpPr/>
            <p:nvPr/>
          </p:nvSpPr>
          <p:spPr>
            <a:xfrm>
              <a:off x="438068"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9"/>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p69"/>
          <p:cNvSpPr txBox="1"/>
          <p:nvPr>
            <p:ph type="title"/>
          </p:nvPr>
        </p:nvSpPr>
        <p:spPr>
          <a:xfrm>
            <a:off x="438150" y="755217"/>
            <a:ext cx="5410200" cy="84140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DIGITAL COMMUNICATIONS</a:t>
            </a:r>
            <a:endParaRPr sz="1100"/>
          </a:p>
        </p:txBody>
      </p:sp>
      <p:grpSp>
        <p:nvGrpSpPr>
          <p:cNvPr id="464" name="Google Shape;464;p69"/>
          <p:cNvGrpSpPr/>
          <p:nvPr/>
        </p:nvGrpSpPr>
        <p:grpSpPr>
          <a:xfrm>
            <a:off x="-2481752" y="1184893"/>
            <a:ext cx="8126650" cy="3600549"/>
            <a:chOff x="-4028574" y="-618397"/>
            <a:chExt cx="10835533" cy="4800732"/>
          </a:xfrm>
        </p:grpSpPr>
        <p:sp>
          <p:nvSpPr>
            <p:cNvPr id="465" name="Google Shape;465;p69"/>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9"/>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9"/>
            <p:cNvSpPr txBox="1"/>
            <p:nvPr/>
          </p:nvSpPr>
          <p:spPr>
            <a:xfrm>
              <a:off x="496568" y="356393"/>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Cloud	</a:t>
              </a:r>
              <a:endParaRPr b="0" i="0" sz="1100" u="none" cap="none" strike="noStrike">
                <a:solidFill>
                  <a:srgbClr val="000000"/>
                </a:solidFill>
                <a:latin typeface="Arial"/>
                <a:ea typeface="Arial"/>
                <a:cs typeface="Arial"/>
                <a:sym typeface="Arial"/>
              </a:endParaRPr>
            </a:p>
          </p:txBody>
        </p:sp>
        <p:sp>
          <p:nvSpPr>
            <p:cNvPr id="468" name="Google Shape;468;p69"/>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9"/>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9"/>
            <p:cNvSpPr txBox="1"/>
            <p:nvPr/>
          </p:nvSpPr>
          <p:spPr>
            <a:xfrm>
              <a:off x="755666" y="1425575"/>
              <a:ext cx="6051292"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Local</a:t>
              </a:r>
              <a:endParaRPr b="0" i="0" sz="1100" u="none" cap="none" strike="noStrike">
                <a:solidFill>
                  <a:srgbClr val="000000"/>
                </a:solidFill>
                <a:latin typeface="Arial"/>
                <a:ea typeface="Arial"/>
                <a:cs typeface="Arial"/>
                <a:sym typeface="Arial"/>
              </a:endParaRPr>
            </a:p>
          </p:txBody>
        </p:sp>
        <p:sp>
          <p:nvSpPr>
            <p:cNvPr id="471" name="Google Shape;471;p69"/>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9"/>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9"/>
            <p:cNvSpPr txBox="1"/>
            <p:nvPr/>
          </p:nvSpPr>
          <p:spPr>
            <a:xfrm>
              <a:off x="496568" y="2494756"/>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Hybrid</a:t>
              </a:r>
              <a:endParaRPr b="0" i="0" sz="1100" u="none" cap="none" strike="noStrike">
                <a:solidFill>
                  <a:srgbClr val="000000"/>
                </a:solidFill>
                <a:latin typeface="Arial"/>
                <a:ea typeface="Arial"/>
                <a:cs typeface="Arial"/>
                <a:sym typeface="Arial"/>
              </a:endParaRPr>
            </a:p>
          </p:txBody>
        </p:sp>
        <p:sp>
          <p:nvSpPr>
            <p:cNvPr id="474" name="Google Shape;474;p69"/>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70"/>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481" name="Google Shape;481;p70"/>
          <p:cNvPicPr preferRelativeResize="0"/>
          <p:nvPr/>
        </p:nvPicPr>
        <p:blipFill rotWithShape="1">
          <a:blip r:embed="rId3">
            <a:alphaModFix/>
          </a:blip>
          <a:srcRect b="1" l="2189" r="9640" t="0"/>
          <a:stretch/>
        </p:blipFill>
        <p:spPr>
          <a:xfrm>
            <a:off x="334900" y="542924"/>
            <a:ext cx="5623962" cy="4257676"/>
          </a:xfrm>
          <a:prstGeom prst="rect">
            <a:avLst/>
          </a:prstGeom>
          <a:noFill/>
          <a:ln>
            <a:noFill/>
          </a:ln>
        </p:spPr>
      </p:pic>
      <p:sp>
        <p:nvSpPr>
          <p:cNvPr id="482" name="Google Shape;482;p70"/>
          <p:cNvSpPr/>
          <p:nvPr/>
        </p:nvSpPr>
        <p:spPr>
          <a:xfrm>
            <a:off x="6031610" y="542924"/>
            <a:ext cx="2777490" cy="4250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0"/>
          <p:cNvSpPr txBox="1"/>
          <p:nvPr>
            <p:ph type="ctrTitle"/>
          </p:nvPr>
        </p:nvSpPr>
        <p:spPr>
          <a:xfrm>
            <a:off x="6222206" y="1064419"/>
            <a:ext cx="2311182" cy="1310071"/>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FFF"/>
              </a:buClr>
              <a:buSzPts val="2700"/>
              <a:buFont typeface="Gill Sans"/>
              <a:buNone/>
            </a:pPr>
            <a:r>
              <a:rPr lang="es" sz="1100">
                <a:solidFill>
                  <a:srgbClr val="FFFFFF"/>
                </a:solidFill>
              </a:rPr>
              <a:t>THANK YOU</a:t>
            </a:r>
            <a:endParaRPr sz="1100"/>
          </a:p>
        </p:txBody>
      </p:sp>
      <p:sp>
        <p:nvSpPr>
          <p:cNvPr id="484" name="Google Shape;484;p70"/>
          <p:cNvSpPr txBox="1"/>
          <p:nvPr>
            <p:ph idx="1" type="subTitle"/>
          </p:nvPr>
        </p:nvSpPr>
        <p:spPr>
          <a:xfrm>
            <a:off x="6222206" y="2628821"/>
            <a:ext cx="2311182" cy="197175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s" sz="1100">
                <a:solidFill>
                  <a:schemeClr val="lt2"/>
                </a:solidFill>
              </a:rPr>
              <a:t>SOMEONE@EXAMPLE.COM</a:t>
            </a:r>
            <a:endParaRPr sz="1100"/>
          </a:p>
          <a:p>
            <a:pPr indent="0" lvl="0" marL="0" rtl="0" algn="l">
              <a:lnSpc>
                <a:spcPct val="100000"/>
              </a:lnSpc>
              <a:spcBef>
                <a:spcPts val="700"/>
              </a:spcBef>
              <a:spcAft>
                <a:spcPts val="0"/>
              </a:spcAft>
              <a:buSzPts val="1100"/>
              <a:buNone/>
            </a:pPr>
            <a:r>
              <a:t/>
            </a:r>
            <a:endParaRPr sz="1100">
              <a:solidFill>
                <a:schemeClr val="lt2"/>
              </a:solidFill>
            </a:endParaRPr>
          </a:p>
          <a:p>
            <a:pPr indent="0" lvl="0" marL="0" rtl="0" algn="l">
              <a:lnSpc>
                <a:spcPct val="100000"/>
              </a:lnSpc>
              <a:spcBef>
                <a:spcPts val="700"/>
              </a:spcBef>
              <a:spcAft>
                <a:spcPts val="0"/>
              </a:spcAft>
              <a:buSzPts val="1100"/>
              <a:buNone/>
            </a:pPr>
            <a:r>
              <a:t/>
            </a:r>
            <a:endParaRPr sz="1100">
              <a:solidFill>
                <a:schemeClr val="lt2"/>
              </a:solidFill>
            </a:endParaRPr>
          </a:p>
        </p:txBody>
      </p:sp>
      <p:grpSp>
        <p:nvGrpSpPr>
          <p:cNvPr id="485" name="Google Shape;485;p70"/>
          <p:cNvGrpSpPr/>
          <p:nvPr/>
        </p:nvGrpSpPr>
        <p:grpSpPr>
          <a:xfrm>
            <a:off x="334900" y="340232"/>
            <a:ext cx="8474200" cy="73916"/>
            <a:chOff x="446534" y="453643"/>
            <a:chExt cx="11298933" cy="98554"/>
          </a:xfrm>
        </p:grpSpPr>
        <p:sp>
          <p:nvSpPr>
            <p:cNvPr id="486" name="Google Shape;486;p70"/>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0"/>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0"/>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Solución</a:t>
            </a:r>
            <a:endParaRPr/>
          </a:p>
        </p:txBody>
      </p:sp>
      <p:sp>
        <p:nvSpPr>
          <p:cNvPr id="494" name="Google Shape;494;p7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Más suscriptores premium</a:t>
            </a:r>
            <a:endParaRPr/>
          </a:p>
        </p:txBody>
      </p:sp>
      <p:sp>
        <p:nvSpPr>
          <p:cNvPr id="495" name="Google Shape;495;p7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s"/>
              <a:t>Escribe aquí tu texto Escribe aquí tu texto Escribe aquí tu texto Escribe aquí tu texto Escribe aquí tu texto Escribe aquí tu texto.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a:t>Puesta en práctica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73"/>
          <p:cNvGrpSpPr/>
          <p:nvPr/>
        </p:nvGrpSpPr>
        <p:grpSpPr>
          <a:xfrm>
            <a:off x="4939500" y="1219611"/>
            <a:ext cx="3837000" cy="2704200"/>
            <a:chOff x="4939500" y="1219611"/>
            <a:chExt cx="3837000" cy="2704200"/>
          </a:xfrm>
        </p:grpSpPr>
        <p:cxnSp>
          <p:nvCxnSpPr>
            <p:cNvPr id="506" name="Google Shape;506;p7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07" name="Google Shape;507;p7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08" name="Google Shape;508;p7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09" name="Google Shape;509;p7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0" name="Google Shape;510;p7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1" name="Google Shape;511;p7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2" name="Google Shape;512;p7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3" name="Google Shape;513;p7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4" name="Google Shape;514;p7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515" name="Google Shape;515;p7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516" name="Google Shape;516;p7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Impacto</a:t>
            </a:r>
            <a:endParaRPr/>
          </a:p>
        </p:txBody>
      </p:sp>
      <p:sp>
        <p:nvSpPr>
          <p:cNvPr id="518" name="Google Shape;518;p7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Aumento de las ventas un XX%</a:t>
            </a:r>
            <a:endParaRPr/>
          </a:p>
        </p:txBody>
      </p:sp>
      <p:grpSp>
        <p:nvGrpSpPr>
          <p:cNvPr id="519" name="Google Shape;519;p73"/>
          <p:cNvGrpSpPr/>
          <p:nvPr/>
        </p:nvGrpSpPr>
        <p:grpSpPr>
          <a:xfrm>
            <a:off x="4939534" y="2017046"/>
            <a:ext cx="3825543" cy="1573619"/>
            <a:chOff x="1000000" y="2393988"/>
            <a:chExt cx="4144235" cy="1704712"/>
          </a:xfrm>
        </p:grpSpPr>
        <p:sp>
          <p:nvSpPr>
            <p:cNvPr id="520" name="Google Shape;520;p7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7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p73"/>
          <p:cNvGrpSpPr/>
          <p:nvPr/>
        </p:nvGrpSpPr>
        <p:grpSpPr>
          <a:xfrm>
            <a:off x="4939557" y="1778136"/>
            <a:ext cx="3836911" cy="1503799"/>
            <a:chOff x="1000025" y="2059300"/>
            <a:chExt cx="4156550" cy="1629075"/>
          </a:xfrm>
        </p:grpSpPr>
        <p:sp>
          <p:nvSpPr>
            <p:cNvPr id="531" name="Google Shape;531;p7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73"/>
          <p:cNvSpPr/>
          <p:nvPr/>
        </p:nvSpPr>
        <p:spPr>
          <a:xfrm>
            <a:off x="6847150" y="1577750"/>
            <a:ext cx="1809900" cy="343800"/>
          </a:xfrm>
          <a:prstGeom prst="wedgeRoundRectCallout">
            <a:avLst>
              <a:gd fmla="val -18093" name="adj1"/>
              <a:gd fmla="val 45006"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3"/>
          <p:cNvSpPr txBox="1"/>
          <p:nvPr>
            <p:ph idx="2" type="body"/>
          </p:nvPr>
        </p:nvSpPr>
        <p:spPr>
          <a:xfrm>
            <a:off x="6847150" y="1606400"/>
            <a:ext cx="18099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s" sz="1300">
                <a:solidFill>
                  <a:schemeClr val="dk1"/>
                </a:solidFill>
              </a:rPr>
              <a:t>crecimiento máximo</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Presentar el dataset: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características del dataset.. </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las distribuciones de las variables…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etc.. lo que vimos en el práctico de análisis</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 name="Google Shape;204;p29"/>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Descripción del dataset</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Mostrar dónde se encuentran las dificultades con las que se encontraron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Como resolver estas dificultades..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etc… Lo que vimos en curación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t/>
            </a:r>
            <a:endParaRPr b="0" i="0" sz="1400" u="none" cap="none" strike="noStrike">
              <a:solidFill>
                <a:srgbClr val="000000"/>
              </a:solidFill>
              <a:latin typeface="Lato"/>
              <a:ea typeface="Lato"/>
              <a:cs typeface="Lato"/>
              <a:sym typeface="Lato"/>
            </a:endParaRPr>
          </a:p>
        </p:txBody>
      </p:sp>
      <p:sp>
        <p:nvSpPr>
          <p:cNvPr id="210" name="Google Shape;210;p30"/>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Descripción del dataset</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Presentar la problemática que queremos resolver (reducida y completa)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cómo decidimos atacar esa problemática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qué restricciones tenemos por trabajar con series temporales..</a:t>
            </a:r>
            <a:endParaRPr b="0" i="0" sz="1400" u="none" cap="none" strike="noStrike">
              <a:solidFill>
                <a:schemeClr val="dk1"/>
              </a:solidFill>
              <a:latin typeface="Lato"/>
              <a:ea typeface="Lato"/>
              <a:cs typeface="Lato"/>
              <a:sym typeface="Lato"/>
            </a:endParaRPr>
          </a:p>
        </p:txBody>
      </p:sp>
      <p:sp>
        <p:nvSpPr>
          <p:cNvPr id="216" name="Google Shape;216;p31"/>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Problemática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Presentar los modelos que se probaron:</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no supervisados: clustering, knn</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supervisados: logistic regression, xgboost</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explicar mínimamente y a grandes razgos como funcionan</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22" name="Google Shape;222;p32"/>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Modelos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los resultados obtenidos: métricas, matriz de confusión,..</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los gráficos que les parezcan relevantes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28" name="Google Shape;228;p33"/>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Modelos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