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Lato"/>
      <p:regular r:id="rId54"/>
      <p:bold r:id="rId55"/>
      <p:italic r:id="rId56"/>
      <p:boldItalic r:id="rId57"/>
    </p:embeddedFont>
    <p:embeddedFont>
      <p:font typeface="Gill Sans"/>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Lato-bold.fntdata"/><Relationship Id="rId10" Type="http://schemas.openxmlformats.org/officeDocument/2006/relationships/slide" Target="slides/slide3.xml"/><Relationship Id="rId54" Type="http://schemas.openxmlformats.org/officeDocument/2006/relationships/font" Target="fonts/Lato-regular.fntdata"/><Relationship Id="rId13" Type="http://schemas.openxmlformats.org/officeDocument/2006/relationships/slide" Target="slides/slide6.xml"/><Relationship Id="rId57" Type="http://schemas.openxmlformats.org/officeDocument/2006/relationships/font" Target="fonts/Lato-boldItalic.fntdata"/><Relationship Id="rId12" Type="http://schemas.openxmlformats.org/officeDocument/2006/relationships/slide" Target="slides/slide5.xml"/><Relationship Id="rId56" Type="http://schemas.openxmlformats.org/officeDocument/2006/relationships/font" Target="fonts/Lato-italic.fntdata"/><Relationship Id="rId15" Type="http://schemas.openxmlformats.org/officeDocument/2006/relationships/slide" Target="slides/slide8.xml"/><Relationship Id="rId59" Type="http://schemas.openxmlformats.org/officeDocument/2006/relationships/font" Target="fonts/GillSans-bold.fntdata"/><Relationship Id="rId14" Type="http://schemas.openxmlformats.org/officeDocument/2006/relationships/slide" Target="slides/slide7.xml"/><Relationship Id="rId58" Type="http://schemas.openxmlformats.org/officeDocument/2006/relationships/font" Target="fonts/Gill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1-21T21:16:13.264">
    <p:pos x="6000" y="0"/>
    <p:text>Armemos la versión reducida desde acá
-Ezequiel Medina</p:text>
  </p:cm>
  <p:cm authorId="0" idx="2" dt="2019-11-21T21:16:13.265">
    <p:pos x="6000" y="100"/>
    <p:text>Cuando terminemos hay que borrar esta slide y las demás que sobren
-Ezequiel Medina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1-21T21:16:13.266">
    <p:pos x="6000" y="0"/>
    <p:text>Esta es una propuesta, si quieren agregar algo haganlo..
-Ezequiel Medina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9-11-21T21:16:13.267">
    <p:pos x="6000" y="0"/>
    <p:text>lo puse asi pero queda a criterio de quien diga esta parte
-N 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Tratamos con un dataset que contiene información de varias agencias de correo de Brasil. En estos datos encontramos ​ información geográfica​ de compradores y vendedores, el tipo de ​ servicio​ por el que viajan los paquetes, el ​estado​ del paquete, algunas ​fechas relevantes​ y la cantidad de días hábiles que tardó el envío en llegar a su destino (​target​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2"/>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rPr>
              <a:t>Tenemos 1000000 de envios y 12 tipos de servicio.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Servicios de uso más frecuente: tipos 1 y 0, los menos demandados son 10 y 11. </a:t>
            </a:r>
            <a:endParaRPr sz="1400">
              <a:solidFill>
                <a:schemeClr val="dk1"/>
              </a:solidFill>
            </a:endParaRPr>
          </a:p>
          <a:p>
            <a:pPr indent="0" lvl="0" marL="0" rtl="0" algn="l">
              <a:lnSpc>
                <a:spcPct val="100000"/>
              </a:lnSpc>
              <a:spcBef>
                <a:spcPts val="0"/>
              </a:spcBef>
              <a:spcAft>
                <a:spcPts val="0"/>
              </a:spcAft>
              <a:buSzPts val="1400"/>
              <a:buNone/>
            </a:pPr>
            <a:r>
              <a:rPr lang="es" sz="1400">
                <a:solidFill>
                  <a:schemeClr val="dk1"/>
                </a:solidFill>
              </a:rPr>
              <a:t>La cantidad mínima de items en el envío es 1 y maxima es de 5 articulos</a:t>
            </a:r>
            <a:endParaRPr sz="1400">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rPr>
              <a:t>Descripcion del dataset: del total de los envios 990460 fueron hechos, 8755 fallaron, devueltos: 784, cancelados: 1</a:t>
            </a:r>
            <a:endParaRPr sz="1400">
              <a:solidFill>
                <a:schemeClr val="dk1"/>
              </a:solidFill>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t>El tipo de envio mas frecuente es el standard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rPr lang="es" sz="1400">
                <a:solidFill>
                  <a:schemeClr val="dk1"/>
                </a:solidFill>
              </a:rPr>
              <a:t>Cantidad total de rutas: 945777</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Standard: 593467, Express: 394600, Super: 11933</a:t>
            </a:r>
            <a:endParaRPr sz="1400">
              <a:solidFill>
                <a:schemeClr val="dk1"/>
              </a:solidFill>
            </a:endParaRPr>
          </a:p>
        </p:txBody>
      </p:sp>
      <p:sp>
        <p:nvSpPr>
          <p:cNvPr id="266" name="Google Shape;2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latin typeface="Gill Sans"/>
                <a:ea typeface="Gill Sans"/>
                <a:cs typeface="Gill Sans"/>
                <a:sym typeface="Gill Sans"/>
              </a:rPr>
              <a:t>Se trata de una d</a:t>
            </a:r>
            <a:r>
              <a:rPr lang="es" sz="1400">
                <a:solidFill>
                  <a:schemeClr val="dk1"/>
                </a:solidFill>
                <a:latin typeface="Gill Sans"/>
                <a:ea typeface="Gill Sans"/>
                <a:cs typeface="Gill Sans"/>
                <a:sym typeface="Gill Sans"/>
              </a:rPr>
              <a:t>istribución exponencial.</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El 99%  de las entregas tuvieron una demora de 22.0 días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Estadísticos del target: Valor minimo: 0, Valor maximo: 118, Media: 6.021577</a:t>
            </a:r>
            <a:endParaRPr sz="1400">
              <a:solidFill>
                <a:schemeClr val="dk1"/>
              </a:solidFill>
              <a:latin typeface="Gill Sans"/>
              <a:ea typeface="Gill Sans"/>
              <a:cs typeface="Gill Sans"/>
              <a:sym typeface="Gill Sans"/>
            </a:endParaRPr>
          </a:p>
        </p:txBody>
      </p:sp>
      <p:sp>
        <p:nvSpPr>
          <p:cNvPr id="272" name="Google Shape;27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rPr>
              <a:t>Cualquier entrega que haya tomado más de 25 días es un outlier. El servicio 1 demora mas dias en entregar sus paquetes aunque es el que mas paquetes envía.</a:t>
            </a:r>
            <a:endParaRPr sz="1400">
              <a:solidFill>
                <a:schemeClr val="dk1"/>
              </a:solidFill>
            </a:endParaRPr>
          </a:p>
          <a:p>
            <a:pPr indent="0" lvl="0" marL="0" rtl="0" algn="l">
              <a:lnSpc>
                <a:spcPct val="100000"/>
              </a:lnSpc>
              <a:spcBef>
                <a:spcPts val="0"/>
              </a:spcBef>
              <a:spcAft>
                <a:spcPts val="0"/>
              </a:spcAft>
              <a:buSzPts val="1400"/>
              <a:buNone/>
            </a:pPr>
            <a:r>
              <a:rPr lang="es" sz="1400">
                <a:solidFill>
                  <a:schemeClr val="dk1"/>
                </a:solidFill>
              </a:rPr>
              <a:t>El servicio 7 es uno de los que mas demora aun enviando solo 505 paquetes. En el tiempo observado solo envió paquetes en dos meses y medio, entre Enero y Febrero. Lo que puede significar que no fueron observadas muchas muestras para otros meses para este servicio, o tal vez es un servicio con una vigencia temporal.</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Outliers : 4063</a:t>
            </a:r>
            <a:endParaRPr sz="1400">
              <a:solidFill>
                <a:schemeClr val="dk1"/>
              </a:solidFill>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No se perciben correlaciones entre las variables numericas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p:txBody>
      </p:sp>
      <p:sp>
        <p:nvSpPr>
          <p:cNvPr id="284" name="Google Shape;2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Los servicios de correo crean los envios de sus paquetes mayormente en días de la semana.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p:txBody>
      </p:sp>
      <p:sp>
        <p:nvSpPr>
          <p:cNvPr id="290" name="Google Shape;2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los servicios de correo entregan sus paquetes mayormente en los días Jueves,</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servicios analizados mejoraron significativamente sus tiempos de entrega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primeros dias muestreados el servicio 1 realizó envíos que demoraron varios meses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Entre Febrero y Abril de 2019 se enviaron y entregaron el 99% de los paquetes.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p:txBody>
      </p:sp>
      <p:sp>
        <p:nvSpPr>
          <p:cNvPr id="304" name="Google Shape;3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Muestra una mejor performance en tiempo de entrega para el servicio 0 que para el resto de los servicios.</a:t>
            </a:r>
            <a:endParaRPr/>
          </a:p>
          <a:p>
            <a:pPr indent="0" lvl="0" marL="0" rtl="0" algn="l">
              <a:lnSpc>
                <a:spcPct val="100000"/>
              </a:lnSpc>
              <a:spcBef>
                <a:spcPts val="0"/>
              </a:spcBef>
              <a:spcAft>
                <a:spcPts val="0"/>
              </a:spcAft>
              <a:buSzPts val="1400"/>
              <a:buNone/>
            </a:pPr>
            <a:r>
              <a:t/>
            </a:r>
            <a:endParaRPr sz="1400">
              <a:solidFill>
                <a:schemeClr val="dk1"/>
              </a:solidFill>
            </a:endParaRPr>
          </a:p>
          <a:p>
            <a:pPr indent="0" lvl="0" marL="0" rtl="0" algn="l">
              <a:lnSpc>
                <a:spcPct val="100000"/>
              </a:lnSpc>
              <a:spcBef>
                <a:spcPts val="0"/>
              </a:spcBef>
              <a:spcAft>
                <a:spcPts val="0"/>
              </a:spcAft>
              <a:buSzPts val="1400"/>
              <a:buNone/>
            </a:pPr>
            <a:r>
              <a:t/>
            </a:r>
            <a:endParaRPr sz="1400">
              <a:solidFill>
                <a:schemeClr val="dk1"/>
              </a:solidFill>
              <a:latin typeface="Gill Sans"/>
              <a:ea typeface="Gill Sans"/>
              <a:cs typeface="Gill Sans"/>
              <a:sym typeface="Gill Sans"/>
            </a:endParaRPr>
          </a:p>
        </p:txBody>
      </p:sp>
      <p:sp>
        <p:nvSpPr>
          <p:cNvPr id="310" name="Google Shape;3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Fuera de San Pablo, la oferta de servicios es mucho mas limitada. Llegando unicamente los dos servicios mas grandes del pais que son 0 y 1</a:t>
            </a:r>
            <a:endParaRPr/>
          </a:p>
        </p:txBody>
      </p:sp>
      <p:sp>
        <p:nvSpPr>
          <p:cNvPr id="317" name="Google Shape;3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Muestra que el estado de San Pablo es el que más correos envía y recibe seguido por correos enviados desde SP al estado MG(Minas Gerais). El resto de los correos enviados y recibidos se tramitan por a lo sumo 50000 rutas</a:t>
            </a:r>
            <a:endParaRPr/>
          </a:p>
        </p:txBody>
      </p:sp>
      <p:sp>
        <p:nvSpPr>
          <p:cNvPr id="323" name="Google Shape;3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9" name="Google Shape;3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400">
                <a:solidFill>
                  <a:schemeClr val="dk1"/>
                </a:solidFill>
              </a:rPr>
              <a:t>Para los zipcodes verificamos que fueran todos de tipo numerico y que esten en un rango correcto </a:t>
            </a:r>
            <a:endParaRPr sz="1400">
              <a:solidFill>
                <a:schemeClr val="dk1"/>
              </a:solidFill>
              <a:latin typeface="Gill Sans"/>
              <a:ea typeface="Gill Sans"/>
              <a:cs typeface="Gill Sans"/>
              <a:sym typeface="Gill Sans"/>
            </a:endParaRPr>
          </a:p>
          <a:p>
            <a:pPr indent="0" lvl="0" marL="0" rtl="0" algn="l">
              <a:lnSpc>
                <a:spcPct val="100000"/>
              </a:lnSpc>
              <a:spcBef>
                <a:spcPts val="1200"/>
              </a:spcBef>
              <a:spcAft>
                <a:spcPts val="0"/>
              </a:spcAft>
              <a:buSzPts val="1400"/>
              <a:buNone/>
            </a:pPr>
            <a:r>
              <a:t/>
            </a:r>
            <a:endParaRPr/>
          </a:p>
        </p:txBody>
      </p:sp>
      <p:sp>
        <p:nvSpPr>
          <p:cNvPr id="334" name="Google Shape;3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features service, quantity y target tienen un rango muy pequeño por lo que no tiene sentido reducir su dimensión.</a:t>
            </a:r>
            <a:endParaRPr sz="1400">
              <a:solidFill>
                <a:schemeClr val="dk1"/>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datos de la ruta(zip code) varían sobre un rango fijo de valores y brindan información valiosa para los envíos. </a:t>
            </a:r>
            <a:endParaRPr sz="1400">
              <a:solidFill>
                <a:schemeClr val="dk1"/>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Los features de fechas  se los puede transformar a algún formato numerico</a:t>
            </a:r>
            <a:endParaRPr/>
          </a:p>
        </p:txBody>
      </p:sp>
      <p:sp>
        <p:nvSpPr>
          <p:cNvPr id="340" name="Google Shape;3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Luego de aplicar curacion asi se ve el boxplot del target</a:t>
            </a:r>
            <a:endParaRPr/>
          </a:p>
        </p:txBody>
      </p:sp>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A pesar de que queremos separar en dos clusters el metodo elbow nos dice que seria mas optimo dividir en 3 clusters</a:t>
            </a:r>
            <a:endParaRPr/>
          </a:p>
        </p:txBody>
      </p:sp>
      <p:sp>
        <p:nvSpPr>
          <p:cNvPr id="363" name="Google Shape;3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Al usar la regresion lineal la predicción es una variable continua y tuvimos que elegir un criterio para transformarla en una discreta y poder usar eso como una clasificación.</a:t>
            </a:r>
            <a:endParaRPr/>
          </a:p>
        </p:txBody>
      </p:sp>
      <p:sp>
        <p:nvSpPr>
          <p:cNvPr id="370" name="Google Shape;37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rPr>
              <a:t>Las metricas se encuentran por encima del 0.80 lo que podria interpretarse como que el modelo es bueno</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
        <p:nvSpPr>
          <p:cNvPr id="376" name="Google Shape;3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400">
                <a:solidFill>
                  <a:schemeClr val="dk1"/>
                </a:solidFill>
              </a:rPr>
              <a:t>Con los features normalizados no presentan un cambio en las metricas esto se podria deber a que todos los features tenían el mismo peso o que el modelo no es afectado por el rango de los features</a:t>
            </a:r>
            <a:endParaRPr/>
          </a:p>
        </p:txBody>
      </p:sp>
      <p:sp>
        <p:nvSpPr>
          <p:cNvPr id="382" name="Google Shape;3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0" name="Google Shape;39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Un offset no puede ser mayor que 3 .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Si un envío cae dentro de una ventana, decimos que llegó ontime , si llega antes, llegó early , y si llegó después llegó delay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395" name="Google Shape;39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-El 22 por ciento de las predicciones llego mas tarde de lo que se predijo, el 23 por ciento de las predicciones llegaron mas temprano de lo predicho mientras que el 54 por ciento llego en el tiempo predicho. Podriamos decir que el modelo anda muy bien porque mas del 75 por ciento llego antes o en el tiempo predicho</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sz="1400">
              <a:solidFill>
                <a:schemeClr val="dk1"/>
              </a:solidFill>
              <a:latin typeface="Gill Sans"/>
              <a:ea typeface="Gill Sans"/>
              <a:cs typeface="Gill Sans"/>
              <a:sym typeface="Gill Sans"/>
            </a:endParaRPr>
          </a:p>
        </p:txBody>
      </p:sp>
      <p:sp>
        <p:nvSpPr>
          <p:cNvPr id="401" name="Google Shape;40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a:p>
        </p:txBody>
      </p:sp>
      <p:sp>
        <p:nvSpPr>
          <p:cNvPr id="408" name="Google Shape;40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4" name="Google Shape;2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18" name="Google Shape;18;p2"/>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2"/>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1"/>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82" name="Google Shape;82;p1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2"/>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89" name="Google Shape;89;p12"/>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2"/>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2"/>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6" name="Shape 96"/>
        <p:cNvGrpSpPr/>
        <p:nvPr/>
      </p:nvGrpSpPr>
      <p:grpSpPr>
        <a:xfrm>
          <a:off x="0" y="0"/>
          <a:ext cx="0" cy="0"/>
          <a:chOff x="0" y="0"/>
          <a:chExt cx="0" cy="0"/>
        </a:xfrm>
      </p:grpSpPr>
      <p:grpSp>
        <p:nvGrpSpPr>
          <p:cNvPr id="97" name="Google Shape;97;p14"/>
          <p:cNvGrpSpPr/>
          <p:nvPr/>
        </p:nvGrpSpPr>
        <p:grpSpPr>
          <a:xfrm>
            <a:off x="6098378" y="5"/>
            <a:ext cx="3045625" cy="2030570"/>
            <a:chOff x="6098378" y="5"/>
            <a:chExt cx="3045625" cy="2030570"/>
          </a:xfrm>
        </p:grpSpPr>
        <p:sp>
          <p:nvSpPr>
            <p:cNvPr id="98" name="Google Shape;98;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04" name="Google Shape;104;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6" name="Shape 106"/>
        <p:cNvGrpSpPr/>
        <p:nvPr/>
      </p:nvGrpSpPr>
      <p:grpSpPr>
        <a:xfrm>
          <a:off x="0" y="0"/>
          <a:ext cx="0" cy="0"/>
          <a:chOff x="0" y="0"/>
          <a:chExt cx="0" cy="0"/>
        </a:xfrm>
      </p:grpSpPr>
      <p:grpSp>
        <p:nvGrpSpPr>
          <p:cNvPr id="107" name="Google Shape;107;p15"/>
          <p:cNvGrpSpPr/>
          <p:nvPr/>
        </p:nvGrpSpPr>
        <p:grpSpPr>
          <a:xfrm>
            <a:off x="6098378" y="5"/>
            <a:ext cx="3045625" cy="2030570"/>
            <a:chOff x="6098378" y="5"/>
            <a:chExt cx="3045625" cy="2030570"/>
          </a:xfrm>
        </p:grpSpPr>
        <p:sp>
          <p:nvSpPr>
            <p:cNvPr id="108" name="Google Shape;108;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14" name="Google Shape;114;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1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8" name="Google Shape;118;p1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9" name="Google Shape;119;p1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21" name="Google Shape;121;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grpSp>
        <p:nvGrpSpPr>
          <p:cNvPr id="123" name="Google Shape;123;p17"/>
          <p:cNvGrpSpPr/>
          <p:nvPr/>
        </p:nvGrpSpPr>
        <p:grpSpPr>
          <a:xfrm>
            <a:off x="0" y="3903669"/>
            <a:ext cx="9144000" cy="1239925"/>
            <a:chOff x="0" y="3903669"/>
            <a:chExt cx="9144000" cy="1239925"/>
          </a:xfrm>
        </p:grpSpPr>
        <p:sp>
          <p:nvSpPr>
            <p:cNvPr id="124" name="Google Shape;124;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0" name="Google Shape;130;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1" name="Google Shape;131;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4" name="Google Shape;134;p1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5" name="Google Shape;135;p1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6" name="Google Shape;136;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 name="Google Shape;139;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2" name="Google Shape;142;p2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3" name="Google Shape;143;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44" name="Shape 144"/>
        <p:cNvGrpSpPr/>
        <p:nvPr/>
      </p:nvGrpSpPr>
      <p:grpSpPr>
        <a:xfrm>
          <a:off x="0" y="0"/>
          <a:ext cx="0" cy="0"/>
          <a:chOff x="0" y="0"/>
          <a:chExt cx="0" cy="0"/>
        </a:xfrm>
      </p:grpSpPr>
      <p:grpSp>
        <p:nvGrpSpPr>
          <p:cNvPr id="145" name="Google Shape;145;p21"/>
          <p:cNvGrpSpPr/>
          <p:nvPr/>
        </p:nvGrpSpPr>
        <p:grpSpPr>
          <a:xfrm>
            <a:off x="6098378" y="5"/>
            <a:ext cx="3045625" cy="2030570"/>
            <a:chOff x="6098378" y="5"/>
            <a:chExt cx="3045625" cy="2030570"/>
          </a:xfrm>
        </p:grpSpPr>
        <p:sp>
          <p:nvSpPr>
            <p:cNvPr id="146" name="Google Shape;146;p2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52" name="Google Shape;152;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55" name="Google Shape;155;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6" name="Shape 156"/>
        <p:cNvGrpSpPr/>
        <p:nvPr/>
      </p:nvGrpSpPr>
      <p:grpSpPr>
        <a:xfrm>
          <a:off x="0" y="0"/>
          <a:ext cx="0" cy="0"/>
          <a:chOff x="0" y="0"/>
          <a:chExt cx="0" cy="0"/>
        </a:xfrm>
      </p:grpSpPr>
      <p:grpSp>
        <p:nvGrpSpPr>
          <p:cNvPr id="157" name="Google Shape;157;p23"/>
          <p:cNvGrpSpPr/>
          <p:nvPr/>
        </p:nvGrpSpPr>
        <p:grpSpPr>
          <a:xfrm>
            <a:off x="6098378" y="5"/>
            <a:ext cx="3045625" cy="2030570"/>
            <a:chOff x="6098378" y="5"/>
            <a:chExt cx="3045625" cy="2030570"/>
          </a:xfrm>
        </p:grpSpPr>
        <p:sp>
          <p:nvSpPr>
            <p:cNvPr id="158" name="Google Shape;158;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64" name="Google Shape;164;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165" name="Google Shape;165;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6" name="Shape 166"/>
        <p:cNvGrpSpPr/>
        <p:nvPr/>
      </p:nvGrpSpPr>
      <p:grpSpPr>
        <a:xfrm>
          <a:off x="0" y="0"/>
          <a:ext cx="0" cy="0"/>
          <a:chOff x="0" y="0"/>
          <a:chExt cx="0" cy="0"/>
        </a:xfrm>
      </p:grpSpPr>
      <p:sp>
        <p:nvSpPr>
          <p:cNvPr id="167" name="Google Shape;167;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29" name="Google Shape;29;p4"/>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35" name="Google Shape;35;p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6"/>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42" name="Google Shape;42;p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49" name="Google Shape;49;p7"/>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50" name="Google Shape;50;p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8"/>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57" name="Google Shape;57;p8"/>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58" name="Google Shape;58;p8"/>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59" name="Google Shape;59;p8"/>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60" name="Google Shape;60;p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9"/>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67" name="Google Shape;67;p9"/>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68" name="Google Shape;68;p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0"/>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74" name="Google Shape;74;p10"/>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75" name="Google Shape;75;p1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 name="Google Shape;11;p1"/>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2" name="Shape 92"/>
        <p:cNvGrpSpPr/>
        <p:nvPr/>
      </p:nvGrpSpPr>
      <p:grpSpPr>
        <a:xfrm>
          <a:off x="0" y="0"/>
          <a:ext cx="0" cy="0"/>
          <a:chOff x="0" y="0"/>
          <a:chExt cx="0" cy="0"/>
        </a:xfrm>
      </p:grpSpPr>
      <p:sp>
        <p:nvSpPr>
          <p:cNvPr id="93" name="Google Shape;93;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94" name="Google Shape;94;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95" name="Google Shape;95;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74" name="Google Shape;174;p25"/>
          <p:cNvPicPr preferRelativeResize="0"/>
          <p:nvPr/>
        </p:nvPicPr>
        <p:blipFill rotWithShape="1">
          <a:blip r:embed="rId3">
            <a:alphaModFix/>
          </a:blip>
          <a:srcRect b="0" l="13265" r="3502" t="9089"/>
          <a:stretch/>
        </p:blipFill>
        <p:spPr>
          <a:xfrm>
            <a:off x="-13498" y="8"/>
            <a:ext cx="9143988" cy="5143494"/>
          </a:xfrm>
          <a:prstGeom prst="rect">
            <a:avLst/>
          </a:prstGeom>
          <a:noFill/>
          <a:ln>
            <a:noFill/>
          </a:ln>
        </p:spPr>
      </p:pic>
      <p:grpSp>
        <p:nvGrpSpPr>
          <p:cNvPr id="175" name="Google Shape;175;p25"/>
          <p:cNvGrpSpPr/>
          <p:nvPr/>
        </p:nvGrpSpPr>
        <p:grpSpPr>
          <a:xfrm>
            <a:off x="334900" y="340232"/>
            <a:ext cx="8474200" cy="73916"/>
            <a:chOff x="446534" y="453643"/>
            <a:chExt cx="11298933" cy="98554"/>
          </a:xfrm>
        </p:grpSpPr>
        <p:sp>
          <p:nvSpPr>
            <p:cNvPr id="176" name="Google Shape;176;p25"/>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5"/>
          <p:cNvSpPr/>
          <p:nvPr/>
        </p:nvSpPr>
        <p:spPr>
          <a:xfrm>
            <a:off x="336550" y="3086100"/>
            <a:ext cx="8445600" cy="1706700"/>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txBox="1"/>
          <p:nvPr>
            <p:ph type="ctrTitle"/>
          </p:nvPr>
        </p:nvSpPr>
        <p:spPr>
          <a:xfrm>
            <a:off x="519020" y="3086101"/>
            <a:ext cx="7548900" cy="17001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3600">
                <a:solidFill>
                  <a:srgbClr val="FFFFFF"/>
                </a:solidFill>
              </a:rPr>
              <a:t>Diplomatura en Ciencia de Datos, Aprendizaje Automático y sus Aplicaciones</a:t>
            </a:r>
            <a:endParaRPr sz="3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como eligieron los hiperparámetros y cuales funcionaron mejor</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Si se puede mostrar algún gráfico o tabla comparativa del proceso de selección</a:t>
            </a:r>
            <a:endParaRPr b="0" i="0" sz="1400" u="none" cap="none" strike="noStrike">
              <a:solidFill>
                <a:schemeClr val="dk1"/>
              </a:solidFill>
              <a:latin typeface="Lato"/>
              <a:ea typeface="Lato"/>
              <a:cs typeface="Lato"/>
              <a:sym typeface="Lato"/>
            </a:endParaRPr>
          </a:p>
        </p:txBody>
      </p:sp>
      <p:sp>
        <p:nvSpPr>
          <p:cNvPr id="233" name="Google Shape;233;p34"/>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Optimización</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que nos faltó para probar: </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algoritmos clásicos de series temporales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redes neuronales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embeddings</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lo que se les ocurra que podrían probar a futuro...</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39" name="Google Shape;239;p35"/>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Próximos pasos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Contenido</a:t>
            </a:r>
            <a:endParaRPr b="0" i="0" sz="1400" u="none" cap="none" strike="noStrike">
              <a:solidFill>
                <a:srgbClr val="000000"/>
              </a:solidFill>
              <a:latin typeface="Lato"/>
              <a:ea typeface="Lato"/>
              <a:cs typeface="Lato"/>
              <a:sym typeface="Lato"/>
            </a:endParaRPr>
          </a:p>
        </p:txBody>
      </p:sp>
      <p:sp>
        <p:nvSpPr>
          <p:cNvPr id="245" name="Google Shape;245;p36"/>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Título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lang="es" sz="4000"/>
              <a:t>Descripción del dataset</a:t>
            </a:r>
            <a:endParaRPr sz="4000"/>
          </a:p>
        </p:txBody>
      </p:sp>
      <p:sp>
        <p:nvSpPr>
          <p:cNvPr id="251" name="Google Shape;251;p37"/>
          <p:cNvSpPr txBox="1"/>
          <p:nvPr/>
        </p:nvSpPr>
        <p:spPr>
          <a:xfrm>
            <a:off x="291700" y="1454725"/>
            <a:ext cx="84573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r>
              <a:rPr b="0" i="0" lang="es" sz="3000" u="none" cap="none" strike="noStrike">
                <a:solidFill>
                  <a:schemeClr val="dk1"/>
                </a:solidFill>
                <a:latin typeface="Gill Sans"/>
                <a:ea typeface="Gill Sans"/>
                <a:cs typeface="Gill Sans"/>
                <a:sym typeface="Gill Sans"/>
              </a:rPr>
              <a:t>Envios de Mercado Libre en Brasil</a:t>
            </a:r>
            <a:endParaRPr b="0" i="0" sz="30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52" name="Google Shape;252;p37"/>
          <p:cNvPicPr preferRelativeResize="0"/>
          <p:nvPr/>
        </p:nvPicPr>
        <p:blipFill rotWithShape="1">
          <a:blip r:embed="rId3">
            <a:alphaModFix/>
          </a:blip>
          <a:srcRect b="0" l="0" r="0" t="0"/>
          <a:stretch/>
        </p:blipFill>
        <p:spPr>
          <a:xfrm>
            <a:off x="352950" y="2268600"/>
            <a:ext cx="8334800" cy="261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Features</a:t>
            </a:r>
            <a:endParaRPr b="0" i="0" sz="24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120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service</a:t>
            </a:r>
            <a:r>
              <a:rPr b="0" i="0" lang="es" sz="1600" u="none" cap="none" strike="noStrike">
                <a:solidFill>
                  <a:schemeClr val="dk1"/>
                </a:solidFill>
                <a:latin typeface="Gill Sans"/>
                <a:ea typeface="Gill Sans"/>
                <a:cs typeface="Gill Sans"/>
                <a:sym typeface="Gill Sans"/>
              </a:rPr>
              <a:t>: Identificador unico de un tipo de servicio de un correo en particular.</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sender_zipcode:</a:t>
            </a:r>
            <a:r>
              <a:rPr b="0" i="0" lang="es" sz="1600" u="none" cap="none" strike="noStrike">
                <a:solidFill>
                  <a:schemeClr val="dk1"/>
                </a:solidFill>
                <a:latin typeface="Gill Sans"/>
                <a:ea typeface="Gill Sans"/>
                <a:cs typeface="Gill Sans"/>
                <a:sym typeface="Gill Sans"/>
              </a:rPr>
              <a:t> Código postal de quien envía el paquete (usualmente el vendedor).</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receiver_zipcode:</a:t>
            </a:r>
            <a:r>
              <a:rPr b="0" i="0" lang="es" sz="1600" u="none" cap="none" strike="noStrike">
                <a:solidFill>
                  <a:schemeClr val="dk1"/>
                </a:solidFill>
                <a:latin typeface="Gill Sans"/>
                <a:ea typeface="Gill Sans"/>
                <a:cs typeface="Gill Sans"/>
                <a:sym typeface="Gill Sans"/>
              </a:rPr>
              <a:t> Código postal de quien recibe el paquete (usualmente el comprador).</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sender_state:</a:t>
            </a:r>
            <a:r>
              <a:rPr b="0" i="0" lang="es" sz="1600" u="none" cap="none" strike="noStrike">
                <a:solidFill>
                  <a:schemeClr val="dk1"/>
                </a:solidFill>
                <a:latin typeface="Gill Sans"/>
                <a:ea typeface="Gill Sans"/>
                <a:cs typeface="Gill Sans"/>
                <a:sym typeface="Gill Sans"/>
              </a:rPr>
              <a:t> Nombre abreviado del estado de quien envía el paquete.</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receiver_state:</a:t>
            </a:r>
            <a:r>
              <a:rPr b="0" i="0" lang="es" sz="1600" u="none" cap="none" strike="noStrike">
                <a:solidFill>
                  <a:schemeClr val="dk1"/>
                </a:solidFill>
                <a:latin typeface="Gill Sans"/>
                <a:ea typeface="Gill Sans"/>
                <a:cs typeface="Gill Sans"/>
                <a:sym typeface="Gill Sans"/>
              </a:rPr>
              <a:t> Nombre abreviado del estado de quien recibe el paquete.</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quantity:</a:t>
            </a:r>
            <a:r>
              <a:rPr b="0" i="0" lang="es" sz="1600" u="none" cap="none" strike="noStrike">
                <a:solidFill>
                  <a:schemeClr val="dk1"/>
                </a:solidFill>
                <a:latin typeface="Gill Sans"/>
                <a:ea typeface="Gill Sans"/>
                <a:cs typeface="Gill Sans"/>
                <a:sym typeface="Gill Sans"/>
              </a:rPr>
              <a:t> Cantidad de items que tiene dentro el paquete.</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status:</a:t>
            </a:r>
            <a:r>
              <a:rPr b="0" i="0" lang="es" sz="1600" u="none" cap="none" strike="noStrike">
                <a:solidFill>
                  <a:schemeClr val="dk1"/>
                </a:solidFill>
                <a:latin typeface="Gill Sans"/>
                <a:ea typeface="Gill Sans"/>
                <a:cs typeface="Gill Sans"/>
                <a:sym typeface="Gill Sans"/>
              </a:rPr>
              <a:t> Estado final del envío.</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date_created:</a:t>
            </a:r>
            <a:r>
              <a:rPr b="0" i="0" lang="es" sz="1600" u="none" cap="none" strike="noStrike">
                <a:solidFill>
                  <a:schemeClr val="dk1"/>
                </a:solidFill>
                <a:latin typeface="Gill Sans"/>
                <a:ea typeface="Gill Sans"/>
                <a:cs typeface="Gill Sans"/>
                <a:sym typeface="Gill Sans"/>
              </a:rPr>
              <a:t> Fecha de compra de el o los items.</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date_sent:</a:t>
            </a:r>
            <a:r>
              <a:rPr b="0" i="0" lang="es" sz="1600" u="none" cap="none" strike="noStrike">
                <a:solidFill>
                  <a:schemeClr val="dk1"/>
                </a:solidFill>
                <a:latin typeface="Gill Sans"/>
                <a:ea typeface="Gill Sans"/>
                <a:cs typeface="Gill Sans"/>
                <a:sym typeface="Gill Sans"/>
              </a:rPr>
              <a:t> Fecha en que el correo recibe el paquete.</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date_visit:</a:t>
            </a:r>
            <a:r>
              <a:rPr b="0" i="0" lang="es" sz="1600" u="none" cap="none" strike="noStrike">
                <a:solidFill>
                  <a:schemeClr val="dk1"/>
                </a:solidFill>
                <a:latin typeface="Gill Sans"/>
                <a:ea typeface="Gill Sans"/>
                <a:cs typeface="Gill Sans"/>
                <a:sym typeface="Gill Sans"/>
              </a:rPr>
              <a:t> Fecha en que el correo entrega el paquete.</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0"/>
              </a:spcBef>
              <a:spcAft>
                <a:spcPts val="0"/>
              </a:spcAft>
              <a:buClr>
                <a:schemeClr val="dk1"/>
              </a:buClr>
              <a:buSzPts val="1600"/>
              <a:buFont typeface="Arial"/>
              <a:buChar char="●"/>
            </a:pPr>
            <a:r>
              <a:rPr b="1" i="0" lang="es" sz="1600" u="none" cap="none" strike="noStrike">
                <a:solidFill>
                  <a:schemeClr val="dk1"/>
                </a:solidFill>
                <a:latin typeface="Gill Sans"/>
                <a:ea typeface="Gill Sans"/>
                <a:cs typeface="Gill Sans"/>
                <a:sym typeface="Gill Sans"/>
              </a:rPr>
              <a:t>target:</a:t>
            </a:r>
            <a:r>
              <a:rPr b="0" i="0" lang="es" sz="1600" u="none" cap="none" strike="noStrike">
                <a:solidFill>
                  <a:schemeClr val="dk1"/>
                </a:solidFill>
                <a:latin typeface="Gill Sans"/>
                <a:ea typeface="Gill Sans"/>
                <a:cs typeface="Gill Sans"/>
                <a:sym typeface="Gill Sans"/>
              </a:rPr>
              <a:t> Cantidad de dias hábiles que tardó el correo en entregar el paquete desde que lo recibe.</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Cantidad de envíos por servicio</a:t>
            </a:r>
            <a:endParaRPr b="0" i="0" sz="1600" u="none" cap="none" strike="noStrike">
              <a:solidFill>
                <a:schemeClr val="dk1"/>
              </a:solidFill>
              <a:latin typeface="Gill Sans"/>
              <a:ea typeface="Gill Sans"/>
              <a:cs typeface="Gill Sans"/>
              <a:sym typeface="Gill Sans"/>
            </a:endParaRPr>
          </a:p>
        </p:txBody>
      </p:sp>
      <p:pic>
        <p:nvPicPr>
          <p:cNvPr id="263" name="Google Shape;263;p39"/>
          <p:cNvPicPr preferRelativeResize="0"/>
          <p:nvPr/>
        </p:nvPicPr>
        <p:blipFill rotWithShape="1">
          <a:blip r:embed="rId3">
            <a:alphaModFix/>
          </a:blip>
          <a:srcRect b="0" l="0" r="0" t="0"/>
          <a:stretch/>
        </p:blipFill>
        <p:spPr>
          <a:xfrm>
            <a:off x="343288" y="1644650"/>
            <a:ext cx="8457425" cy="293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Cantidad de envíos por tipo de envío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69" name="Google Shape;269;p40"/>
          <p:cNvPicPr preferRelativeResize="0"/>
          <p:nvPr/>
        </p:nvPicPr>
        <p:blipFill rotWithShape="1">
          <a:blip r:embed="rId3">
            <a:alphaModFix/>
          </a:blip>
          <a:srcRect b="0" l="0" r="0" t="0"/>
          <a:stretch/>
        </p:blipFill>
        <p:spPr>
          <a:xfrm>
            <a:off x="457175" y="1157275"/>
            <a:ext cx="8346499" cy="358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Distribución del target</a:t>
            </a:r>
            <a:r>
              <a:rPr b="1"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75" name="Google Shape;275;p41"/>
          <p:cNvPicPr preferRelativeResize="0"/>
          <p:nvPr/>
        </p:nvPicPr>
        <p:blipFill rotWithShape="1">
          <a:blip r:embed="rId3">
            <a:alphaModFix/>
          </a:blip>
          <a:srcRect b="0" l="0" r="0" t="0"/>
          <a:stretch/>
        </p:blipFill>
        <p:spPr>
          <a:xfrm>
            <a:off x="463050" y="1379400"/>
            <a:ext cx="8428326" cy="302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Outliers (target vs service)</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81" name="Google Shape;281;p42"/>
          <p:cNvPicPr preferRelativeResize="0"/>
          <p:nvPr/>
        </p:nvPicPr>
        <p:blipFill rotWithShape="1">
          <a:blip r:embed="rId3">
            <a:alphaModFix/>
          </a:blip>
          <a:srcRect b="0" l="0" r="0" t="0"/>
          <a:stretch/>
        </p:blipFill>
        <p:spPr>
          <a:xfrm>
            <a:off x="424075" y="1063775"/>
            <a:ext cx="8372450" cy="370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No existen variables correlacionadas</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7" name="Google Shape;287;p43"/>
          <p:cNvPicPr preferRelativeResize="0"/>
          <p:nvPr/>
        </p:nvPicPr>
        <p:blipFill rotWithShape="1">
          <a:blip r:embed="rId3">
            <a:alphaModFix/>
          </a:blip>
          <a:srcRect b="0" l="0" r="0" t="0"/>
          <a:stretch/>
        </p:blipFill>
        <p:spPr>
          <a:xfrm>
            <a:off x="1928813" y="1028700"/>
            <a:ext cx="5286375" cy="358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ctrTitle"/>
          </p:nvPr>
        </p:nvSpPr>
        <p:spPr>
          <a:xfrm>
            <a:off x="598100" y="46597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sz="4800">
                <a:latin typeface="Gill Sans"/>
                <a:ea typeface="Gill Sans"/>
                <a:cs typeface="Gill Sans"/>
                <a:sym typeface="Gill Sans"/>
              </a:rPr>
              <a:t>Mentoría Series Temporales</a:t>
            </a:r>
            <a:endParaRPr sz="4800">
              <a:latin typeface="Gill Sans"/>
              <a:ea typeface="Gill Sans"/>
              <a:cs typeface="Gill Sans"/>
              <a:sym typeface="Gill Sans"/>
            </a:endParaRPr>
          </a:p>
        </p:txBody>
      </p:sp>
      <p:sp>
        <p:nvSpPr>
          <p:cNvPr id="186" name="Google Shape;186;p26"/>
          <p:cNvSpPr txBox="1"/>
          <p:nvPr>
            <p:ph idx="1" type="subTitle"/>
          </p:nvPr>
        </p:nvSpPr>
        <p:spPr>
          <a:xfrm>
            <a:off x="598100" y="1566425"/>
            <a:ext cx="8169300" cy="320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Mentor: Ezequiel Medina</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Integrantes: Fernando Mancuso</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                  Isabel Rivadero</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                  Miguel Vargas</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                  Pablo Madoery</a:t>
            </a:r>
            <a:endParaRPr sz="2400">
              <a:latin typeface="Gill Sans"/>
              <a:ea typeface="Gill Sans"/>
              <a:cs typeface="Gill Sans"/>
              <a:sym typeface="Gill Sans"/>
            </a:endParaRPr>
          </a:p>
          <a:p>
            <a:pPr indent="0" lvl="0" marL="0" rtl="0" algn="l">
              <a:lnSpc>
                <a:spcPct val="100000"/>
              </a:lnSpc>
              <a:spcBef>
                <a:spcPts val="0"/>
              </a:spcBef>
              <a:spcAft>
                <a:spcPts val="0"/>
              </a:spcAft>
              <a:buSzPts val="2100"/>
              <a:buNone/>
            </a:pPr>
            <a:r>
              <a:rPr lang="es" sz="2400">
                <a:latin typeface="Gill Sans"/>
                <a:ea typeface="Gill Sans"/>
                <a:cs typeface="Gill Sans"/>
                <a:sym typeface="Gill Sans"/>
              </a:rPr>
              <a:t>                  Nehuen Montoro</a:t>
            </a:r>
            <a:endParaRPr sz="2400">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nvSpPr>
        <p:spPr>
          <a:xfrm>
            <a:off x="405225" y="602675"/>
            <a:ext cx="84063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Fines de semana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93" name="Google Shape;293;p44"/>
          <p:cNvPicPr preferRelativeResize="0"/>
          <p:nvPr/>
        </p:nvPicPr>
        <p:blipFill rotWithShape="1">
          <a:blip r:embed="rId3">
            <a:alphaModFix/>
          </a:blip>
          <a:srcRect b="0" l="0" r="0" t="0"/>
          <a:stretch/>
        </p:blipFill>
        <p:spPr>
          <a:xfrm>
            <a:off x="436425" y="1204050"/>
            <a:ext cx="8343900" cy="3553700"/>
          </a:xfrm>
          <a:prstGeom prst="rect">
            <a:avLst/>
          </a:prstGeom>
          <a:noFill/>
          <a:ln>
            <a:noFill/>
          </a:ln>
        </p:spPr>
      </p:pic>
      <p:sp>
        <p:nvSpPr>
          <p:cNvPr id="294" name="Google Shape;294;p44"/>
          <p:cNvSpPr txBox="1"/>
          <p:nvPr/>
        </p:nvSpPr>
        <p:spPr>
          <a:xfrm>
            <a:off x="596175" y="4290125"/>
            <a:ext cx="59853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rotWithShape="1">
          <a:blip r:embed="rId3">
            <a:alphaModFix/>
          </a:blip>
          <a:srcRect b="0" l="0" r="0" t="0"/>
          <a:stretch/>
        </p:blipFill>
        <p:spPr>
          <a:xfrm>
            <a:off x="397425" y="1262500"/>
            <a:ext cx="8381550" cy="3518550"/>
          </a:xfrm>
          <a:prstGeom prst="rect">
            <a:avLst/>
          </a:prstGeom>
          <a:noFill/>
          <a:ln>
            <a:noFill/>
          </a:ln>
        </p:spPr>
      </p:pic>
      <p:sp>
        <p:nvSpPr>
          <p:cNvPr id="300" name="Google Shape;300;p45"/>
          <p:cNvSpPr txBox="1"/>
          <p:nvPr/>
        </p:nvSpPr>
        <p:spPr>
          <a:xfrm>
            <a:off x="350700" y="502650"/>
            <a:ext cx="84750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Paquetes que llegan por día</a:t>
            </a:r>
            <a:endParaRPr b="0" i="0" sz="2400" u="none" cap="none" strike="noStrike">
              <a:solidFill>
                <a:srgbClr val="000000"/>
              </a:solidFill>
              <a:latin typeface="Gill Sans"/>
              <a:ea typeface="Gill Sans"/>
              <a:cs typeface="Gill Sans"/>
              <a:sym typeface="Gill Sans"/>
            </a:endParaRPr>
          </a:p>
        </p:txBody>
      </p:sp>
      <p:sp>
        <p:nvSpPr>
          <p:cNvPr id="301" name="Google Shape;301;p45"/>
          <p:cNvSpPr txBox="1"/>
          <p:nvPr/>
        </p:nvSpPr>
        <p:spPr>
          <a:xfrm>
            <a:off x="350700" y="4266850"/>
            <a:ext cx="82062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Distribuciones de target para los servicios 0 y 1</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comportan los servicios 0 y 1(concentran mas del 80% de los correos enviados) entre Febrero y Abril de 2019</a:t>
            </a:r>
            <a:endParaRPr b="0" i="0" sz="1400" u="none" cap="none" strike="noStrike">
              <a:solidFill>
                <a:srgbClr val="000000"/>
              </a:solidFill>
              <a:latin typeface="Arial"/>
              <a:ea typeface="Arial"/>
              <a:cs typeface="Arial"/>
              <a:sym typeface="Arial"/>
            </a:endParaRPr>
          </a:p>
        </p:txBody>
      </p:sp>
      <p:pic>
        <p:nvPicPr>
          <p:cNvPr id="307" name="Google Shape;307;p46"/>
          <p:cNvPicPr preferRelativeResize="0"/>
          <p:nvPr/>
        </p:nvPicPr>
        <p:blipFill rotWithShape="1">
          <a:blip r:embed="rId3">
            <a:alphaModFix/>
          </a:blip>
          <a:srcRect b="0" l="0" r="0" t="0"/>
          <a:stretch/>
        </p:blipFill>
        <p:spPr>
          <a:xfrm>
            <a:off x="420825" y="1812025"/>
            <a:ext cx="8311350" cy="2945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nvSpPr>
        <p:spPr>
          <a:xfrm>
            <a:off x="381150" y="58222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Distribuciones del target para 4 servicios:</a:t>
            </a:r>
            <a:endParaRPr b="0" i="0" sz="2400" u="none" cap="none" strike="noStrike">
              <a:solidFill>
                <a:srgbClr val="000000"/>
              </a:solidFill>
              <a:latin typeface="Gill Sans"/>
              <a:ea typeface="Gill Sans"/>
              <a:cs typeface="Gill Sans"/>
              <a:sym typeface="Gill Sans"/>
            </a:endParaRPr>
          </a:p>
        </p:txBody>
      </p:sp>
      <p:pic>
        <p:nvPicPr>
          <p:cNvPr id="313" name="Google Shape;313;p47"/>
          <p:cNvPicPr preferRelativeResize="0"/>
          <p:nvPr/>
        </p:nvPicPr>
        <p:blipFill rotWithShape="1">
          <a:blip r:embed="rId3">
            <a:alphaModFix/>
          </a:blip>
          <a:srcRect b="0" l="0" r="0" t="0"/>
          <a:stretch/>
        </p:blipFill>
        <p:spPr>
          <a:xfrm>
            <a:off x="381150" y="1356025"/>
            <a:ext cx="8467999" cy="3284825"/>
          </a:xfrm>
          <a:prstGeom prst="rect">
            <a:avLst/>
          </a:prstGeom>
          <a:noFill/>
          <a:ln>
            <a:noFill/>
          </a:ln>
        </p:spPr>
      </p:pic>
      <p:sp>
        <p:nvSpPr>
          <p:cNvPr id="314" name="Google Shape;314;p47"/>
          <p:cNvSpPr txBox="1"/>
          <p:nvPr/>
        </p:nvSpPr>
        <p:spPr>
          <a:xfrm>
            <a:off x="445500" y="4394900"/>
            <a:ext cx="8253000" cy="4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Los servicios fuera de 'SP'</a:t>
            </a:r>
            <a:endParaRPr b="0" i="0" sz="2400" u="none" cap="none" strike="noStrike">
              <a:solidFill>
                <a:srgbClr val="000000"/>
              </a:solidFill>
              <a:latin typeface="Gill Sans"/>
              <a:ea typeface="Gill Sans"/>
              <a:cs typeface="Gill Sans"/>
              <a:sym typeface="Gill Sans"/>
            </a:endParaRPr>
          </a:p>
        </p:txBody>
      </p:sp>
      <p:pic>
        <p:nvPicPr>
          <p:cNvPr id="320" name="Google Shape;320;p48"/>
          <p:cNvPicPr preferRelativeResize="0"/>
          <p:nvPr/>
        </p:nvPicPr>
        <p:blipFill rotWithShape="1">
          <a:blip r:embed="rId3">
            <a:alphaModFix/>
          </a:blip>
          <a:srcRect b="0" l="0" r="0" t="0"/>
          <a:stretch/>
        </p:blipFill>
        <p:spPr>
          <a:xfrm>
            <a:off x="968300" y="1145600"/>
            <a:ext cx="7143750" cy="348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9"/>
          <p:cNvPicPr preferRelativeResize="0"/>
          <p:nvPr/>
        </p:nvPicPr>
        <p:blipFill rotWithShape="1">
          <a:blip r:embed="rId3">
            <a:alphaModFix/>
          </a:blip>
          <a:srcRect b="0" l="0" r="0" t="0"/>
          <a:stretch/>
        </p:blipFill>
        <p:spPr>
          <a:xfrm>
            <a:off x="1344750" y="1262499"/>
            <a:ext cx="6789126" cy="3512575"/>
          </a:xfrm>
          <a:prstGeom prst="rect">
            <a:avLst/>
          </a:prstGeom>
          <a:noFill/>
          <a:ln>
            <a:noFill/>
          </a:ln>
        </p:spPr>
      </p:pic>
      <p:sp>
        <p:nvSpPr>
          <p:cNvPr id="326" name="Google Shape;326;p49"/>
          <p:cNvSpPr txBox="1"/>
          <p:nvPr/>
        </p:nvSpPr>
        <p:spPr>
          <a:xfrm>
            <a:off x="346200" y="455925"/>
            <a:ext cx="8451600" cy="61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Heat-map de los zipcodes de vendedores y compradores</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nvSpPr>
        <p:spPr>
          <a:xfrm>
            <a:off x="34020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De interés</a:t>
            </a:r>
            <a:endParaRPr b="0" i="0" sz="24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La cantidad de items por paquete no esta relacionada con el target. </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No pudimos observar correlacion entre variables cuantitativas </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Entre los distintos servicios existen características en común sería interesante poder analizar las posibles causas.</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3000"/>
              <a:t>ANÁLISIS Y CURACIÓN DE DATOS</a:t>
            </a:r>
            <a:endParaRPr sz="3000"/>
          </a:p>
        </p:txBody>
      </p:sp>
      <p:sp>
        <p:nvSpPr>
          <p:cNvPr id="337" name="Google Shape;337;p51"/>
          <p:cNvSpPr txBox="1"/>
          <p:nvPr>
            <p:ph idx="1" type="body"/>
          </p:nvPr>
        </p:nvSpPr>
        <p:spPr>
          <a:xfrm>
            <a:off x="354500" y="1391075"/>
            <a:ext cx="8352300" cy="3381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t/>
            </a:r>
            <a:endParaRPr sz="1600">
              <a:solidFill>
                <a:schemeClr val="dk1"/>
              </a:solidFill>
            </a:endParaRPr>
          </a:p>
          <a:p>
            <a:pPr indent="-336550" lvl="0" marL="457200" rtl="0" algn="l">
              <a:lnSpc>
                <a:spcPct val="100000"/>
              </a:lnSpc>
              <a:spcBef>
                <a:spcPts val="0"/>
              </a:spcBef>
              <a:spcAft>
                <a:spcPts val="0"/>
              </a:spcAft>
              <a:buClr>
                <a:schemeClr val="dk1"/>
              </a:buClr>
              <a:buSzPts val="1700"/>
              <a:buFont typeface="Gill Sans"/>
              <a:buChar char="●"/>
            </a:pPr>
            <a:r>
              <a:rPr lang="es" sz="1700">
                <a:solidFill>
                  <a:schemeClr val="dk1"/>
                </a:solidFill>
              </a:rPr>
              <a:t>Verificamos la consistencia de la información</a:t>
            </a:r>
            <a:endParaRPr sz="1700">
              <a:solidFill>
                <a:schemeClr val="dk1"/>
              </a:solidFill>
            </a:endParaRPr>
          </a:p>
          <a:p>
            <a:pPr indent="-330200" lvl="1" marL="914400" rtl="0" algn="l">
              <a:lnSpc>
                <a:spcPct val="100000"/>
              </a:lnSpc>
              <a:spcBef>
                <a:spcPts val="0"/>
              </a:spcBef>
              <a:spcAft>
                <a:spcPts val="0"/>
              </a:spcAft>
              <a:buClr>
                <a:schemeClr val="dk1"/>
              </a:buClr>
              <a:buSzPts val="1600"/>
              <a:buFont typeface="Gill Sans"/>
              <a:buChar char="○"/>
            </a:pPr>
            <a:r>
              <a:rPr lang="es" sz="1600">
                <a:solidFill>
                  <a:schemeClr val="dk1"/>
                </a:solidFill>
              </a:rPr>
              <a:t>Los ids son únicos</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s" sz="1600">
                <a:solidFill>
                  <a:schemeClr val="dk1"/>
                </a:solidFill>
              </a:rPr>
              <a:t>Si no tuviéramos estos índices</a:t>
            </a:r>
            <a:r>
              <a:rPr b="1" lang="es" sz="1600">
                <a:solidFill>
                  <a:schemeClr val="dk1"/>
                </a:solidFill>
              </a:rPr>
              <a:t>: </a:t>
            </a:r>
            <a:r>
              <a:rPr lang="es" sz="1600">
                <a:solidFill>
                  <a:schemeClr val="dk1"/>
                </a:solidFill>
              </a:rPr>
              <a:t>Fortalecemos con datos de la ruta(zipcodes).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s" sz="1600">
                <a:solidFill>
                  <a:schemeClr val="dk1"/>
                </a:solidFill>
              </a:rPr>
              <a:t>No hay valores faltantes</a:t>
            </a:r>
            <a:endParaRPr sz="1600">
              <a:solidFill>
                <a:schemeClr val="dk1"/>
              </a:solidFill>
            </a:endParaRPr>
          </a:p>
          <a:p>
            <a:pPr indent="0" lvl="0" marL="0" rtl="0" algn="l">
              <a:lnSpc>
                <a:spcPct val="115000"/>
              </a:lnSpc>
              <a:spcBef>
                <a:spcPts val="0"/>
              </a:spcBef>
              <a:spcAft>
                <a:spcPts val="0"/>
              </a:spcAft>
              <a:buSzPts val="1200"/>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Gill Sans"/>
              <a:buChar char="●"/>
            </a:pPr>
            <a:r>
              <a:rPr lang="es" sz="1700">
                <a:solidFill>
                  <a:schemeClr val="dk1"/>
                </a:solidFill>
              </a:rPr>
              <a:t>Datos inconsistentes</a:t>
            </a:r>
            <a:r>
              <a:rPr lang="es" sz="1600">
                <a:solidFill>
                  <a:schemeClr val="dk1"/>
                </a:solidFill>
              </a:rPr>
              <a:t>: vemos que los datos de cada feature pertenecen a su dominio.       </a:t>
            </a:r>
            <a:endParaRPr sz="1600">
              <a:solidFill>
                <a:schemeClr val="dk1"/>
              </a:solidFill>
            </a:endParaRPr>
          </a:p>
          <a:p>
            <a:pPr indent="-330200" lvl="1" marL="914400" rtl="0" algn="l">
              <a:lnSpc>
                <a:spcPct val="115000"/>
              </a:lnSpc>
              <a:spcBef>
                <a:spcPts val="0"/>
              </a:spcBef>
              <a:spcAft>
                <a:spcPts val="0"/>
              </a:spcAft>
              <a:buClr>
                <a:schemeClr val="dk1"/>
              </a:buClr>
              <a:buSzPts val="1600"/>
              <a:buFont typeface="Gill Sans"/>
              <a:buChar char="○"/>
            </a:pPr>
            <a:r>
              <a:rPr lang="es" sz="1700">
                <a:solidFill>
                  <a:schemeClr val="dk1"/>
                </a:solidFill>
              </a:rPr>
              <a:t>Estados</a:t>
            </a:r>
            <a:r>
              <a:rPr lang="es" sz="1600">
                <a:solidFill>
                  <a:schemeClr val="dk1"/>
                </a:solidFill>
              </a:rPr>
              <a:t>: analizamos si existe algún valor inusual</a:t>
            </a:r>
            <a:endParaRPr sz="1600">
              <a:solidFill>
                <a:schemeClr val="dk1"/>
              </a:solidFill>
            </a:endParaRPr>
          </a:p>
          <a:p>
            <a:pPr indent="-330200" lvl="1" marL="914400" rtl="0" algn="l">
              <a:lnSpc>
                <a:spcPct val="115000"/>
              </a:lnSpc>
              <a:spcBef>
                <a:spcPts val="0"/>
              </a:spcBef>
              <a:spcAft>
                <a:spcPts val="0"/>
              </a:spcAft>
              <a:buClr>
                <a:schemeClr val="dk1"/>
              </a:buClr>
              <a:buSzPts val="1600"/>
              <a:buFont typeface="Gill Sans"/>
              <a:buChar char="○"/>
            </a:pPr>
            <a:r>
              <a:rPr lang="es" sz="1700">
                <a:solidFill>
                  <a:schemeClr val="dk1"/>
                </a:solidFill>
              </a:rPr>
              <a:t>Datos de tipo datetime:</a:t>
            </a:r>
            <a:r>
              <a:rPr lang="es" sz="1600">
                <a:solidFill>
                  <a:schemeClr val="dk1"/>
                </a:solidFill>
              </a:rPr>
              <a:t> filas con fechas inconsistentes. </a:t>
            </a:r>
            <a:endParaRPr sz="1600">
              <a:solidFill>
                <a:schemeClr val="dk1"/>
              </a:solidFill>
            </a:endParaRPr>
          </a:p>
          <a:p>
            <a:pPr indent="-330200" lvl="2" marL="1371600" rtl="0" algn="l">
              <a:lnSpc>
                <a:spcPct val="115000"/>
              </a:lnSpc>
              <a:spcBef>
                <a:spcPts val="0"/>
              </a:spcBef>
              <a:spcAft>
                <a:spcPts val="0"/>
              </a:spcAft>
              <a:buClr>
                <a:schemeClr val="dk1"/>
              </a:buClr>
              <a:buSzPts val="1600"/>
              <a:buFont typeface="Gill Sans"/>
              <a:buChar char="■"/>
            </a:pPr>
            <a:r>
              <a:rPr lang="es" sz="1600">
                <a:solidFill>
                  <a:schemeClr val="dk1"/>
                </a:solidFill>
              </a:rPr>
              <a:t>171 compras que se realizaron después de que fueron enviadas.</a:t>
            </a:r>
            <a:endParaRPr sz="1600">
              <a:solidFill>
                <a:schemeClr val="dk1"/>
              </a:solidFill>
            </a:endParaRPr>
          </a:p>
          <a:p>
            <a:pPr indent="-330200" lvl="2" marL="1371600" rtl="0" algn="l">
              <a:lnSpc>
                <a:spcPct val="115000"/>
              </a:lnSpc>
              <a:spcBef>
                <a:spcPts val="0"/>
              </a:spcBef>
              <a:spcAft>
                <a:spcPts val="0"/>
              </a:spcAft>
              <a:buClr>
                <a:schemeClr val="dk1"/>
              </a:buClr>
              <a:buSzPts val="1600"/>
              <a:buFont typeface="Gill Sans"/>
              <a:buChar char="■"/>
            </a:pPr>
            <a:r>
              <a:rPr lang="es" sz="1600">
                <a:solidFill>
                  <a:schemeClr val="dk1"/>
                </a:solidFill>
              </a:rPr>
              <a:t>168 compras que se realizaron después de que fueron entregadas.</a:t>
            </a:r>
            <a:endParaRPr sz="1600">
              <a:solidFill>
                <a:schemeClr val="dk1"/>
              </a:solidFill>
            </a:endParaRPr>
          </a:p>
          <a:p>
            <a:pPr indent="-330200" lvl="2" marL="1371600" rtl="0" algn="l">
              <a:lnSpc>
                <a:spcPct val="115000"/>
              </a:lnSpc>
              <a:spcBef>
                <a:spcPts val="0"/>
              </a:spcBef>
              <a:spcAft>
                <a:spcPts val="0"/>
              </a:spcAft>
              <a:buClr>
                <a:schemeClr val="dk1"/>
              </a:buClr>
              <a:buSzPts val="1600"/>
              <a:buFont typeface="Gill Sans"/>
              <a:buChar char="■"/>
            </a:pPr>
            <a:r>
              <a:rPr lang="es" sz="1600">
                <a:solidFill>
                  <a:schemeClr val="dk1"/>
                </a:solidFill>
              </a:rPr>
              <a:t>173 filas con datos inconsistentes con respecto a las fechas.</a:t>
            </a:r>
            <a:endParaRPr sz="1600">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nvSpPr>
        <p:spPr>
          <a:xfrm>
            <a:off x="327325" y="455900"/>
            <a:ext cx="84399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Otras consideraciones</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342900" lvl="1" marL="914400" marR="0" rtl="0" algn="l">
              <a:lnSpc>
                <a:spcPct val="115000"/>
              </a:lnSpc>
              <a:spcBef>
                <a:spcPts val="1000"/>
              </a:spcBef>
              <a:spcAft>
                <a:spcPts val="0"/>
              </a:spcAft>
              <a:buClr>
                <a:schemeClr val="dk1"/>
              </a:buClr>
              <a:buSzPts val="1800"/>
              <a:buFont typeface="Gill Sans"/>
              <a:buChar char="○"/>
            </a:pPr>
            <a:r>
              <a:rPr b="0" i="0" lang="es" sz="1900" u="none" cap="none" strike="noStrike">
                <a:solidFill>
                  <a:schemeClr val="dk1"/>
                </a:solidFill>
                <a:latin typeface="Gill Sans"/>
                <a:ea typeface="Gill Sans"/>
                <a:cs typeface="Gill Sans"/>
                <a:sym typeface="Gill Sans"/>
              </a:rPr>
              <a:t>Riesgos al imputar datos</a:t>
            </a:r>
            <a:r>
              <a:rPr b="0" i="0" lang="es" sz="1800" u="none" cap="none" strike="noStrike">
                <a:solidFill>
                  <a:schemeClr val="dk1"/>
                </a:solidFill>
                <a:latin typeface="Gill Sans"/>
                <a:ea typeface="Gill Sans"/>
                <a:cs typeface="Gill Sans"/>
                <a:sym typeface="Gill Sans"/>
              </a:rPr>
              <a:t>: Que el dato genere sesgos</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15000"/>
              </a:lnSpc>
              <a:spcBef>
                <a:spcPts val="1000"/>
              </a:spcBef>
              <a:spcAft>
                <a:spcPts val="0"/>
              </a:spcAft>
              <a:buClr>
                <a:schemeClr val="dk1"/>
              </a:buClr>
              <a:buSzPts val="1800"/>
              <a:buFont typeface="Gill Sans"/>
              <a:buChar char="○"/>
            </a:pPr>
            <a:r>
              <a:rPr b="0" i="0" lang="es" sz="1900" u="none" cap="none" strike="noStrike">
                <a:solidFill>
                  <a:schemeClr val="dk1"/>
                </a:solidFill>
                <a:latin typeface="Gill Sans"/>
                <a:ea typeface="Gill Sans"/>
                <a:cs typeface="Gill Sans"/>
                <a:sym typeface="Gill Sans"/>
              </a:rPr>
              <a:t>Aplicar normalización:</a:t>
            </a:r>
            <a:r>
              <a:rPr b="0" i="0" lang="es" sz="1800" u="none" cap="none" strike="noStrike">
                <a:solidFill>
                  <a:schemeClr val="dk1"/>
                </a:solidFill>
                <a:latin typeface="Gill Sans"/>
                <a:ea typeface="Gill Sans"/>
                <a:cs typeface="Gill Sans"/>
                <a:sym typeface="Gill Sans"/>
              </a:rPr>
              <a:t> Solo se pueden normalizar features numéricos. </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15000"/>
              </a:lnSpc>
              <a:spcBef>
                <a:spcPts val="1000"/>
              </a:spcBef>
              <a:spcAft>
                <a:spcPts val="0"/>
              </a:spcAft>
              <a:buClr>
                <a:schemeClr val="dk1"/>
              </a:buClr>
              <a:buSzPts val="1800"/>
              <a:buFont typeface="Gill Sans"/>
              <a:buChar char="○"/>
            </a:pPr>
            <a:r>
              <a:rPr b="0" i="0" lang="es" sz="1900" u="none" cap="none" strike="noStrike">
                <a:solidFill>
                  <a:schemeClr val="dk1"/>
                </a:solidFill>
                <a:latin typeface="Gill Sans"/>
                <a:ea typeface="Gill Sans"/>
                <a:cs typeface="Gill Sans"/>
                <a:sym typeface="Gill Sans"/>
              </a:rPr>
              <a:t>Reducción de dimensionalidad:</a:t>
            </a:r>
            <a:r>
              <a:rPr b="0" i="0" lang="es" sz="1800" u="none" cap="none" strike="noStrike">
                <a:solidFill>
                  <a:schemeClr val="dk1"/>
                </a:solidFill>
                <a:latin typeface="Gill Sans"/>
                <a:ea typeface="Gill Sans"/>
                <a:cs typeface="Gill Sans"/>
                <a:sym typeface="Gill Sans"/>
              </a:rPr>
              <a:t> A efectos de reducir su varianza, se puede acotar el rango de valores posibles que toma el feature utilizando PCA solo con features numéricos</a:t>
            </a:r>
            <a:endParaRPr b="0" i="0" sz="1800" u="none" cap="none" strike="noStrike">
              <a:solidFill>
                <a:schemeClr val="dk1"/>
              </a:solidFill>
              <a:latin typeface="Gill Sans"/>
              <a:ea typeface="Gill Sans"/>
              <a:cs typeface="Gill Sans"/>
              <a:sym typeface="Gill Sans"/>
            </a:endParaRPr>
          </a:p>
          <a:p>
            <a:pPr indent="0" lvl="0" marL="0" marR="0" rtl="0" algn="l">
              <a:lnSpc>
                <a:spcPct val="115000"/>
              </a:lnSpc>
              <a:spcBef>
                <a:spcPts val="1000"/>
              </a:spcBef>
              <a:spcAft>
                <a:spcPts val="0"/>
              </a:spcAft>
              <a:buClr>
                <a:schemeClr val="dk1"/>
              </a:buClr>
              <a:buSzPts val="1100"/>
              <a:buFont typeface="Arial"/>
              <a:buNone/>
            </a:pPr>
            <a:r>
              <a:t/>
            </a:r>
            <a:endParaRPr b="0" i="1"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nvSpPr>
        <p:spPr>
          <a:xfrm>
            <a:off x="374075" y="490975"/>
            <a:ext cx="8416500" cy="41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Aplicamos todas las curaciones </a:t>
            </a:r>
            <a:endParaRPr b="0" i="0" sz="2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 Eliminamos fechas incorrectas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 Corregimos targets incorrectos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Eliminamos outliers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Boxplot del target</a:t>
            </a:r>
            <a:endParaRPr b="0" i="0" sz="2400" u="none" cap="none" strike="noStrike">
              <a:solidFill>
                <a:schemeClr val="dk1"/>
              </a:solidFill>
              <a:latin typeface="Gill Sans"/>
              <a:ea typeface="Gill Sans"/>
              <a:cs typeface="Gill Sans"/>
              <a:sym typeface="Gill Sans"/>
            </a:endParaRPr>
          </a:p>
        </p:txBody>
      </p:sp>
      <p:pic>
        <p:nvPicPr>
          <p:cNvPr id="348" name="Google Shape;348;p53"/>
          <p:cNvPicPr preferRelativeResize="0"/>
          <p:nvPr/>
        </p:nvPicPr>
        <p:blipFill rotWithShape="1">
          <a:blip r:embed="rId3">
            <a:alphaModFix/>
          </a:blip>
          <a:srcRect b="0" l="0" r="0" t="0"/>
          <a:stretch/>
        </p:blipFill>
        <p:spPr>
          <a:xfrm>
            <a:off x="1835300" y="2317300"/>
            <a:ext cx="5201951" cy="248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esquema de ejemplo: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1. presentar el dataset y posibles problemas o aplicaciones del mismo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3. proponer diferentes formas de atacar estos problemas (mas o menos lo aprendido en el práctico de curación)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4. mostrar resultados de clasificación (prácticos de supervisado)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6. se pueden presentar variantes con diferentes subconjuntos de características, embeddings y, por supuesto, clasificadores distintos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7. se termina con posibles extensiones de este trabajo, o sea, todo lo que habrían querido hacer pero no les dieron los tiempos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Presentar la problemática que queremos resolver (reducida y completa)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cómo decidimos atacar esa problemática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qué restricciones tenemos por trabajar con series temporales..</a:t>
            </a:r>
            <a:endParaRPr b="0" i="0" sz="1400" u="none" cap="none" strike="noStrike">
              <a:solidFill>
                <a:schemeClr val="dk1"/>
              </a:solidFill>
              <a:latin typeface="Lato"/>
              <a:ea typeface="Lato"/>
              <a:cs typeface="Lato"/>
              <a:sym typeface="Lato"/>
            </a:endParaRPr>
          </a:p>
        </p:txBody>
      </p:sp>
      <p:sp>
        <p:nvSpPr>
          <p:cNvPr id="354" name="Google Shape;354;p54"/>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Problemática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431925" y="547251"/>
            <a:ext cx="8272200" cy="8439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3000"/>
              <a:t>INTRODUCCION AL APRENDIZAJE AUTOMATICO</a:t>
            </a:r>
            <a:endParaRPr sz="3000"/>
          </a:p>
        </p:txBody>
      </p:sp>
      <p:sp>
        <p:nvSpPr>
          <p:cNvPr id="360" name="Google Shape;360;p55"/>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600"/>
              <a:buFont typeface="Arial"/>
              <a:buNone/>
            </a:pPr>
            <a:r>
              <a:rPr b="0" i="0" lang="es" sz="1600" u="none" cap="none" strike="noStrike">
                <a:solidFill>
                  <a:schemeClr val="dk1"/>
                </a:solidFill>
                <a:latin typeface="Gill Sans"/>
                <a:ea typeface="Gill Sans"/>
                <a:cs typeface="Gill Sans"/>
                <a:sym typeface="Gill Sans"/>
              </a:rPr>
              <a:t>Diferenciamos entre envíos rápidos(si llega antes de 3 días hábiles) y lentos si llega después, esto reduce los problemas de clasificación a 2 clases.</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00000"/>
              </a:lnSpc>
              <a:spcBef>
                <a:spcPts val="0"/>
              </a:spcBef>
              <a:spcAft>
                <a:spcPts val="0"/>
              </a:spcAft>
              <a:buClr>
                <a:schemeClr val="dk1"/>
              </a:buClr>
              <a:buSzPts val="1600"/>
              <a:buFont typeface="Gill Sans"/>
              <a:buChar char="●"/>
            </a:pPr>
            <a:r>
              <a:rPr b="0" i="0" lang="es" sz="1600" u="none" cap="none" strike="noStrike">
                <a:solidFill>
                  <a:schemeClr val="dk1"/>
                </a:solidFill>
                <a:latin typeface="Gill Sans"/>
                <a:ea typeface="Gill Sans"/>
                <a:cs typeface="Gill Sans"/>
                <a:sym typeface="Gill Sans"/>
              </a:rPr>
              <a:t>Para salvar las rutas poco representadas, implementamos una codificación para los features sender_zipcode y receiver_zipcode: recortamos ultimo digito para reducir la granularidad de los zipcodes.</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1" i="0" sz="1600" u="none" cap="none" strike="noStrike">
              <a:solidFill>
                <a:schemeClr val="dk1"/>
              </a:solidFill>
              <a:latin typeface="Gill Sans"/>
              <a:ea typeface="Gill Sans"/>
              <a:cs typeface="Gill Sans"/>
              <a:sym typeface="Gill Sans"/>
            </a:endParaRPr>
          </a:p>
          <a:p>
            <a:pPr indent="-330200" lvl="0" marL="457200" marR="0" rtl="0" algn="l">
              <a:lnSpc>
                <a:spcPct val="100000"/>
              </a:lnSpc>
              <a:spcBef>
                <a:spcPts val="0"/>
              </a:spcBef>
              <a:spcAft>
                <a:spcPts val="0"/>
              </a:spcAft>
              <a:buClr>
                <a:schemeClr val="dk1"/>
              </a:buClr>
              <a:buSzPts val="1600"/>
              <a:buFont typeface="Gill Sans"/>
              <a:buChar char="●"/>
            </a:pPr>
            <a:r>
              <a:rPr b="0" i="0" lang="es" sz="1600" u="none" cap="none" strike="noStrike">
                <a:solidFill>
                  <a:schemeClr val="dk1"/>
                </a:solidFill>
                <a:latin typeface="Gill Sans"/>
                <a:ea typeface="Gill Sans"/>
                <a:cs typeface="Gill Sans"/>
                <a:sym typeface="Gill Sans"/>
              </a:rPr>
              <a:t>Seleccionamos un conjunto de features numericos para entrenar modelos de machine learning y mediante las correlaciones de spearman, kendall y pearson determinamos cuales features guardan relacion y estos son los que usamos para entrenar</a:t>
            </a:r>
            <a:endParaRPr b="1" i="0" sz="16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nvSpPr>
        <p:spPr>
          <a:xfrm>
            <a:off x="362375" y="479275"/>
            <a:ext cx="8463300" cy="427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Clusterizamos los envíos basados únicamente en las rutas utilizando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Matriz de Confusión</a:t>
            </a:r>
            <a:endParaRPr b="0" i="0" sz="2400" u="none" cap="none" strike="noStrike">
              <a:solidFill>
                <a:schemeClr val="dk1"/>
              </a:solidFill>
              <a:latin typeface="Gill Sans"/>
              <a:ea typeface="Gill Sans"/>
              <a:cs typeface="Gill Sans"/>
              <a:sym typeface="Gill Sans"/>
            </a:endParaRPr>
          </a:p>
        </p:txBody>
      </p:sp>
      <p:pic>
        <p:nvPicPr>
          <p:cNvPr id="366" name="Google Shape;366;p56"/>
          <p:cNvPicPr preferRelativeResize="0"/>
          <p:nvPr/>
        </p:nvPicPr>
        <p:blipFill rotWithShape="1">
          <a:blip r:embed="rId3">
            <a:alphaModFix/>
          </a:blip>
          <a:srcRect b="0" l="0" r="0" t="0"/>
          <a:stretch/>
        </p:blipFill>
        <p:spPr>
          <a:xfrm>
            <a:off x="3051450" y="1507975"/>
            <a:ext cx="3483125" cy="2513300"/>
          </a:xfrm>
          <a:prstGeom prst="rect">
            <a:avLst/>
          </a:prstGeom>
          <a:noFill/>
          <a:ln>
            <a:noFill/>
          </a:ln>
        </p:spPr>
      </p:pic>
      <p:sp>
        <p:nvSpPr>
          <p:cNvPr id="367" name="Google Shape;367;p56"/>
          <p:cNvSpPr txBox="1"/>
          <p:nvPr/>
        </p:nvSpPr>
        <p:spPr>
          <a:xfrm>
            <a:off x="549425" y="4266775"/>
            <a:ext cx="81945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Utilizando el metodo Elbow vemos que a partir de 3 clusters las distancias no tienen un cambio significativo por lo tanto este es el numero optimo de clusters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nvSpPr>
        <p:spPr>
          <a:xfrm>
            <a:off x="385775" y="385775"/>
            <a:ext cx="8346600" cy="42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chemeClr val="dk1"/>
                </a:solidFill>
                <a:latin typeface="Gill Sans"/>
                <a:ea typeface="Gill Sans"/>
                <a:cs typeface="Gill Sans"/>
                <a:sym typeface="Gill Sans"/>
              </a:rPr>
              <a:t>Modelos lineales:</a:t>
            </a:r>
            <a:r>
              <a:rPr b="0" i="0" lang="es" sz="2400" u="none" cap="none" strike="noStrike">
                <a:solidFill>
                  <a:schemeClr val="dk1"/>
                </a:solidFill>
                <a:latin typeface="Gill Sans"/>
                <a:ea typeface="Gill Sans"/>
                <a:cs typeface="Gill Sans"/>
                <a:sym typeface="Gill Sans"/>
              </a:rPr>
              <a:t> modelo basado en ​regresión lineal​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73" name="Google Shape;373;p57"/>
          <p:cNvPicPr preferRelativeResize="0"/>
          <p:nvPr/>
        </p:nvPicPr>
        <p:blipFill rotWithShape="1">
          <a:blip r:embed="rId3">
            <a:alphaModFix/>
          </a:blip>
          <a:srcRect b="0" l="0" r="0" t="0"/>
          <a:stretch/>
        </p:blipFill>
        <p:spPr>
          <a:xfrm>
            <a:off x="2256125" y="1063775"/>
            <a:ext cx="3857625" cy="34200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nvSpPr>
        <p:spPr>
          <a:xfrm>
            <a:off x="357900" y="455850"/>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​regresión logística</a:t>
            </a:r>
            <a:r>
              <a:rPr b="0" i="0" lang="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p58"/>
          <p:cNvPicPr preferRelativeResize="0"/>
          <p:nvPr/>
        </p:nvPicPr>
        <p:blipFill rotWithShape="1">
          <a:blip r:embed="rId3">
            <a:alphaModFix/>
          </a:blip>
          <a:srcRect b="0" l="0" r="0" t="0"/>
          <a:stretch/>
        </p:blipFill>
        <p:spPr>
          <a:xfrm>
            <a:off x="2443175" y="1192350"/>
            <a:ext cx="4009575" cy="3284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nvSpPr>
        <p:spPr>
          <a:xfrm>
            <a:off x="374075" y="467600"/>
            <a:ext cx="82413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(RLineal y Logistica)Estandarizando los features y re entrenando:</a:t>
            </a:r>
            <a:endParaRPr b="0" i="0" sz="2400" u="none" cap="none" strike="noStrike">
              <a:solidFill>
                <a:schemeClr val="dk1"/>
              </a:solidFill>
              <a:latin typeface="Gill Sans"/>
              <a:ea typeface="Gill Sans"/>
              <a:cs typeface="Gill Sans"/>
              <a:sym typeface="Gill Sans"/>
            </a:endParaRPr>
          </a:p>
        </p:txBody>
      </p:sp>
      <p:pic>
        <p:nvPicPr>
          <p:cNvPr id="385" name="Google Shape;385;p59"/>
          <p:cNvPicPr preferRelativeResize="0"/>
          <p:nvPr/>
        </p:nvPicPr>
        <p:blipFill rotWithShape="1">
          <a:blip r:embed="rId3">
            <a:alphaModFix/>
          </a:blip>
          <a:srcRect b="0" l="0" r="0" t="0"/>
          <a:stretch/>
        </p:blipFill>
        <p:spPr>
          <a:xfrm>
            <a:off x="666325" y="1198275"/>
            <a:ext cx="3308200" cy="3080175"/>
          </a:xfrm>
          <a:prstGeom prst="rect">
            <a:avLst/>
          </a:prstGeom>
          <a:noFill/>
          <a:ln>
            <a:noFill/>
          </a:ln>
        </p:spPr>
      </p:pic>
      <p:sp>
        <p:nvSpPr>
          <p:cNvPr id="386" name="Google Shape;386;p59"/>
          <p:cNvSpPr txBox="1"/>
          <p:nvPr/>
        </p:nvSpPr>
        <p:spPr>
          <a:xfrm>
            <a:off x="526050" y="4149875"/>
            <a:ext cx="80892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Gill Sans"/>
              <a:ea typeface="Gill Sans"/>
              <a:cs typeface="Gill Sans"/>
              <a:sym typeface="Gill Sans"/>
            </a:endParaRPr>
          </a:p>
        </p:txBody>
      </p:sp>
      <p:pic>
        <p:nvPicPr>
          <p:cNvPr id="387" name="Google Shape;387;p59"/>
          <p:cNvPicPr preferRelativeResize="0"/>
          <p:nvPr/>
        </p:nvPicPr>
        <p:blipFill rotWithShape="1">
          <a:blip r:embed="rId4">
            <a:alphaModFix/>
          </a:blip>
          <a:srcRect b="0" l="0" r="0" t="0"/>
          <a:stretch/>
        </p:blipFill>
        <p:spPr>
          <a:xfrm>
            <a:off x="5166875" y="1198275"/>
            <a:ext cx="3378175" cy="3080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El mejor método para clasificarlos fue LogisticRegression. </a:t>
            </a:r>
            <a:endParaRPr b="0" i="0" sz="2400" u="none" cap="none" strike="noStrike">
              <a:solidFill>
                <a:schemeClr val="dk1"/>
              </a:solidFill>
              <a:latin typeface="Gill Sans"/>
              <a:ea typeface="Gill Sans"/>
              <a:cs typeface="Gill Sans"/>
              <a:sym typeface="Gill Sans"/>
            </a:endParaRPr>
          </a:p>
          <a:p>
            <a:pPr indent="0" lvl="0" marL="0" marR="0" rtl="0" algn="l">
              <a:lnSpc>
                <a:spcPct val="115000"/>
              </a:lnSpc>
              <a:spcBef>
                <a:spcPts val="1000"/>
              </a:spcBef>
              <a:spcAft>
                <a:spcPts val="100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andaría mejor con mas features</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400"/>
              <a:buFont typeface="Arial"/>
              <a:buNone/>
            </a:pPr>
            <a:r>
              <a:rPr lang="es" sz="3000">
                <a:solidFill>
                  <a:srgbClr val="FFFFFF"/>
                </a:solidFill>
              </a:rPr>
              <a:t> Aprendizaje supervisado y no supervisado</a:t>
            </a:r>
            <a:endParaRPr sz="3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398" name="Google Shape;398;p61"/>
          <p:cNvSpPr txBox="1"/>
          <p:nvPr/>
        </p:nvSpPr>
        <p:spPr>
          <a:xfrm>
            <a:off x="374075" y="1454725"/>
            <a:ext cx="8375100" cy="33615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Utilizamos el ​ target​ tratando de predecir solo ​ 21 clases​ para simplificar. </a:t>
            </a:r>
            <a:r>
              <a:rPr b="0" i="0" lang="es" sz="1600" u="none" cap="none" strike="noStrike">
                <a:solidFill>
                  <a:schemeClr val="dk1"/>
                </a:solidFill>
                <a:latin typeface="Gill Sans"/>
                <a:ea typeface="Gill Sans"/>
                <a:cs typeface="Gill Sans"/>
                <a:sym typeface="Gill Sans"/>
              </a:rPr>
              <a:t>Asignamos todo target mayor que 20 a 20</a:t>
            </a:r>
            <a:endParaRPr b="0" i="0" sz="16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Agregamos el concepto de ​ ventana de predicción​ formada por dos componentes, un speed (cantidad de días hábiles predichos), más un offset (margen de error de la predicción). Las predicciones son de la forma: (speed, offset).</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Solo utilizamos los features de las rutas: zipcodes  y service</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Diseñamos un pipeline con las siguientes transformaciones:</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Recortamos el último dígito de los zip codes</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Normalizamos los features</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Proyectamos los features utilizando PCA, manteniendo 3 componentes.</a:t>
            </a:r>
            <a:endParaRPr b="0" i="0" sz="1800" u="none" cap="none" strike="noStrike">
              <a:solidFill>
                <a:schemeClr val="dk1"/>
              </a:solidFill>
              <a:latin typeface="Gill Sans"/>
              <a:ea typeface="Gill Sans"/>
              <a:cs typeface="Gill Sans"/>
              <a:sym typeface="Gill Sans"/>
            </a:endParaRPr>
          </a:p>
          <a:p>
            <a:pPr indent="-342900" lvl="1" marL="9144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Agregamos un clasificador</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nvSpPr>
        <p:spPr>
          <a:xfrm>
            <a:off x="374075" y="432525"/>
            <a:ext cx="8288100" cy="43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árboles de decisión (supervisado)</a:t>
            </a:r>
            <a:endParaRPr b="0" i="0" sz="2400" u="none" cap="none" strike="noStrike">
              <a:solidFill>
                <a:schemeClr val="dk1"/>
              </a:solidFill>
              <a:latin typeface="Gill Sans"/>
              <a:ea typeface="Gill Sans"/>
              <a:cs typeface="Gill Sans"/>
              <a:sym typeface="Gill Sans"/>
            </a:endParaRPr>
          </a:p>
          <a:p>
            <a:pPr indent="-317500" lvl="0" marL="457200" marR="0" rtl="0" algn="l">
              <a:lnSpc>
                <a:spcPct val="100000"/>
              </a:lnSpc>
              <a:spcBef>
                <a:spcPts val="0"/>
              </a:spcBef>
              <a:spcAft>
                <a:spcPts val="0"/>
              </a:spcAft>
              <a:buClr>
                <a:schemeClr val="dk1"/>
              </a:buClr>
              <a:buSzPts val="1400"/>
              <a:buFont typeface="Gill Sans"/>
              <a:buChar char="●"/>
            </a:pPr>
            <a:r>
              <a:rPr b="0" i="0" lang="es" sz="1600" u="none" cap="none" strike="noStrike">
                <a:solidFill>
                  <a:schemeClr val="dk1"/>
                </a:solidFill>
                <a:latin typeface="Gill Sans"/>
                <a:ea typeface="Gill Sans"/>
                <a:cs typeface="Gill Sans"/>
                <a:sym typeface="Gill Sans"/>
              </a:rPr>
              <a:t>Agregamos el clasificador ​XGBoostClassifier​ como estimador final. Entrenamos el modelo, predecimos el conjunto de test y calculamos las métricas ​ ontime​, ​ delay​ y ​ early​, sin ventana</a:t>
            </a: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Gill Sans"/>
                <a:ea typeface="Gill Sans"/>
                <a:cs typeface="Gill Sans"/>
                <a:sym typeface="Gill Sans"/>
              </a:rPr>
              <a:t>Modelo basado en vecinos cercanos (no supervisado / semi supervisado)</a:t>
            </a:r>
            <a:endParaRPr b="0" i="0" sz="2400" u="none" cap="none" strike="noStrike">
              <a:solidFill>
                <a:schemeClr val="dk1"/>
              </a:solidFill>
              <a:latin typeface="Gill Sans"/>
              <a:ea typeface="Gill Sans"/>
              <a:cs typeface="Gill Sans"/>
              <a:sym typeface="Gill Sans"/>
            </a:endParaRPr>
          </a:p>
          <a:p>
            <a:pPr indent="-330200" lvl="0" marL="457200" marR="0" rtl="0" algn="l">
              <a:lnSpc>
                <a:spcPct val="100000"/>
              </a:lnSpc>
              <a:spcBef>
                <a:spcPts val="0"/>
              </a:spcBef>
              <a:spcAft>
                <a:spcPts val="0"/>
              </a:spcAft>
              <a:buClr>
                <a:schemeClr val="dk1"/>
              </a:buClr>
              <a:buSzPts val="1600"/>
              <a:buFont typeface="Gill Sans"/>
              <a:buChar char="●"/>
            </a:pPr>
            <a:r>
              <a:rPr b="0" i="0" lang="es" sz="1600" u="none" cap="none" strike="noStrike">
                <a:solidFill>
                  <a:schemeClr val="dk1"/>
                </a:solidFill>
                <a:latin typeface="Gill Sans"/>
                <a:ea typeface="Gill Sans"/>
                <a:cs typeface="Gill Sans"/>
                <a:sym typeface="Gill Sans"/>
              </a:rPr>
              <a:t>Agregamos el clasificador KNeighborsClassifier como estimador final. Calculamos las métricas ontime , delay y early , sin ventana.</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04" name="Google Shape;404;p62"/>
          <p:cNvPicPr preferRelativeResize="0"/>
          <p:nvPr/>
        </p:nvPicPr>
        <p:blipFill rotWithShape="1">
          <a:blip r:embed="rId3">
            <a:alphaModFix/>
          </a:blip>
          <a:srcRect b="0" l="0" r="0" t="0"/>
          <a:stretch/>
        </p:blipFill>
        <p:spPr>
          <a:xfrm>
            <a:off x="2665713" y="3881250"/>
            <a:ext cx="2492815" cy="552100"/>
          </a:xfrm>
          <a:prstGeom prst="rect">
            <a:avLst/>
          </a:prstGeom>
          <a:noFill/>
          <a:ln>
            <a:noFill/>
          </a:ln>
        </p:spPr>
      </p:pic>
      <p:pic>
        <p:nvPicPr>
          <p:cNvPr id="405" name="Google Shape;405;p62"/>
          <p:cNvPicPr preferRelativeResize="0"/>
          <p:nvPr/>
        </p:nvPicPr>
        <p:blipFill rotWithShape="1">
          <a:blip r:embed="rId4">
            <a:alphaModFix/>
          </a:blip>
          <a:srcRect b="0" l="0" r="0" t="0"/>
          <a:stretch/>
        </p:blipFill>
        <p:spPr>
          <a:xfrm>
            <a:off x="2588138" y="1614313"/>
            <a:ext cx="2647950" cy="485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regresión:</a:t>
            </a:r>
            <a:endParaRPr b="0" i="0" sz="2400" u="none" cap="none" strike="noStrike">
              <a:solidFill>
                <a:schemeClr val="dk1"/>
              </a:solidFill>
              <a:latin typeface="Gill Sans"/>
              <a:ea typeface="Gill Sans"/>
              <a:cs typeface="Gill Sans"/>
              <a:sym typeface="Gill Sans"/>
            </a:endParaRPr>
          </a:p>
          <a:p>
            <a:pPr indent="-330200" lvl="0" marL="457200" marR="0" rtl="0" algn="l">
              <a:lnSpc>
                <a:spcPct val="100000"/>
              </a:lnSpc>
              <a:spcBef>
                <a:spcPts val="0"/>
              </a:spcBef>
              <a:spcAft>
                <a:spcPts val="0"/>
              </a:spcAft>
              <a:buClr>
                <a:schemeClr val="dk1"/>
              </a:buClr>
              <a:buSzPts val="1600"/>
              <a:buFont typeface="Gill Sans"/>
              <a:buChar char="●"/>
            </a:pPr>
            <a:r>
              <a:rPr b="0" i="0" lang="es" sz="1600" u="none" cap="none" strike="noStrike">
                <a:solidFill>
                  <a:schemeClr val="dk1"/>
                </a:solidFill>
                <a:latin typeface="Gill Sans"/>
                <a:ea typeface="Gill Sans"/>
                <a:cs typeface="Gill Sans"/>
                <a:sym typeface="Gill Sans"/>
              </a:rPr>
              <a:t>Agregamos LogisticR como estimador final, calculamos métricas ontime , delay y early , sin ventana.</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600" u="none" cap="none" strike="noStrike">
                <a:solidFill>
                  <a:schemeClr val="dk1"/>
                </a:solidFill>
                <a:latin typeface="Gill Sans"/>
                <a:ea typeface="Gill Sans"/>
                <a:cs typeface="Gill Sans"/>
                <a:sym typeface="Gill Sans"/>
              </a:rPr>
              <a:t>Elegimos Logistic Regression porque da informacion de la probabilidad que tiene cada etiqueta en cada prediccion que se hizo lo que puede ser util para elegir el offset. Además da informacion de que tan segura es posible estar de la prediccion hecha.</a:t>
            </a:r>
            <a:endParaRPr b="0" i="0" sz="1600" u="none" cap="none" strike="noStrike">
              <a:solidFill>
                <a:srgbClr val="000000"/>
              </a:solidFill>
              <a:latin typeface="Arial"/>
              <a:ea typeface="Arial"/>
              <a:cs typeface="Arial"/>
              <a:sym typeface="Arial"/>
            </a:endParaRPr>
          </a:p>
        </p:txBody>
      </p:sp>
      <p:pic>
        <p:nvPicPr>
          <p:cNvPr id="411" name="Google Shape;411;p63"/>
          <p:cNvPicPr preferRelativeResize="0"/>
          <p:nvPr/>
        </p:nvPicPr>
        <p:blipFill rotWithShape="1">
          <a:blip r:embed="rId3">
            <a:alphaModFix/>
          </a:blip>
          <a:srcRect b="0" l="0" r="0" t="0"/>
          <a:stretch/>
        </p:blipFill>
        <p:spPr>
          <a:xfrm>
            <a:off x="2905550" y="1707622"/>
            <a:ext cx="2628900" cy="67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Descripción del dataset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Problemática</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Modelos y resultados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Optimización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s" sz="1400" u="none" cap="none" strike="noStrike">
                <a:solidFill>
                  <a:srgbClr val="000000"/>
                </a:solidFill>
                <a:latin typeface="Lato"/>
                <a:ea typeface="Lato"/>
                <a:cs typeface="Lato"/>
                <a:sym typeface="Lato"/>
              </a:rPr>
              <a:t>Próximos pasos</a:t>
            </a:r>
            <a:endParaRPr b="0" i="0" sz="1400" u="none" cap="none" strike="noStrike">
              <a:solidFill>
                <a:srgbClr val="000000"/>
              </a:solidFill>
              <a:latin typeface="Lato"/>
              <a:ea typeface="Lato"/>
              <a:cs typeface="Lato"/>
              <a:sym typeface="Lato"/>
            </a:endParaRPr>
          </a:p>
        </p:txBody>
      </p:sp>
      <p:sp>
        <p:nvSpPr>
          <p:cNvPr id="197" name="Google Shape;197;p28"/>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400" u="none" cap="none" strike="noStrike">
                <a:solidFill>
                  <a:schemeClr val="dk1"/>
                </a:solidFill>
                <a:latin typeface="Lato"/>
                <a:ea typeface="Lato"/>
                <a:cs typeface="Lato"/>
                <a:sym typeface="Lato"/>
              </a:rPr>
              <a:t>Agenda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Ventanas de predicción:</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00000"/>
              </a:lnSpc>
              <a:spcBef>
                <a:spcPts val="0"/>
              </a:spcBef>
              <a:spcAft>
                <a:spcPts val="0"/>
              </a:spcAft>
              <a:buClr>
                <a:schemeClr val="dk1"/>
              </a:buClr>
              <a:buSzPts val="1400"/>
              <a:buFont typeface="Gill Sans"/>
              <a:buChar char="●"/>
            </a:pPr>
            <a:r>
              <a:rPr b="0" i="0" lang="es" sz="1600" u="none" cap="none" strike="noStrike">
                <a:solidFill>
                  <a:schemeClr val="dk1"/>
                </a:solidFill>
                <a:latin typeface="Gill Sans"/>
                <a:ea typeface="Gill Sans"/>
                <a:cs typeface="Gill Sans"/>
                <a:sym typeface="Gill Sans"/>
              </a:rPr>
              <a:t>Construimos un ​ offset​ para mejorar las predicciones, de forma que tenga ​ avg_offset​ menor o igual a 1</a:t>
            </a:r>
            <a:endParaRPr b="0" i="0" sz="16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600"/>
              <a:buFont typeface="Arial"/>
              <a:buNone/>
            </a:pPr>
            <a:r>
              <a:rPr b="0" i="0" lang="es" sz="1600" u="none" cap="none" strike="noStrike">
                <a:solidFill>
                  <a:schemeClr val="dk1"/>
                </a:solidFill>
                <a:latin typeface="Gill Sans"/>
                <a:ea typeface="Gill Sans"/>
                <a:cs typeface="Gill Sans"/>
                <a:sym typeface="Gill Sans"/>
              </a:rPr>
              <a:t>Viendo las probabilidades de cada etiqueta tomamos el maximo valor y si es menor al 1 por ciento le asignamos un offset de 3, si esta entre 1 y 10 por ciento le asignamos un offset de 2 y si esta entre 10 por ciento y 30 por ciento le asignamos un offset de 1 y finalmente, le asignamos un cero de offset al resto.</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000"/>
              </a:lnSpc>
              <a:spcBef>
                <a:spcPts val="1200"/>
              </a:spcBef>
              <a:spcAft>
                <a:spcPts val="0"/>
              </a:spcAft>
              <a:buClr>
                <a:schemeClr val="dk1"/>
              </a:buClr>
              <a:buSzPts val="1600"/>
              <a:buFont typeface="Gill Sans"/>
              <a:buChar char="●"/>
            </a:pPr>
            <a:r>
              <a:rPr b="0" i="0" lang="es" sz="1600" u="none" cap="none" strike="noStrike">
                <a:solidFill>
                  <a:schemeClr val="dk1"/>
                </a:solidFill>
                <a:latin typeface="Gill Sans"/>
                <a:ea typeface="Gill Sans"/>
                <a:cs typeface="Gill Sans"/>
                <a:sym typeface="Gill Sans"/>
              </a:rPr>
              <a:t>Construimos un ​ offset​ que mejore las métricas de los modelos y que tenga un avg_offset​ menor o igual que ​ 2.5​ </a:t>
            </a:r>
            <a:endParaRPr b="0" i="0" sz="16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600"/>
              <a:buFont typeface="Arial"/>
              <a:buNone/>
            </a:pPr>
            <a:r>
              <a:rPr b="0" i="0" lang="es" sz="1600" u="none" cap="none" strike="noStrike">
                <a:solidFill>
                  <a:schemeClr val="dk1"/>
                </a:solidFill>
                <a:latin typeface="Gill Sans"/>
                <a:ea typeface="Gill Sans"/>
                <a:cs typeface="Gill Sans"/>
                <a:sym typeface="Gill Sans"/>
              </a:rPr>
              <a:t>Viendo las probabilidades de cada etiqueta tomamos el maximo valor y si es menor al 20 por ciento le asignamos un offset de 3, si esta entre 20 y 30 por ciento le asignamos un offset de 2 y si esta entre 30 por ciento y 40 por ciento le asignamos un offset de 1 y finalmente, le asignamos un cero de offset al resto</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txBox="1"/>
          <p:nvPr>
            <p:ph type="title"/>
          </p:nvPr>
        </p:nvSpPr>
        <p:spPr>
          <a:xfrm>
            <a:off x="499300" y="458300"/>
            <a:ext cx="8361900" cy="309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sz="3600">
                <a:solidFill>
                  <a:srgbClr val="FFFFFF"/>
                </a:solidFill>
                <a:latin typeface="Gill Sans"/>
                <a:ea typeface="Gill Sans"/>
                <a:cs typeface="Gill Sans"/>
                <a:sym typeface="Gill Sans"/>
              </a:rPr>
              <a:t>Próximos pasos</a:t>
            </a:r>
            <a:endParaRPr sz="3600">
              <a:solidFill>
                <a:srgbClr val="FFFFFF"/>
              </a:solidFill>
              <a:latin typeface="Gill Sans"/>
              <a:ea typeface="Gill Sans"/>
              <a:cs typeface="Gill Sans"/>
              <a:sym typeface="Gill Sans"/>
            </a:endParaRPr>
          </a:p>
          <a:p>
            <a:pPr indent="0" lvl="0" marL="0" rtl="0" algn="l">
              <a:lnSpc>
                <a:spcPct val="100000"/>
              </a:lnSpc>
              <a:spcBef>
                <a:spcPts val="0"/>
              </a:spcBef>
              <a:spcAft>
                <a:spcPts val="0"/>
              </a:spcAft>
              <a:buSzPts val="4200"/>
              <a:buNone/>
            </a:pPr>
            <a:r>
              <a:t/>
            </a:r>
            <a:endParaRPr sz="2400">
              <a:solidFill>
                <a:srgbClr val="FFFFFF"/>
              </a:solidFill>
              <a:latin typeface="Gill Sans"/>
              <a:ea typeface="Gill Sans"/>
              <a:cs typeface="Gill Sans"/>
              <a:sym typeface="Gill Sans"/>
            </a:endParaRPr>
          </a:p>
          <a:p>
            <a:pPr indent="-381000" lvl="0" marL="914400" rtl="0" algn="l">
              <a:lnSpc>
                <a:spcPct val="100000"/>
              </a:lnSpc>
              <a:spcBef>
                <a:spcPts val="0"/>
              </a:spcBef>
              <a:spcAft>
                <a:spcPts val="0"/>
              </a:spcAft>
              <a:buClr>
                <a:srgbClr val="FFFFFF"/>
              </a:buClr>
              <a:buSzPts val="2400"/>
              <a:buFont typeface="Lato"/>
              <a:buChar char="●"/>
            </a:pPr>
            <a:r>
              <a:rPr lang="es" sz="2400">
                <a:solidFill>
                  <a:srgbClr val="FFFFFF"/>
                </a:solidFill>
                <a:latin typeface="Lato"/>
                <a:ea typeface="Lato"/>
                <a:cs typeface="Lato"/>
                <a:sym typeface="Lato"/>
              </a:rPr>
              <a:t>Algoritmos clásicos de series temporales</a:t>
            </a:r>
            <a:endParaRPr sz="2400">
              <a:solidFill>
                <a:srgbClr val="FFFFFF"/>
              </a:solidFill>
              <a:latin typeface="Lato"/>
              <a:ea typeface="Lato"/>
              <a:cs typeface="Lato"/>
              <a:sym typeface="Lato"/>
            </a:endParaRPr>
          </a:p>
          <a:p>
            <a:pPr indent="-381000" lvl="0" marL="914400" rtl="0" algn="l">
              <a:lnSpc>
                <a:spcPct val="100000"/>
              </a:lnSpc>
              <a:spcBef>
                <a:spcPts val="0"/>
              </a:spcBef>
              <a:spcAft>
                <a:spcPts val="0"/>
              </a:spcAft>
              <a:buClr>
                <a:srgbClr val="FFFFFF"/>
              </a:buClr>
              <a:buSzPts val="2400"/>
              <a:buFont typeface="Lato"/>
              <a:buChar char="●"/>
            </a:pPr>
            <a:r>
              <a:rPr lang="es" sz="2400">
                <a:solidFill>
                  <a:srgbClr val="FFFFFF"/>
                </a:solidFill>
                <a:latin typeface="Lato"/>
                <a:ea typeface="Lato"/>
                <a:cs typeface="Lato"/>
                <a:sym typeface="Lato"/>
              </a:rPr>
              <a:t>Redes neuronales</a:t>
            </a:r>
            <a:endParaRPr sz="2400">
              <a:solidFill>
                <a:srgbClr val="FFFFFF"/>
              </a:solidFill>
              <a:latin typeface="Lato"/>
              <a:ea typeface="Lato"/>
              <a:cs typeface="Lato"/>
              <a:sym typeface="Lato"/>
            </a:endParaRPr>
          </a:p>
          <a:p>
            <a:pPr indent="-381000" lvl="0" marL="914400" rtl="0" algn="l">
              <a:lnSpc>
                <a:spcPct val="100000"/>
              </a:lnSpc>
              <a:spcBef>
                <a:spcPts val="0"/>
              </a:spcBef>
              <a:spcAft>
                <a:spcPts val="0"/>
              </a:spcAft>
              <a:buClr>
                <a:srgbClr val="FFFFFF"/>
              </a:buClr>
              <a:buSzPts val="2400"/>
              <a:buFont typeface="Lato"/>
              <a:buChar char="●"/>
            </a:pPr>
            <a:r>
              <a:rPr lang="es" sz="2400">
                <a:solidFill>
                  <a:srgbClr val="FFFFFF"/>
                </a:solidFill>
                <a:latin typeface="Lato"/>
                <a:ea typeface="Lato"/>
                <a:cs typeface="Lato"/>
                <a:sym typeface="Lato"/>
              </a:rPr>
              <a:t>Modelos bayesianos</a:t>
            </a:r>
            <a:endParaRPr sz="2400">
              <a:solidFill>
                <a:srgbClr val="FFFFFF"/>
              </a:solidFill>
              <a:latin typeface="Lato"/>
              <a:ea typeface="Lato"/>
              <a:cs typeface="Lato"/>
              <a:sym typeface="Lato"/>
            </a:endParaRPr>
          </a:p>
          <a:p>
            <a:pPr indent="-381000" lvl="0" marL="914400" rtl="0" algn="l">
              <a:lnSpc>
                <a:spcPct val="100000"/>
              </a:lnSpc>
              <a:spcBef>
                <a:spcPts val="0"/>
              </a:spcBef>
              <a:spcAft>
                <a:spcPts val="0"/>
              </a:spcAft>
              <a:buClr>
                <a:srgbClr val="FFFFFF"/>
              </a:buClr>
              <a:buSzPts val="2400"/>
              <a:buFont typeface="Lato"/>
              <a:buChar char="●"/>
            </a:pPr>
            <a:r>
              <a:rPr lang="es" sz="2400">
                <a:solidFill>
                  <a:srgbClr val="FFFFFF"/>
                </a:solidFill>
                <a:latin typeface="Lato"/>
                <a:ea typeface="Lato"/>
                <a:cs typeface="Lato"/>
                <a:sym typeface="Lato"/>
              </a:rPr>
              <a:t>Embeddings </a:t>
            </a:r>
            <a:endParaRPr sz="2400">
              <a:solidFill>
                <a:srgbClr val="FFFFFF"/>
              </a:solidFill>
              <a:latin typeface="Gill Sans"/>
              <a:ea typeface="Gill Sans"/>
              <a:cs typeface="Gill Sans"/>
              <a:sym typeface="Gill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pSp>
        <p:nvGrpSpPr>
          <p:cNvPr id="426" name="Google Shape;426;p66"/>
          <p:cNvGrpSpPr/>
          <p:nvPr/>
        </p:nvGrpSpPr>
        <p:grpSpPr>
          <a:xfrm>
            <a:off x="4939500" y="1219611"/>
            <a:ext cx="3837000" cy="2704200"/>
            <a:chOff x="4939500" y="1219611"/>
            <a:chExt cx="3837000" cy="2704200"/>
          </a:xfrm>
        </p:grpSpPr>
        <p:cxnSp>
          <p:nvCxnSpPr>
            <p:cNvPr id="427" name="Google Shape;427;p6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28" name="Google Shape;428;p6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29" name="Google Shape;429;p6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0" name="Google Shape;430;p6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1" name="Google Shape;431;p6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2" name="Google Shape;432;p6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3" name="Google Shape;433;p6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4" name="Google Shape;434;p6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5" name="Google Shape;435;p6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36" name="Google Shape;436;p6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37" name="Google Shape;437;p6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sz="6000">
                <a:latin typeface="Gill Sans"/>
                <a:ea typeface="Gill Sans"/>
                <a:cs typeface="Gill Sans"/>
                <a:sym typeface="Gill Sans"/>
              </a:rPr>
              <a:t>Gracias!!!</a:t>
            </a:r>
            <a:endParaRPr sz="6000">
              <a:latin typeface="Gill Sans"/>
              <a:ea typeface="Gill Sans"/>
              <a:cs typeface="Gill Sans"/>
              <a:sym typeface="Gill Sans"/>
            </a:endParaRPr>
          </a:p>
        </p:txBody>
      </p:sp>
      <p:grpSp>
        <p:nvGrpSpPr>
          <p:cNvPr id="439" name="Google Shape;439;p66"/>
          <p:cNvGrpSpPr/>
          <p:nvPr/>
        </p:nvGrpSpPr>
        <p:grpSpPr>
          <a:xfrm>
            <a:off x="4939534" y="2017046"/>
            <a:ext cx="3825543" cy="1573619"/>
            <a:chOff x="1000000" y="2393988"/>
            <a:chExt cx="4144235" cy="1704712"/>
          </a:xfrm>
        </p:grpSpPr>
        <p:sp>
          <p:nvSpPr>
            <p:cNvPr id="440" name="Google Shape;440;p6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66"/>
          <p:cNvGrpSpPr/>
          <p:nvPr/>
        </p:nvGrpSpPr>
        <p:grpSpPr>
          <a:xfrm>
            <a:off x="4939557" y="1778136"/>
            <a:ext cx="3836911" cy="1503799"/>
            <a:chOff x="1000025" y="2059300"/>
            <a:chExt cx="4156550" cy="1629075"/>
          </a:xfrm>
        </p:grpSpPr>
        <p:sp>
          <p:nvSpPr>
            <p:cNvPr id="450" name="Google Shape;450;p6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Presentar el dataset: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características del dataset.. </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las distribuciones de las variables…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etc.. lo que vimos en el práctico de análisis</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 name="Google Shape;203;p29"/>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Descripción del dataset</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Mostrar dónde se encuentran las dificultades con las que se encontraron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Como resolver estas dificultades..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rgbClr val="000000"/>
                </a:solidFill>
                <a:latin typeface="Lato"/>
                <a:ea typeface="Lato"/>
                <a:cs typeface="Lato"/>
                <a:sym typeface="Lato"/>
              </a:rPr>
              <a:t>etc… Lo que vimos en curación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t/>
            </a:r>
            <a:endParaRPr b="0" i="0" sz="1400" u="none" cap="none" strike="noStrike">
              <a:solidFill>
                <a:srgbClr val="000000"/>
              </a:solidFill>
              <a:latin typeface="Lato"/>
              <a:ea typeface="Lato"/>
              <a:cs typeface="Lato"/>
              <a:sym typeface="Lato"/>
            </a:endParaRPr>
          </a:p>
        </p:txBody>
      </p:sp>
      <p:sp>
        <p:nvSpPr>
          <p:cNvPr id="209" name="Google Shape;209;p30"/>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Descripción del dataset</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Presentar la problemática que queremos resolver (reducida y completa)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cómo decidimos atacar esa problemática</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qué restricciones tenemos por trabajar con series temporales..</a:t>
            </a:r>
            <a:endParaRPr b="0" i="0" sz="1400" u="none" cap="none" strike="noStrike">
              <a:solidFill>
                <a:schemeClr val="dk1"/>
              </a:solidFill>
              <a:latin typeface="Lato"/>
              <a:ea typeface="Lato"/>
              <a:cs typeface="Lato"/>
              <a:sym typeface="Lato"/>
            </a:endParaRPr>
          </a:p>
        </p:txBody>
      </p:sp>
      <p:sp>
        <p:nvSpPr>
          <p:cNvPr id="215" name="Google Shape;215;p31"/>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Problemática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Presentar los modelos que se probaron:</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s" sz="1400" u="none" cap="none" strike="noStrike">
                <a:solidFill>
                  <a:schemeClr val="dk1"/>
                </a:solidFill>
                <a:latin typeface="Lato"/>
                <a:ea typeface="Lato"/>
                <a:cs typeface="Lato"/>
                <a:sym typeface="Lato"/>
              </a:rPr>
              <a:t>no supervisados: clustering, knn</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supervisados: logistic regression, xgboost</a:t>
            </a:r>
            <a:endParaRPr b="0" i="0" sz="1400" u="none" cap="none" strike="noStrike">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explicar mínimamente y a grandes razgos como funcionan</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21" name="Google Shape;221;p32"/>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Modelos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los resultados obtenidos: métricas, matriz de confusión,..</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es" sz="1400" u="none" cap="none" strike="noStrike">
                <a:solidFill>
                  <a:schemeClr val="dk1"/>
                </a:solidFill>
                <a:latin typeface="Lato"/>
                <a:ea typeface="Lato"/>
                <a:cs typeface="Lato"/>
                <a:sym typeface="Lato"/>
              </a:rPr>
              <a:t>Mostrar los gráficos que les parezcan relevantes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t/>
            </a:r>
            <a:endParaRPr b="0" i="0" sz="1400" u="none" cap="none" strike="noStrike">
              <a:solidFill>
                <a:schemeClr val="dk1"/>
              </a:solidFill>
              <a:latin typeface="Lato"/>
              <a:ea typeface="Lato"/>
              <a:cs typeface="Lato"/>
              <a:sym typeface="Lato"/>
            </a:endParaRPr>
          </a:p>
        </p:txBody>
      </p:sp>
      <p:sp>
        <p:nvSpPr>
          <p:cNvPr id="227" name="Google Shape;227;p33"/>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Modelos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