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4" r:id="rId3"/>
    <p:sldId id="356" r:id="rId4"/>
    <p:sldId id="334" r:id="rId5"/>
    <p:sldId id="335" r:id="rId6"/>
    <p:sldId id="336" r:id="rId7"/>
    <p:sldId id="339" r:id="rId8"/>
    <p:sldId id="341" r:id="rId9"/>
    <p:sldId id="342" r:id="rId10"/>
    <p:sldId id="340" r:id="rId11"/>
    <p:sldId id="338" r:id="rId12"/>
    <p:sldId id="343" r:id="rId13"/>
    <p:sldId id="344" r:id="rId14"/>
    <p:sldId id="345" r:id="rId15"/>
    <p:sldId id="346" r:id="rId16"/>
    <p:sldId id="347" r:id="rId17"/>
    <p:sldId id="348" r:id="rId18"/>
    <p:sldId id="350" r:id="rId19"/>
    <p:sldId id="351" r:id="rId20"/>
    <p:sldId id="349" r:id="rId21"/>
    <p:sldId id="352" r:id="rId22"/>
    <p:sldId id="353" r:id="rId23"/>
    <p:sldId id="35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43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28/6/2019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Add a </a:t>
            </a:r>
            <a:r>
              <a:rPr lang="en-US" smtClean="0"/>
              <a:t>new training course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01" y="2753539"/>
            <a:ext cx="7715250" cy="2552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3</a:t>
            </a:r>
            <a:r>
              <a:rPr lang="en-US" dirty="0" smtClean="0">
                <a:solidFill>
                  <a:srgbClr val="2A3643"/>
                </a:solidFill>
              </a:rPr>
              <a:t>. Name the file in filename.md format.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6025" y="2753539"/>
            <a:ext cx="1708990" cy="341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Do not put spaces in the filename of your .md file. Always replace the spaces with dash </a:t>
            </a:r>
            <a:r>
              <a:rPr lang="en-US" dirty="0" smtClean="0">
                <a:solidFill>
                  <a:srgbClr val="C00000"/>
                </a:solidFill>
              </a:rPr>
              <a:t>(-).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Also remember to add the ‘.md’ extension at the end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34594" y="3069893"/>
            <a:ext cx="4391432" cy="1615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1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2229256" y="3487783"/>
            <a:ext cx="1376093" cy="607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12809" y="3219541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01" y="2753539"/>
            <a:ext cx="7715250" cy="2552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4165" y="4357245"/>
            <a:ext cx="3148149" cy="7773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768" y="4567575"/>
            <a:ext cx="1768044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Add the markdown content below the header code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 flipV="1">
            <a:off x="2309812" y="4745902"/>
            <a:ext cx="374353" cy="1910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4</a:t>
            </a:r>
            <a:r>
              <a:rPr lang="en-US" dirty="0" smtClean="0">
                <a:solidFill>
                  <a:srgbClr val="2A3643"/>
                </a:solidFill>
              </a:rPr>
              <a:t>. Add in the markdown content of the course details.</a:t>
            </a: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4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69" y="2753539"/>
            <a:ext cx="7210425" cy="27241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39569" y="4924697"/>
            <a:ext cx="1366226" cy="424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5</a:t>
            </a:r>
            <a:r>
              <a:rPr lang="en-US" dirty="0" smtClean="0">
                <a:solidFill>
                  <a:srgbClr val="2A3643"/>
                </a:solidFill>
              </a:rPr>
              <a:t>. </a:t>
            </a:r>
            <a:r>
              <a:rPr lang="en-US" dirty="0"/>
              <a:t>Click on “Commit new file” button at the bottom of the text editor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Wait a few minutes </a:t>
            </a:r>
            <a:r>
              <a:rPr lang="en-US" dirty="0" smtClean="0"/>
              <a:t>go to the permalink of your new page to </a:t>
            </a:r>
            <a:r>
              <a:rPr lang="en-US" dirty="0"/>
              <a:t>view </a:t>
            </a:r>
            <a:r>
              <a:rPr lang="en-US" dirty="0" smtClean="0"/>
              <a:t>in your Internet web browser.</a:t>
            </a:r>
            <a:endParaRPr lang="en-US" dirty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60" y="2149521"/>
            <a:ext cx="6017241" cy="45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19" y="1429951"/>
            <a:ext cx="8283381" cy="51014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989" y="1429951"/>
            <a:ext cx="1819224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you are at the ‘staging’ branch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294213" y="1632069"/>
            <a:ext cx="279170" cy="59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989" y="3521306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</a:t>
            </a:r>
            <a:r>
              <a:rPr lang="en-US" sz="1400" dirty="0" smtClean="0">
                <a:solidFill>
                  <a:srgbClr val="C00000"/>
                </a:solidFill>
              </a:rPr>
              <a:t>_services folder </a:t>
            </a:r>
            <a:r>
              <a:rPr lang="en-US" sz="1400" dirty="0" smtClean="0">
                <a:solidFill>
                  <a:srgbClr val="C00000"/>
                </a:solidFill>
              </a:rPr>
              <a:t>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2183979" y="3998360"/>
            <a:ext cx="239640" cy="113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23619" y="3944716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97" y="1465290"/>
            <a:ext cx="8683537" cy="4922447"/>
          </a:xfrm>
          <a:prstGeom prst="rect">
            <a:avLst/>
          </a:prstGeom>
          <a:ln>
            <a:solidFill>
              <a:srgbClr val="2A3643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107" y="3929821"/>
            <a:ext cx="1708990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Inside the _services folder, select the markdown file that contains the correct courses table for that year (e.g. If your new course is in 2019, select “1a-training-courses-2019.md”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2232097" y="5053206"/>
            <a:ext cx="448010" cy="533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80107" y="5420052"/>
            <a:ext cx="1931081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98" y="1219550"/>
            <a:ext cx="7512794" cy="557669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74183" y="2239026"/>
            <a:ext cx="339635" cy="3288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61529" y="2838348"/>
            <a:ext cx="1708990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3. Inside the training courses file, click on ‘Edit’pencil button on </a:t>
            </a:r>
            <a:r>
              <a:rPr lang="en-US" sz="1400" dirty="0" smtClean="0">
                <a:solidFill>
                  <a:srgbClr val="C00000"/>
                </a:solidFill>
              </a:rPr>
              <a:t>the top right hand </a:t>
            </a:r>
            <a:r>
              <a:rPr lang="en-US" sz="1400" dirty="0" smtClean="0">
                <a:solidFill>
                  <a:srgbClr val="C00000"/>
                </a:solidFill>
              </a:rPr>
              <a:t>corner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 flipV="1">
            <a:off x="9313818" y="2403433"/>
            <a:ext cx="747711" cy="1019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29" y="2184628"/>
            <a:ext cx="8610600" cy="44481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83110" y="4408715"/>
            <a:ext cx="8546237" cy="18294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0207" y="4967595"/>
            <a:ext cx="1433785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Markdown table syntax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0029347" y="5229205"/>
            <a:ext cx="330860" cy="942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4. Edit the Markdown </a:t>
            </a:r>
            <a:r>
              <a:rPr lang="en-US" dirty="0" smtClean="0">
                <a:solidFill>
                  <a:srgbClr val="2A3643"/>
                </a:solidFill>
              </a:rPr>
              <a:t>table </a:t>
            </a:r>
            <a:r>
              <a:rPr lang="en-US" dirty="0">
                <a:solidFill>
                  <a:srgbClr val="2A3643"/>
                </a:solidFill>
              </a:rPr>
              <a:t>inside the text editor of the selected file.</a:t>
            </a:r>
          </a:p>
        </p:txBody>
      </p:sp>
    </p:spTree>
    <p:extLst>
      <p:ext uri="{BB962C8B-B14F-4D97-AF65-F5344CB8AC3E}">
        <p14:creationId xmlns:p14="http://schemas.microsoft.com/office/powerpoint/2010/main" val="10242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4. Edit the Markdown </a:t>
            </a:r>
            <a:r>
              <a:rPr lang="en-US" dirty="0" smtClean="0">
                <a:solidFill>
                  <a:srgbClr val="2A3643"/>
                </a:solidFill>
              </a:rPr>
              <a:t>table </a:t>
            </a:r>
            <a:r>
              <a:rPr lang="en-US" dirty="0">
                <a:solidFill>
                  <a:srgbClr val="2A3643"/>
                </a:solidFill>
              </a:rPr>
              <a:t>inside the text editor of the selected file.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"/>
          </p:nvPr>
        </p:nvSpPr>
        <p:spPr>
          <a:xfrm>
            <a:off x="541769" y="2317381"/>
            <a:ext cx="5166700" cy="46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Basic Markdown table:</a:t>
            </a:r>
            <a:endParaRPr lang="en-US" dirty="0">
              <a:solidFill>
                <a:srgbClr val="2A3643"/>
              </a:solidFill>
            </a:endParaRPr>
          </a:p>
        </p:txBody>
      </p:sp>
      <p:sp>
        <p:nvSpPr>
          <p:cNvPr id="14" name="Content Placeholder 1"/>
          <p:cNvSpPr>
            <a:spLocks noGrp="1"/>
          </p:cNvSpPr>
          <p:nvPr>
            <p:ph sz="half" idx="1"/>
          </p:nvPr>
        </p:nvSpPr>
        <p:spPr>
          <a:xfrm>
            <a:off x="541768" y="3543423"/>
            <a:ext cx="5166702" cy="46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Basic Markdown table with header:</a:t>
            </a:r>
            <a:endParaRPr lang="en-US" dirty="0">
              <a:solidFill>
                <a:srgbClr val="2A3643"/>
              </a:solidFill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5060797"/>
            <a:ext cx="5049135" cy="46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Basic Markdown table with footer:</a:t>
            </a:r>
            <a:endParaRPr lang="en-US" dirty="0">
              <a:solidFill>
                <a:srgbClr val="2A3643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59974" y="2328168"/>
            <a:ext cx="3570849" cy="8617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row 1/column 1 | row 2/column 2 |</a:t>
            </a:r>
          </a:p>
          <a:p>
            <a:pPr marL="91440" lvl="0" eaLnBrk="0" fontAlgn="base" hangingPunct="0"/>
            <a:r>
              <a:rPr lang="en-US" altLang="en-US" sz="1400" dirty="0" smtClean="0">
                <a:latin typeface="Consolas" panose="020B0609020204030204" pitchFamily="49" charset="0"/>
              </a:rPr>
              <a:t>| </a:t>
            </a:r>
            <a:r>
              <a:rPr lang="en-US" altLang="en-US" sz="1400" dirty="0">
                <a:latin typeface="Consolas" panose="020B0609020204030204" pitchFamily="49" charset="0"/>
              </a:rPr>
              <a:t>row </a:t>
            </a:r>
            <a:r>
              <a:rPr lang="en-US" altLang="en-US" sz="1400" dirty="0" smtClean="0">
                <a:latin typeface="Consolas" panose="020B0609020204030204" pitchFamily="49" charset="0"/>
              </a:rPr>
              <a:t>2/column </a:t>
            </a:r>
            <a:r>
              <a:rPr lang="en-US" altLang="en-US" sz="1400" dirty="0">
                <a:latin typeface="Consolas" panose="020B0609020204030204" pitchFamily="49" charset="0"/>
              </a:rPr>
              <a:t>1</a:t>
            </a:r>
            <a:r>
              <a:rPr lang="en-US" altLang="en-US" sz="1400" dirty="0" smtClean="0">
                <a:latin typeface="Consolas" panose="020B0609020204030204" pitchFamily="49" charset="0"/>
              </a:rPr>
              <a:t> | </a:t>
            </a:r>
            <a:r>
              <a:rPr lang="en-US" altLang="en-US" sz="1400" dirty="0">
                <a:latin typeface="Consolas" panose="020B0609020204030204" pitchFamily="49" charset="0"/>
              </a:rPr>
              <a:t>row </a:t>
            </a:r>
            <a:r>
              <a:rPr lang="en-US" altLang="en-US" sz="1400" dirty="0" smtClean="0">
                <a:latin typeface="Consolas" panose="020B0609020204030204" pitchFamily="49" charset="0"/>
              </a:rPr>
              <a:t>2/column 2 |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89363" y="3517467"/>
            <a:ext cx="4167166" cy="129266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Consolas" panose="020B0609020204030204" pitchFamily="49" charset="0"/>
              </a:rPr>
              <a:t>| header 1/column 1 | header 1/column 2 |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Consolas" panose="020B0609020204030204" pitchFamily="49" charset="0"/>
              </a:rPr>
              <a:t>|--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row 1/column 1    | row 2/column 2    |</a:t>
            </a:r>
          </a:p>
          <a:p>
            <a:pPr marL="9144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</a:rPr>
              <a:t>| </a:t>
            </a:r>
            <a:r>
              <a:rPr lang="en-US" altLang="en-US" sz="1400" dirty="0">
                <a:latin typeface="Consolas" panose="020B0609020204030204" pitchFamily="49" charset="0"/>
              </a:rPr>
              <a:t>row </a:t>
            </a:r>
            <a:r>
              <a:rPr lang="en-US" altLang="en-US" sz="1400" dirty="0" smtClean="0">
                <a:latin typeface="Consolas" panose="020B0609020204030204" pitchFamily="49" charset="0"/>
              </a:rPr>
              <a:t>2/column </a:t>
            </a:r>
            <a:r>
              <a:rPr lang="en-US" altLang="en-US" sz="1400" dirty="0">
                <a:latin typeface="Consolas" panose="020B0609020204030204" pitchFamily="49" charset="0"/>
              </a:rPr>
              <a:t>1</a:t>
            </a:r>
            <a:r>
              <a:rPr lang="en-US" altLang="en-US" sz="1400" dirty="0" smtClean="0">
                <a:latin typeface="Consolas" panose="020B0609020204030204" pitchFamily="49" charset="0"/>
              </a:rPr>
              <a:t>    | </a:t>
            </a:r>
            <a:r>
              <a:rPr lang="en-US" altLang="en-US" sz="1400" dirty="0">
                <a:latin typeface="Consolas" panose="020B0609020204030204" pitchFamily="49" charset="0"/>
              </a:rPr>
              <a:t>row </a:t>
            </a:r>
            <a:r>
              <a:rPr lang="en-US" altLang="en-US" sz="1400" dirty="0" smtClean="0">
                <a:latin typeface="Consolas" panose="020B0609020204030204" pitchFamily="49" charset="0"/>
              </a:rPr>
              <a:t>2/column 2    |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889363" y="5026715"/>
            <a:ext cx="4167166" cy="17235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Consolas" panose="020B0609020204030204" pitchFamily="49" charset="0"/>
              </a:rPr>
              <a:t>| header 1/column 1 | header 1/column 2 |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Consolas" panose="020B0609020204030204" pitchFamily="49" charset="0"/>
              </a:rPr>
              <a:t>|--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row 1/column 1    | row 2/column 2    |</a:t>
            </a:r>
          </a:p>
          <a:p>
            <a:pPr marL="9144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</a:rPr>
              <a:t>| </a:t>
            </a:r>
            <a:r>
              <a:rPr lang="en-US" altLang="en-US" sz="1400" dirty="0">
                <a:latin typeface="Consolas" panose="020B0609020204030204" pitchFamily="49" charset="0"/>
              </a:rPr>
              <a:t>row </a:t>
            </a:r>
            <a:r>
              <a:rPr lang="en-US" altLang="en-US" sz="1400" dirty="0" smtClean="0">
                <a:latin typeface="Consolas" panose="020B0609020204030204" pitchFamily="49" charset="0"/>
              </a:rPr>
              <a:t>2/column </a:t>
            </a:r>
            <a:r>
              <a:rPr lang="en-US" altLang="en-US" sz="1400" dirty="0">
                <a:latin typeface="Consolas" panose="020B0609020204030204" pitchFamily="49" charset="0"/>
              </a:rPr>
              <a:t>1</a:t>
            </a:r>
            <a:r>
              <a:rPr lang="en-US" altLang="en-US" sz="1400" dirty="0" smtClean="0">
                <a:latin typeface="Consolas" panose="020B0609020204030204" pitchFamily="49" charset="0"/>
              </a:rPr>
              <a:t>    | </a:t>
            </a:r>
            <a:r>
              <a:rPr lang="en-US" altLang="en-US" sz="1400" dirty="0">
                <a:latin typeface="Consolas" panose="020B0609020204030204" pitchFamily="49" charset="0"/>
              </a:rPr>
              <a:t>row </a:t>
            </a:r>
            <a:r>
              <a:rPr lang="en-US" altLang="en-US" sz="1400" dirty="0" smtClean="0">
                <a:latin typeface="Consolas" panose="020B0609020204030204" pitchFamily="49" charset="0"/>
              </a:rPr>
              <a:t>2/column 2    |</a:t>
            </a:r>
          </a:p>
          <a:p>
            <a:pPr marL="9144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</a:rPr>
              <a:t>|==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footer-row	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|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5. </a:t>
            </a:r>
            <a:r>
              <a:rPr lang="en-US" dirty="0">
                <a:solidFill>
                  <a:srgbClr val="2A3643"/>
                </a:solidFill>
              </a:rPr>
              <a:t>Copy </a:t>
            </a:r>
            <a:r>
              <a:rPr lang="en-US" dirty="0" smtClean="0">
                <a:solidFill>
                  <a:srgbClr val="2A3643"/>
                </a:solidFill>
              </a:rPr>
              <a:t>the table row code snippet </a:t>
            </a:r>
            <a:r>
              <a:rPr lang="en-US" dirty="0">
                <a:solidFill>
                  <a:srgbClr val="2A3643"/>
                </a:solidFill>
              </a:rPr>
              <a:t>below (or copy from </a:t>
            </a:r>
            <a:r>
              <a:rPr lang="en-US" dirty="0" smtClean="0">
                <a:solidFill>
                  <a:srgbClr val="2A3643"/>
                </a:solidFill>
              </a:rPr>
              <a:t>the other table rows in the course table). </a:t>
            </a:r>
            <a:r>
              <a:rPr lang="en-US" dirty="0">
                <a:solidFill>
                  <a:srgbClr val="2A3643"/>
                </a:solidFill>
              </a:rPr>
              <a:t>Edit the </a:t>
            </a:r>
            <a:r>
              <a:rPr lang="en-US" dirty="0" smtClean="0">
                <a:solidFill>
                  <a:srgbClr val="2A3643"/>
                </a:solidFill>
              </a:rPr>
              <a:t>markdown content in each column.</a:t>
            </a:r>
            <a:endParaRPr lang="en-US" dirty="0">
              <a:solidFill>
                <a:srgbClr val="2A3643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4831" y="2675193"/>
            <a:ext cx="9129422" cy="6463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date of course | [title of course](permalink-of-course-details-page){:target=“_blank”} |</a:t>
            </a: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734830" y="3979077"/>
            <a:ext cx="5166700" cy="46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Full example:</a:t>
            </a:r>
            <a:endParaRPr lang="en-US" dirty="0">
              <a:solidFill>
                <a:srgbClr val="2A3643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34830" y="4492778"/>
            <a:ext cx="9335248" cy="6463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4 July 2019 | [Test Course](/services/training-courses-2019/test-course){:target=“_blank”}|</a:t>
            </a: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147" y="5562201"/>
            <a:ext cx="124784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Date of course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391069" y="5064561"/>
            <a:ext cx="19720" cy="497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6461" y="5461073"/>
            <a:ext cx="124784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Title of course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2980383" y="4963433"/>
            <a:ext cx="19720" cy="497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62059" y="5461073"/>
            <a:ext cx="93947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Permalink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5431795" y="5051271"/>
            <a:ext cx="67668" cy="409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30245" y="5474935"/>
            <a:ext cx="2019595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This indicates that the url opens in a new window when the user clicks on it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8961120" y="4963433"/>
            <a:ext cx="178923" cy="5115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</a:t>
            </a:r>
            <a:r>
              <a:rPr lang="en-US" dirty="0" smtClean="0"/>
              <a:t>Training Courses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23" y="1363245"/>
            <a:ext cx="7849928" cy="5524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278" y="2853614"/>
            <a:ext cx="261374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3643"/>
                </a:solidFill>
              </a:rPr>
              <a:t>Services Tab -&gt; Training Services</a:t>
            </a:r>
            <a:endParaRPr lang="en-US" dirty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21" y="2184628"/>
            <a:ext cx="8610600" cy="44481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46367" y="4833258"/>
            <a:ext cx="5486400" cy="2351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0207" y="4967595"/>
            <a:ext cx="1433785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New table row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 flipV="1">
            <a:off x="7432767" y="4950824"/>
            <a:ext cx="2927440" cy="17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6. Insert the new table row into the table of the ‘training courses’ page below the table header row.</a:t>
            </a:r>
            <a:endParaRPr lang="en-US" dirty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26" y="2294047"/>
            <a:ext cx="8010525" cy="29813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2726" y="4754880"/>
            <a:ext cx="1266417" cy="5204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7. </a:t>
            </a:r>
            <a:r>
              <a:rPr lang="en-US" dirty="0">
                <a:solidFill>
                  <a:srgbClr val="2A3643"/>
                </a:solidFill>
              </a:rPr>
              <a:t>Click on ‘Commit changes’ button at the bottom of the text editor.</a:t>
            </a:r>
          </a:p>
        </p:txBody>
      </p:sp>
    </p:spTree>
    <p:extLst>
      <p:ext uri="{BB962C8B-B14F-4D97-AF65-F5344CB8AC3E}">
        <p14:creationId xmlns:p14="http://schemas.microsoft.com/office/powerpoint/2010/main" val="10106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8</a:t>
            </a:r>
            <a:r>
              <a:rPr lang="en-US" dirty="0" smtClean="0">
                <a:solidFill>
                  <a:srgbClr val="2A3643"/>
                </a:solidFill>
              </a:rPr>
              <a:t>. </a:t>
            </a:r>
            <a:r>
              <a:rPr lang="en-US" dirty="0">
                <a:solidFill>
                  <a:srgbClr val="2A3643"/>
                </a:solidFill>
              </a:rPr>
              <a:t>Wait a few minutes and refresh the </a:t>
            </a:r>
            <a:r>
              <a:rPr lang="en-US" dirty="0" smtClean="0">
                <a:solidFill>
                  <a:srgbClr val="2A3643"/>
                </a:solidFill>
              </a:rPr>
              <a:t>‘training courses’ webpage to view the updated courses table.</a:t>
            </a:r>
            <a:endParaRPr lang="en-US" dirty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26" y="2224903"/>
            <a:ext cx="7393698" cy="45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Update table in ‘training courses’ page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8</a:t>
            </a:r>
            <a:r>
              <a:rPr lang="en-US" dirty="0" smtClean="0">
                <a:solidFill>
                  <a:srgbClr val="2A3643"/>
                </a:solidFill>
              </a:rPr>
              <a:t>. </a:t>
            </a:r>
            <a:r>
              <a:rPr lang="en-US" dirty="0">
                <a:solidFill>
                  <a:srgbClr val="2A3643"/>
                </a:solidFill>
              </a:rPr>
              <a:t>Wait a few minutes and refresh the </a:t>
            </a:r>
            <a:r>
              <a:rPr lang="en-US" dirty="0" smtClean="0">
                <a:solidFill>
                  <a:srgbClr val="2A3643"/>
                </a:solidFill>
              </a:rPr>
              <a:t>‘training courses’ webpage to view the updated courses table.</a:t>
            </a:r>
            <a:endParaRPr lang="en-US" dirty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26" y="2224903"/>
            <a:ext cx="7393698" cy="45939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16744" y="4741817"/>
            <a:ext cx="5486400" cy="3788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6778" y="4593701"/>
            <a:ext cx="1606732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title will bring you to the ‘Test Course’ course details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9503144" y="4931228"/>
            <a:ext cx="633634" cy="1395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</a:t>
            </a:r>
            <a:r>
              <a:rPr lang="en-US" dirty="0" smtClean="0"/>
              <a:t>Training Courses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278" y="2853614"/>
            <a:ext cx="261374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3643"/>
                </a:solidFill>
              </a:rPr>
              <a:t>Services Tab -&gt; Training Services -&gt; Training Courses 2019</a:t>
            </a:r>
            <a:endParaRPr lang="en-US" dirty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44" y="1346759"/>
            <a:ext cx="8753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99" y="4086328"/>
            <a:ext cx="8266921" cy="1990859"/>
          </a:xfrm>
          <a:prstGeom prst="rect">
            <a:avLst/>
          </a:prstGeom>
          <a:ln>
            <a:solidFill>
              <a:srgbClr val="2A3643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22" y="1290945"/>
            <a:ext cx="1525452" cy="508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202" y="1766470"/>
            <a:ext cx="5185722" cy="16170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767" y="2276336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</a:t>
            </a:r>
            <a:r>
              <a:rPr lang="en-US" sz="1400" dirty="0" smtClean="0">
                <a:solidFill>
                  <a:srgbClr val="C00000"/>
                </a:solidFill>
              </a:rPr>
              <a:t>courses folder </a:t>
            </a:r>
            <a:r>
              <a:rPr lang="en-US" sz="1400" dirty="0" smtClean="0">
                <a:solidFill>
                  <a:srgbClr val="C00000"/>
                </a:solidFill>
              </a:rPr>
              <a:t>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 flipV="1">
            <a:off x="2250757" y="2542018"/>
            <a:ext cx="676989" cy="2113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27746" y="2375239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1767" y="4907636"/>
            <a:ext cx="1861866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Click on </a:t>
            </a:r>
            <a:r>
              <a:rPr lang="en-US" sz="1400" dirty="0" smtClean="0">
                <a:solidFill>
                  <a:srgbClr val="C00000"/>
                </a:solidFill>
              </a:rPr>
              <a:t>the course year folder (e.g. “2019” folder contains the course detail pages of all the courses in 2019)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>
            <a:off x="2403633" y="5600134"/>
            <a:ext cx="524113" cy="171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27746" y="5604977"/>
            <a:ext cx="1085713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4989" y="1429951"/>
            <a:ext cx="1819224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you are at the ‘staging’ branch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94213" y="1552845"/>
            <a:ext cx="676989" cy="1387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5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56" y="2371861"/>
            <a:ext cx="8033433" cy="36109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0266" y="3295239"/>
            <a:ext cx="1708990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This shows that you are inside the “2019” course year folder in the “courses” directory of the enterprise-sac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2229256" y="3487783"/>
            <a:ext cx="1376093" cy="607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56" y="2371861"/>
            <a:ext cx="8033433" cy="36109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0266" y="3295239"/>
            <a:ext cx="1708990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This shows that you are inside the “2019” course year folder in the “courses” directory of the enterprise-sac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2229256" y="3487783"/>
            <a:ext cx="1376093" cy="607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62689" y="4043031"/>
            <a:ext cx="153522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3. Click on “Create new file”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flipH="1" flipV="1">
            <a:off x="8479461" y="3386320"/>
            <a:ext cx="1783228" cy="9183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12809" y="3219541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73" y="2753539"/>
            <a:ext cx="7715250" cy="2552700"/>
          </a:xfrm>
          <a:prstGeom prst="rect">
            <a:avLst/>
          </a:prstGeom>
          <a:ln>
            <a:solidFill>
              <a:srgbClr val="2A3643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25188" y="2812423"/>
            <a:ext cx="3335655" cy="3825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768" y="2526634"/>
            <a:ext cx="1502964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Check that you are editing inside the </a:t>
            </a:r>
            <a:r>
              <a:rPr lang="en-US" sz="1400" dirty="0" smtClean="0">
                <a:solidFill>
                  <a:srgbClr val="C00000"/>
                </a:solidFill>
              </a:rPr>
              <a:t>the correct directory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>
            <a:off x="2044732" y="3003688"/>
            <a:ext cx="2804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5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2. Copy and paste the header code snippet below (or copy from other files inside the folder) into the top of the Github text editor. Edit the </a:t>
            </a:r>
            <a:r>
              <a:rPr lang="en-US" dirty="0" smtClean="0">
                <a:solidFill>
                  <a:srgbClr val="2A3643"/>
                </a:solidFill>
              </a:rPr>
              <a:t>title</a:t>
            </a:r>
            <a:r>
              <a:rPr lang="en-US" dirty="0">
                <a:solidFill>
                  <a:srgbClr val="2A3643"/>
                </a:solidFill>
              </a:rPr>
              <a:t> </a:t>
            </a:r>
            <a:r>
              <a:rPr lang="en-US" dirty="0" smtClean="0">
                <a:solidFill>
                  <a:srgbClr val="2A3643"/>
                </a:solidFill>
              </a:rPr>
              <a:t>and</a:t>
            </a:r>
            <a:r>
              <a:rPr lang="en-US" dirty="0" smtClean="0">
                <a:solidFill>
                  <a:srgbClr val="2A3643"/>
                </a:solidFill>
              </a:rPr>
              <a:t> permalink.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6779" y="3497575"/>
            <a:ext cx="8043228" cy="107721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---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layout: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simple-page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title: Fill in your own title description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permalink: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/services/training-courses-2019/fill-in-your-own-title-description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0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01" y="2753539"/>
            <a:ext cx="7715250" cy="2552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Add new training course details page - text editor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38602"/>
            <a:ext cx="10836415" cy="101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2. Copy and paste the header code snippet below (or copy from other files inside the folder) into the top of the Github text editor. Edit the </a:t>
            </a:r>
            <a:r>
              <a:rPr lang="en-US" dirty="0" smtClean="0">
                <a:solidFill>
                  <a:srgbClr val="2A3643"/>
                </a:solidFill>
              </a:rPr>
              <a:t>title</a:t>
            </a:r>
            <a:r>
              <a:rPr lang="en-US" dirty="0">
                <a:solidFill>
                  <a:srgbClr val="2A3643"/>
                </a:solidFill>
              </a:rPr>
              <a:t> </a:t>
            </a:r>
            <a:r>
              <a:rPr lang="en-US" dirty="0" smtClean="0">
                <a:solidFill>
                  <a:srgbClr val="2A3643"/>
                </a:solidFill>
              </a:rPr>
              <a:t>and</a:t>
            </a:r>
            <a:r>
              <a:rPr lang="en-US" dirty="0" smtClean="0">
                <a:solidFill>
                  <a:srgbClr val="2A3643"/>
                </a:solidFill>
              </a:rPr>
              <a:t> permalink.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9691" y="3605447"/>
            <a:ext cx="3335655" cy="8228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946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Office Theme</vt:lpstr>
      <vt:lpstr>PowerPoint Presentation</vt:lpstr>
      <vt:lpstr>SAC Website Training Courses Page</vt:lpstr>
      <vt:lpstr>SAC Website Training Courses Page</vt:lpstr>
      <vt:lpstr>a. Add new training course details page</vt:lpstr>
      <vt:lpstr>a. Add new training course details page</vt:lpstr>
      <vt:lpstr>a. Add new training course details page</vt:lpstr>
      <vt:lpstr>a. Add new training course details page - text editor</vt:lpstr>
      <vt:lpstr>a. Add new training course details page - text editor</vt:lpstr>
      <vt:lpstr>a. Add new training course details page - text editor</vt:lpstr>
      <vt:lpstr>a. Add new training course details page - text editor</vt:lpstr>
      <vt:lpstr>a. Add new training course details page - text editor</vt:lpstr>
      <vt:lpstr>a. Add new training course details page - text editor</vt:lpstr>
      <vt:lpstr>a. Add new training course details page - text editor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  <vt:lpstr>b. Update table in ‘training courses’ page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404</cp:revision>
  <dcterms:created xsi:type="dcterms:W3CDTF">2018-04-24T01:32:39Z</dcterms:created>
  <dcterms:modified xsi:type="dcterms:W3CDTF">2019-06-28T07:55:25Z</dcterms:modified>
</cp:coreProperties>
</file>