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1" r:id="rId3"/>
    <p:sldId id="333" r:id="rId4"/>
    <p:sldId id="330" r:id="rId5"/>
    <p:sldId id="347" r:id="rId6"/>
    <p:sldId id="328" r:id="rId7"/>
    <p:sldId id="348" r:id="rId8"/>
    <p:sldId id="334" r:id="rId9"/>
    <p:sldId id="336" r:id="rId10"/>
    <p:sldId id="344" r:id="rId11"/>
    <p:sldId id="350" r:id="rId12"/>
    <p:sldId id="349" r:id="rId13"/>
    <p:sldId id="345" r:id="rId14"/>
    <p:sldId id="341" r:id="rId15"/>
    <p:sldId id="346" r:id="rId16"/>
    <p:sldId id="337" r:id="rId17"/>
    <p:sldId id="338" r:id="rId18"/>
    <p:sldId id="339" r:id="rId19"/>
    <p:sldId id="34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43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28/6/2019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- Overview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471496"/>
            <a:ext cx="4514850" cy="1190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Repository - _config.yml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979363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_config.yml</a:t>
            </a:r>
            <a:r>
              <a:rPr lang="en-US" sz="1400" dirty="0" smtClean="0">
                <a:solidFill>
                  <a:srgbClr val="C00000"/>
                </a:solidFill>
              </a:rPr>
              <a:t> file contains general settings for the website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521131" y="1941326"/>
            <a:ext cx="674506" cy="112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1815844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934" y="2787603"/>
            <a:ext cx="5878557" cy="4015093"/>
          </a:xfrm>
          <a:prstGeom prst="rect">
            <a:avLst/>
          </a:prstGeom>
          <a:ln>
            <a:solidFill>
              <a:srgbClr val="2A3643"/>
            </a:solidFill>
          </a:ln>
        </p:spPr>
      </p:pic>
    </p:spTree>
    <p:extLst>
      <p:ext uri="{BB962C8B-B14F-4D97-AF65-F5344CB8AC3E}">
        <p14:creationId xmlns:p14="http://schemas.microsoft.com/office/powerpoint/2010/main" val="2855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294857"/>
            <a:ext cx="5278561" cy="55631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Repository - _config.yml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6271" y="3360442"/>
            <a:ext cx="2149180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“collections” section contains the preset names for the main collections in your website (corresponds to the main navigation tabs)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51760" y="3754885"/>
            <a:ext cx="805134" cy="321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6894" y="3082941"/>
            <a:ext cx="1520055" cy="19985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 smtClean="0"/>
              <a:t>Repository - _data folder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configuration files (with the extension .yaml or .yml)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/>
              <a:t>Repository - _data folder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configuration files (with the extension .yaml or .yml)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3677230"/>
            <a:ext cx="6419850" cy="2724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685" y="4555327"/>
            <a:ext cx="2038018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_data folder will bring you to all the configuration files used for the SAC website (e.g. homepage.yml, navigation.yml)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– Navigation Banner </a:t>
            </a:r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6" y="1569793"/>
            <a:ext cx="5609109" cy="5151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99" y="1728715"/>
            <a:ext cx="2996630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titles and links for all the </a:t>
            </a:r>
            <a:r>
              <a:rPr lang="en-US" sz="1400" dirty="0" smtClean="0">
                <a:solidFill>
                  <a:srgbClr val="C00000"/>
                </a:solidFill>
              </a:rPr>
              <a:t>tabs in the main navigation bar and their sub-pages are </a:t>
            </a:r>
            <a:r>
              <a:rPr lang="en-US" sz="1400" dirty="0" smtClean="0">
                <a:solidFill>
                  <a:srgbClr val="C00000"/>
                </a:solidFill>
              </a:rPr>
              <a:t>contained inside the ‘navigation.yml’ file inside the ‘_data’folder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 – Navigation Banner </a:t>
            </a:r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6" y="1569793"/>
            <a:ext cx="5609109" cy="5151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1599" y="3271478"/>
            <a:ext cx="263087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Title and url of a main banner </a:t>
            </a:r>
            <a:r>
              <a:rPr lang="en-US" sz="1400" dirty="0" smtClean="0">
                <a:solidFill>
                  <a:srgbClr val="C00000"/>
                </a:solidFill>
              </a:rPr>
              <a:t>navigation tab (e.g</a:t>
            </a:r>
            <a:r>
              <a:rPr lang="en-US" sz="1400" dirty="0" smtClean="0">
                <a:solidFill>
                  <a:srgbClr val="C00000"/>
                </a:solidFill>
              </a:rPr>
              <a:t>. ‘About’)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24" idx="1"/>
          </p:cNvCxnSpPr>
          <p:nvPr/>
        </p:nvCxnSpPr>
        <p:spPr>
          <a:xfrm flipV="1">
            <a:off x="3422469" y="3317286"/>
            <a:ext cx="1170419" cy="215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599" y="4582552"/>
            <a:ext cx="263087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Title and url of a sub-link under the </a:t>
            </a:r>
            <a:r>
              <a:rPr lang="en-US" sz="1400" dirty="0" smtClean="0">
                <a:solidFill>
                  <a:srgbClr val="C00000"/>
                </a:solidFill>
              </a:rPr>
              <a:t>‘about</a:t>
            </a:r>
            <a:r>
              <a:rPr lang="en-US" sz="1400" dirty="0" smtClean="0">
                <a:solidFill>
                  <a:srgbClr val="C00000"/>
                </a:solidFill>
              </a:rPr>
              <a:t>’ navigation </a:t>
            </a:r>
            <a:r>
              <a:rPr lang="en-US" sz="1400" dirty="0" smtClean="0">
                <a:solidFill>
                  <a:srgbClr val="C00000"/>
                </a:solidFill>
              </a:rPr>
              <a:t>tab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3"/>
            <a:endCxn id="25" idx="1"/>
          </p:cNvCxnSpPr>
          <p:nvPr/>
        </p:nvCxnSpPr>
        <p:spPr>
          <a:xfrm flipV="1">
            <a:off x="3422469" y="4519307"/>
            <a:ext cx="1237771" cy="324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92888" y="3186481"/>
            <a:ext cx="823834" cy="2616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60240" y="4375173"/>
            <a:ext cx="1714433" cy="28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10539" y="5900245"/>
            <a:ext cx="823834" cy="2616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8" idx="3"/>
            <a:endCxn id="29" idx="1"/>
          </p:cNvCxnSpPr>
          <p:nvPr/>
        </p:nvCxnSpPr>
        <p:spPr>
          <a:xfrm>
            <a:off x="3422469" y="3533088"/>
            <a:ext cx="1188070" cy="24979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11409" y="3271478"/>
            <a:ext cx="1980294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spacing in the navigation.yml file must be correct, otherwise the website may break.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599" y="1728715"/>
            <a:ext cx="2996630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titles and links for all the </a:t>
            </a:r>
            <a:r>
              <a:rPr lang="en-US" sz="1400" dirty="0" smtClean="0">
                <a:solidFill>
                  <a:srgbClr val="C00000"/>
                </a:solidFill>
              </a:rPr>
              <a:t>tabs in the main navigation bar and their sub-pages are </a:t>
            </a:r>
            <a:r>
              <a:rPr lang="en-US" sz="1400" dirty="0" smtClean="0">
                <a:solidFill>
                  <a:srgbClr val="C00000"/>
                </a:solidFill>
              </a:rPr>
              <a:t>contained inside the ‘navigation.yml’ file inside the ‘_data’folder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79"/>
            <a:ext cx="10836415" cy="45074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SAC website uses 3 Isomer template layouts</a:t>
            </a:r>
          </a:p>
          <a:p>
            <a:pPr lvl="1"/>
            <a:r>
              <a:rPr lang="en-US" dirty="0">
                <a:solidFill>
                  <a:srgbClr val="2A3643"/>
                </a:solidFill>
              </a:rPr>
              <a:t>l</a:t>
            </a:r>
            <a:r>
              <a:rPr lang="en-US" dirty="0" smtClean="0">
                <a:solidFill>
                  <a:srgbClr val="2A3643"/>
                </a:solidFill>
              </a:rPr>
              <a:t>eftnav-page</a:t>
            </a:r>
          </a:p>
          <a:p>
            <a:pPr lvl="1"/>
            <a:r>
              <a:rPr lang="en-US" dirty="0">
                <a:solidFill>
                  <a:srgbClr val="2A3643"/>
                </a:solidFill>
              </a:rPr>
              <a:t>p</a:t>
            </a:r>
            <a:r>
              <a:rPr lang="en-US" dirty="0" smtClean="0">
                <a:solidFill>
                  <a:srgbClr val="2A3643"/>
                </a:solidFill>
              </a:rPr>
              <a:t>ost </a:t>
            </a:r>
          </a:p>
          <a:p>
            <a:pPr lvl="1"/>
            <a:r>
              <a:rPr lang="en-US" dirty="0" smtClean="0">
                <a:solidFill>
                  <a:srgbClr val="2A3643"/>
                </a:solidFill>
              </a:rPr>
              <a:t>our-team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34" y="2116184"/>
            <a:ext cx="5917234" cy="457240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leftnav-page template is used for most of the pages in the SAC website.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Templates – leftnav-page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316" y="3461617"/>
            <a:ext cx="2071238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Pages using the leftnav-page template have a left navigation bar that contains the links of all the sub-pages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1" idx="1"/>
          </p:cNvCxnSpPr>
          <p:nvPr/>
        </p:nvCxnSpPr>
        <p:spPr>
          <a:xfrm>
            <a:off x="3186554" y="4046393"/>
            <a:ext cx="1257695" cy="1014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44249" y="3433204"/>
            <a:ext cx="1342597" cy="32553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Templates –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614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The post template is used for the pages inside the Newsroom link.</a:t>
            </a:r>
          </a:p>
          <a:p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3" y="2279510"/>
            <a:ext cx="6591300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333" y="4375010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</a:t>
            </a:r>
            <a:r>
              <a:rPr lang="en-US" sz="1400" dirty="0" smtClean="0">
                <a:solidFill>
                  <a:srgbClr val="C00000"/>
                </a:solidFill>
              </a:rPr>
              <a:t>box </a:t>
            </a:r>
            <a:r>
              <a:rPr lang="en-US" sz="1400" dirty="0" smtClean="0">
                <a:solidFill>
                  <a:srgbClr val="C00000"/>
                </a:solidFill>
              </a:rPr>
              <a:t>in the NewsRoom page corresponds to a single ‘post’ template page</a:t>
            </a:r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2579139" y="4852064"/>
            <a:ext cx="1291128" cy="132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0267" y="4050467"/>
            <a:ext cx="1681448" cy="1867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3" y="2508950"/>
            <a:ext cx="5406634" cy="40886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Templates – </a:t>
            </a:r>
            <a:r>
              <a:rPr lang="en-US" dirty="0" smtClean="0"/>
              <a:t>our-team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632773" y="1363199"/>
            <a:ext cx="10836415" cy="10417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The our-team layout is used in only specific pages like ‘Our </a:t>
            </a:r>
            <a:r>
              <a:rPr lang="en-US" dirty="0">
                <a:solidFill>
                  <a:srgbClr val="2A3643"/>
                </a:solidFill>
              </a:rPr>
              <a:t>O</a:t>
            </a:r>
            <a:r>
              <a:rPr lang="en-US" dirty="0" smtClean="0">
                <a:solidFill>
                  <a:srgbClr val="2A3643"/>
                </a:solidFill>
              </a:rPr>
              <a:t>rganisation and Structure’, ‘FAQ’ and ‘Certified Companies’.</a:t>
            </a:r>
          </a:p>
          <a:p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1134" y="3653191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3208239" y="4345688"/>
            <a:ext cx="171824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3208239" y="4345689"/>
            <a:ext cx="1814217" cy="99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208239" y="4345689"/>
            <a:ext cx="1718243" cy="1480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15070" y="4561132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When you click on each horizontal section, the content below it will expand.</a:t>
            </a: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8138160" y="4857067"/>
            <a:ext cx="1076910" cy="18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5" y="1644546"/>
            <a:ext cx="10349797" cy="45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5" y="1644546"/>
            <a:ext cx="10349797" cy="4587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542" y="1310797"/>
            <a:ext cx="22274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Main Navigation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5897" y="1748741"/>
            <a:ext cx="8085909" cy="535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8354" y="1173578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Homepage Hero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881" y="1905804"/>
            <a:ext cx="1278473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Key Highlights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220686" y="1696798"/>
            <a:ext cx="875211" cy="1673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889118" y="2213581"/>
            <a:ext cx="881702" cy="35340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94" y="1168037"/>
            <a:ext cx="6166297" cy="57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94" y="1168037"/>
            <a:ext cx="6166297" cy="5702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777" y="2583879"/>
            <a:ext cx="138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Link of the staging website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77440" y="2677886"/>
            <a:ext cx="953589" cy="1549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2777" y="3535993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the branch is always set to ‘staging’ when you are editing anything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77440" y="3357154"/>
            <a:ext cx="783771" cy="4278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6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6" y="1395822"/>
            <a:ext cx="6191250" cy="5305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095" y="1629093"/>
            <a:ext cx="138466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</a:t>
            </a:r>
            <a:r>
              <a:rPr lang="en-US" sz="1400" dirty="0" smtClean="0">
                <a:solidFill>
                  <a:srgbClr val="C00000"/>
                </a:solidFill>
              </a:rPr>
              <a:t>tab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in the SAC website main navigation banner contains a folder of all the sub-pages, e.g. ‘about’, ‘accredited-org’, ‘ services’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7" y="4388709"/>
            <a:ext cx="1872280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main navigation </a:t>
            </a:r>
            <a:r>
              <a:rPr lang="en-US" sz="1400" dirty="0" smtClean="0">
                <a:solidFill>
                  <a:srgbClr val="C00000"/>
                </a:solidFill>
              </a:rPr>
              <a:t>tab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(except newsroom) also contains a markdown (.md) file that lists information about the layout, title and url (e.g. about.md, accredited-org.md)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2250758" y="1515748"/>
            <a:ext cx="662986" cy="1129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2250758" y="1752122"/>
            <a:ext cx="707134" cy="892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2250758" y="2644756"/>
            <a:ext cx="707134" cy="158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3" idx="1"/>
          </p:cNvCxnSpPr>
          <p:nvPr/>
        </p:nvCxnSpPr>
        <p:spPr>
          <a:xfrm>
            <a:off x="2250758" y="2644756"/>
            <a:ext cx="658178" cy="1403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</p:cNvCxnSpPr>
          <p:nvPr/>
        </p:nvCxnSpPr>
        <p:spPr>
          <a:xfrm>
            <a:off x="2250758" y="2644756"/>
            <a:ext cx="707134" cy="394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 flipV="1">
            <a:off x="2250758" y="2356792"/>
            <a:ext cx="662986" cy="287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2224977" y="5296650"/>
            <a:ext cx="732915" cy="4297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</p:cNvCxnSpPr>
          <p:nvPr/>
        </p:nvCxnSpPr>
        <p:spPr>
          <a:xfrm>
            <a:off x="2224977" y="5296650"/>
            <a:ext cx="732915" cy="202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</p:cNvCxnSpPr>
          <p:nvPr/>
        </p:nvCxnSpPr>
        <p:spPr>
          <a:xfrm>
            <a:off x="2224977" y="5296650"/>
            <a:ext cx="732915" cy="836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2224977" y="5296650"/>
            <a:ext cx="688767" cy="1051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</p:cNvCxnSpPr>
          <p:nvPr/>
        </p:nvCxnSpPr>
        <p:spPr>
          <a:xfrm>
            <a:off x="2224977" y="5296650"/>
            <a:ext cx="688767" cy="1300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6" y="1395822"/>
            <a:ext cx="6191250" cy="5305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Repository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6095" y="1985074"/>
            <a:ext cx="1384663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Documents for the website such as .pdf or .doc files are uploaded into the ‘files’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250758" y="2677572"/>
            <a:ext cx="658178" cy="6924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095" y="3870389"/>
            <a:ext cx="1384663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Images for the website such as .png, .jpg, .gif are uploaded into the ‘images’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2250758" y="3608023"/>
            <a:ext cx="753699" cy="954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03143" y="2945054"/>
            <a:ext cx="2057485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when uploading documents, images etc, always replace the spaces in the filename with dash(-) or underscore(_).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_about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3" y="1212534"/>
            <a:ext cx="9235712" cy="56379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547" y="3053099"/>
            <a:ext cx="1606944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folders in the repository will bring you inside the folder directory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_about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3" y="1212534"/>
            <a:ext cx="9235712" cy="5637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768" y="1736803"/>
            <a:ext cx="13846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Current path / directory that you are in (i.e. inside _about folder)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8" idx="2"/>
          </p:cNvCxnSpPr>
          <p:nvPr/>
        </p:nvCxnSpPr>
        <p:spPr>
          <a:xfrm flipV="1">
            <a:off x="1926431" y="1555663"/>
            <a:ext cx="2351655" cy="7659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91840" y="1281340"/>
            <a:ext cx="1972491" cy="274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876" y="3355061"/>
            <a:ext cx="138466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Filenames correspond to the names of the sub-pages under the ‘about’ navigation section of the website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1769539" y="3087498"/>
            <a:ext cx="634027" cy="12832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769539" y="3350744"/>
            <a:ext cx="634027" cy="1019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1769539" y="3672270"/>
            <a:ext cx="634027" cy="698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641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SAC Website Homepage</vt:lpstr>
      <vt:lpstr>SAC Website Homepage</vt:lpstr>
      <vt:lpstr>Github Repository</vt:lpstr>
      <vt:lpstr>Github Repository</vt:lpstr>
      <vt:lpstr>Github Repository</vt:lpstr>
      <vt:lpstr>Github Repository</vt:lpstr>
      <vt:lpstr>Example: _about folder</vt:lpstr>
      <vt:lpstr>Example: _about folder</vt:lpstr>
      <vt:lpstr>Github Repository - _config.yml</vt:lpstr>
      <vt:lpstr>Github Repository - _config.yml</vt:lpstr>
      <vt:lpstr>Github Repository - _data folder</vt:lpstr>
      <vt:lpstr>Github Repository - _data folder</vt:lpstr>
      <vt:lpstr>Github Repository – Navigation Banner Tabs</vt:lpstr>
      <vt:lpstr>Github Repository – Navigation Banner Tabs</vt:lpstr>
      <vt:lpstr>Isomer Templates</vt:lpstr>
      <vt:lpstr>Isomer Templates – leftnav-page</vt:lpstr>
      <vt:lpstr>Isomer Templates – post</vt:lpstr>
      <vt:lpstr>Isomer Templates – our-team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398</cp:revision>
  <dcterms:created xsi:type="dcterms:W3CDTF">2018-04-24T01:32:39Z</dcterms:created>
  <dcterms:modified xsi:type="dcterms:W3CDTF">2019-06-28T09:17:06Z</dcterms:modified>
</cp:coreProperties>
</file>