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1" r:id="rId3"/>
    <p:sldId id="336" r:id="rId4"/>
    <p:sldId id="333" r:id="rId5"/>
    <p:sldId id="335" r:id="rId6"/>
    <p:sldId id="334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0" r:id="rId22"/>
    <p:sldId id="352" r:id="rId23"/>
    <p:sldId id="353" r:id="rId24"/>
    <p:sldId id="354" r:id="rId25"/>
    <p:sldId id="35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e Teck TAN (ENTERPRISESG)" initials="YTT(" lastIdx="8" clrIdx="0">
    <p:extLst>
      <p:ext uri="{19B8F6BF-5375-455C-9EA6-DF929625EA0E}">
        <p15:presenceInfo xmlns:p15="http://schemas.microsoft.com/office/powerpoint/2012/main" userId="Yee Teck TAN (ENTERPRISES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55B"/>
    <a:srgbClr val="C00000"/>
    <a:srgbClr val="CD032D"/>
    <a:srgbClr val="6699FF"/>
    <a:srgbClr val="00FF00"/>
    <a:srgbClr val="FF9933"/>
    <a:srgbClr val="00CC00"/>
    <a:srgbClr val="0000FF"/>
    <a:srgbClr val="FFCC00"/>
    <a:srgbClr val="CD0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C32-96CD-44F0-8162-1CACD40F9286}" type="datetimeFigureOut">
              <a:rPr lang="en-SG" smtClean="0"/>
              <a:t>2/7/2019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1961-2A7A-4AFD-B121-5C38C7629A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57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 userDrawn="1"/>
        </p:nvSpPr>
        <p:spPr>
          <a:xfrm>
            <a:off x="9536885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21636" y="6274769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8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982371" y="1334530"/>
            <a:ext cx="1570299" cy="185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02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768" y="1687303"/>
            <a:ext cx="11181735" cy="448966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pic>
        <p:nvPicPr>
          <p:cNvPr id="14" name="Picture 13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1334" y="1641679"/>
            <a:ext cx="5478032" cy="45074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660661"/>
            <a:ext cx="5533542" cy="4516301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1768" y="356245"/>
            <a:ext cx="8961376" cy="1109045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pic>
        <p:nvPicPr>
          <p:cNvPr id="10" name="Picture 9" descr="SAC logo in Pantone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947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04" y="-21756"/>
            <a:ext cx="10329682" cy="6876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79146" y="1295525"/>
            <a:ext cx="222559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Trusted Partner </a:t>
            </a:r>
            <a:r>
              <a:rPr lang="en-US" sz="9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Accreditation </a:t>
            </a:r>
          </a:p>
        </p:txBody>
      </p:sp>
      <p:pic>
        <p:nvPicPr>
          <p:cNvPr id="7" name="Picture 6" descr="SAC logo in Pantone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08" y="298711"/>
            <a:ext cx="2106496" cy="8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0" y="6275404"/>
            <a:ext cx="12192000" cy="29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This material contains confidential and/or official information. No material from this document shall be reproduced, </a:t>
            </a:r>
            <a:b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</a:br>
            <a:r>
              <a:rPr lang="en-SG" sz="667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republished, uploaded, posted, transmitted or otherwise distributed in any way without the prior written consent of</a:t>
            </a:r>
            <a:r>
              <a:rPr lang="en-SG" sz="667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</a:rPr>
              <a:t> Singapore Accreditation Council.</a:t>
            </a:r>
            <a:endParaRPr lang="en-US" sz="667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732350" y="1325128"/>
            <a:ext cx="6880317" cy="1243046"/>
            <a:chOff x="2465906" y="1325128"/>
            <a:chExt cx="6880317" cy="124304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6454806" y="2256501"/>
              <a:ext cx="2375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www.sac-accreditation.gov.sg</a:t>
              </a:r>
              <a:endPara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5938944" y="1367807"/>
              <a:ext cx="34072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</a:t>
              </a:r>
              <a:endParaRPr lang="en-SG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 userDrawn="1"/>
          </p:nvCxnSpPr>
          <p:spPr>
            <a:xfrm>
              <a:off x="5938944" y="1513731"/>
              <a:ext cx="0" cy="105444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SAC logo in Pantone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5906" y="1325128"/>
              <a:ext cx="3076211" cy="121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041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191" y="365125"/>
            <a:ext cx="11386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191" y="1825625"/>
            <a:ext cx="11386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310" y="6356350"/>
            <a:ext cx="864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D938-1E48-40A6-8B3E-EC59CDED83FB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22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0" r:id="rId4"/>
    <p:sldLayoutId id="2147483661" r:id="rId5"/>
    <p:sldLayoutId id="2147483655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92716" y="1955040"/>
            <a:ext cx="11209925" cy="23788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rgbClr val="40404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Admin Guide for Revamped Website – Edit FAQ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492713" y="4683122"/>
            <a:ext cx="6714581" cy="80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67" b="0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67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Sharon</a:t>
            </a:r>
          </a:p>
          <a:p>
            <a:pPr>
              <a:defRPr/>
            </a:pPr>
            <a:r>
              <a:rPr lang="en-US" dirty="0" smtClean="0"/>
              <a:t>AAD</a:t>
            </a:r>
          </a:p>
        </p:txBody>
      </p:sp>
      <p:sp>
        <p:nvSpPr>
          <p:cNvPr id="11" name="Text Placeholder 19"/>
          <p:cNvSpPr txBox="1">
            <a:spLocks/>
          </p:cNvSpPr>
          <p:nvPr/>
        </p:nvSpPr>
        <p:spPr>
          <a:xfrm>
            <a:off x="492713" y="5506850"/>
            <a:ext cx="4919408" cy="288000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b="0" kern="1200" baseline="0" dirty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09585">
              <a:spcBef>
                <a:spcPct val="20000"/>
              </a:spcBef>
            </a:pPr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June 2019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10633" y="298711"/>
            <a:ext cx="2225593" cy="1227646"/>
            <a:chOff x="510633" y="298711"/>
            <a:chExt cx="2225593" cy="1227646"/>
          </a:xfrm>
        </p:grpSpPr>
        <p:sp>
          <p:nvSpPr>
            <p:cNvPr id="9" name="Rectangle 8"/>
            <p:cNvSpPr/>
            <p:nvPr/>
          </p:nvSpPr>
          <p:spPr>
            <a:xfrm>
              <a:off x="510633" y="1295525"/>
              <a:ext cx="2225593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Your Trusted Partner </a:t>
              </a:r>
              <a:r>
                <a:rPr lang="en-US" sz="900" b="1" dirty="0" smtClean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9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Accreditation </a:t>
              </a:r>
            </a:p>
          </p:txBody>
        </p:sp>
        <p:pic>
          <p:nvPicPr>
            <p:cNvPr id="10" name="Picture 9" descr="SAC logo in Pantone.ep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2695" y="298711"/>
              <a:ext cx="2106496" cy="83370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00342" y="6159307"/>
            <a:ext cx="2375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www.sac-accreditation.gov.sg</a:t>
            </a:r>
            <a:endParaRPr lang="en-SG" sz="1200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6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1. Click on the ‘faq.yml’ file in the _data folder.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37" y="2357302"/>
            <a:ext cx="7458075" cy="40767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25189" y="2443063"/>
            <a:ext cx="888274" cy="262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1962" y="2443063"/>
            <a:ext cx="142458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to set to ‘Staging’ branch first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2" idx="1"/>
          </p:cNvCxnSpPr>
          <p:nvPr/>
        </p:nvCxnSpPr>
        <p:spPr>
          <a:xfrm flipV="1">
            <a:off x="1776547" y="2574335"/>
            <a:ext cx="548642" cy="238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A3643"/>
                </a:solidFill>
              </a:rPr>
              <a:t>2</a:t>
            </a:r>
            <a:r>
              <a:rPr lang="en-US" dirty="0" smtClean="0">
                <a:solidFill>
                  <a:srgbClr val="2A3643"/>
                </a:solidFill>
              </a:rPr>
              <a:t>. Click on the ‘edit’ (pencil icon) button.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937" y="2357302"/>
            <a:ext cx="7458075" cy="40767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325189" y="2443063"/>
            <a:ext cx="888274" cy="262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1962" y="2443063"/>
            <a:ext cx="1424585" cy="7386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Make sure to set to ‘Staging’ branch first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22" idx="1"/>
          </p:cNvCxnSpPr>
          <p:nvPr/>
        </p:nvCxnSpPr>
        <p:spPr>
          <a:xfrm flipV="1">
            <a:off x="1776547" y="2574335"/>
            <a:ext cx="548642" cy="2380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43257" y="3392296"/>
            <a:ext cx="513805" cy="265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26398" y="3738486"/>
            <a:ext cx="1708990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‘Edit’pencil icon is found on the top right hand corner of your file editor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9157062" y="3526971"/>
            <a:ext cx="669336" cy="688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3. Edit the content in the relevent section of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9" y="1849519"/>
            <a:ext cx="7442085" cy="48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507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A3643"/>
                </a:solidFill>
              </a:rPr>
              <a:t>3. Edit the content in the relevent section of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59" y="1849519"/>
            <a:ext cx="7442085" cy="48935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3565" y="3853851"/>
            <a:ext cx="6936377" cy="15019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339" y="3853852"/>
            <a:ext cx="142458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Each horizontal section in the FAQ accordion corresponds to a section / block of code in the file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5" idx="1"/>
          </p:cNvCxnSpPr>
          <p:nvPr/>
        </p:nvCxnSpPr>
        <p:spPr>
          <a:xfrm>
            <a:off x="1854924" y="4546350"/>
            <a:ext cx="548641" cy="584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Each horizontal section (and the collapsible content below it) in the FAQ accordion corresponds to a section / block of code in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5" y="2742112"/>
            <a:ext cx="5015149" cy="3633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" y="2742112"/>
            <a:ext cx="5801724" cy="329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Each horizontal section (and the collapsible content below it) in the FAQ accordion corresponds to a section / block of code in the file.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5" y="2742112"/>
            <a:ext cx="5015149" cy="36335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" y="2742112"/>
            <a:ext cx="5801724" cy="32938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0525" y="3840480"/>
            <a:ext cx="4389121" cy="2220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3335" y="4166982"/>
            <a:ext cx="5618717" cy="6140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3335" y="4781004"/>
            <a:ext cx="5618717" cy="306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3334" y="5087982"/>
            <a:ext cx="5618717" cy="948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64665" y="2749409"/>
            <a:ext cx="5015149" cy="3777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64665" y="3348442"/>
            <a:ext cx="5015149" cy="9411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64665" y="4310420"/>
            <a:ext cx="5015149" cy="6246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64665" y="4934493"/>
            <a:ext cx="5015149" cy="14619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6" idx="3"/>
            <a:endCxn id="13" idx="1"/>
          </p:cNvCxnSpPr>
          <p:nvPr/>
        </p:nvCxnSpPr>
        <p:spPr>
          <a:xfrm flipV="1">
            <a:off x="5329646" y="2938277"/>
            <a:ext cx="1235019" cy="1013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5" idx="1"/>
          </p:cNvCxnSpPr>
          <p:nvPr/>
        </p:nvCxnSpPr>
        <p:spPr>
          <a:xfrm flipV="1">
            <a:off x="6252052" y="3819027"/>
            <a:ext cx="312613" cy="654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9" idx="1"/>
          </p:cNvCxnSpPr>
          <p:nvPr/>
        </p:nvCxnSpPr>
        <p:spPr>
          <a:xfrm flipV="1">
            <a:off x="6252052" y="4558870"/>
            <a:ext cx="312613" cy="375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8" idx="1"/>
          </p:cNvCxnSpPr>
          <p:nvPr/>
        </p:nvCxnSpPr>
        <p:spPr>
          <a:xfrm>
            <a:off x="6252051" y="5561988"/>
            <a:ext cx="312614" cy="1034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Data Format: 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49794" y="2073039"/>
            <a:ext cx="7645683" cy="150810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uestion: Fill in your question here</a:t>
            </a:r>
            <a:endParaRPr lang="en-US" altLang="en-US" sz="1400" dirty="0">
              <a:latin typeface="Consolas" panose="020B0609020204030204" pitchFamily="49" charset="0"/>
            </a:endParaRPr>
          </a:p>
          <a:p>
            <a:pPr marL="9144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nswer:</a:t>
            </a:r>
          </a:p>
          <a:p>
            <a:pPr marL="9144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- line: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“Fill in markdown content of the first paragraph of your answer”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914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 line: “Fill in markdown content of the second paragraph of your answer”</a:t>
            </a:r>
          </a:p>
          <a:p>
            <a:pPr marL="914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- line: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Fill in markdown content of the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third </a:t>
            </a: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paragraph of your answer”</a:t>
            </a:r>
          </a:p>
          <a:p>
            <a:pPr marL="9144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ontent Placeholder 1"/>
          <p:cNvSpPr>
            <a:spLocks noGrp="1"/>
          </p:cNvSpPr>
          <p:nvPr>
            <p:ph sz="half" idx="1"/>
          </p:nvPr>
        </p:nvSpPr>
        <p:spPr>
          <a:xfrm>
            <a:off x="2044253" y="3864502"/>
            <a:ext cx="7458891" cy="14782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>
                <a:solidFill>
                  <a:srgbClr val="C00000"/>
                </a:solidFill>
              </a:rPr>
              <a:t>The answer portion can have one or multiple paragraphs.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C00000"/>
                </a:solidFill>
              </a:rPr>
              <a:t>Note: Be very careful with the </a:t>
            </a:r>
            <a:r>
              <a:rPr lang="en-US" sz="1800" dirty="0" smtClean="0">
                <a:solidFill>
                  <a:srgbClr val="C00000"/>
                </a:solidFill>
              </a:rPr>
              <a:t>indentation spacing </a:t>
            </a:r>
            <a:r>
              <a:rPr lang="en-US" sz="1800" dirty="0">
                <a:solidFill>
                  <a:srgbClr val="C00000"/>
                </a:solidFill>
              </a:rPr>
              <a:t>in </a:t>
            </a:r>
            <a:r>
              <a:rPr lang="en-US" sz="1800" dirty="0" smtClean="0">
                <a:solidFill>
                  <a:srgbClr val="C00000"/>
                </a:solidFill>
              </a:rPr>
              <a:t>the .yml </a:t>
            </a:r>
            <a:r>
              <a:rPr lang="en-US" sz="1800" dirty="0">
                <a:solidFill>
                  <a:srgbClr val="C00000"/>
                </a:solidFill>
              </a:rPr>
              <a:t>file. Your website will break if the spacing are </a:t>
            </a:r>
            <a:r>
              <a:rPr lang="en-US" sz="1800" dirty="0" smtClean="0">
                <a:solidFill>
                  <a:srgbClr val="C00000"/>
                </a:solidFill>
              </a:rPr>
              <a:t>incorrect.</a:t>
            </a:r>
          </a:p>
        </p:txBody>
      </p:sp>
    </p:spTree>
    <p:extLst>
      <p:ext uri="{BB962C8B-B14F-4D97-AF65-F5344CB8AC3E}">
        <p14:creationId xmlns:p14="http://schemas.microsoft.com/office/powerpoint/2010/main" val="31359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4F555B"/>
                </a:solidFill>
              </a:rPr>
              <a:t>Example: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494" y="1914833"/>
            <a:ext cx="63436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Example: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2" y="1595919"/>
            <a:ext cx="7138145" cy="507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2056" y="4046528"/>
            <a:ext cx="4866127" cy="14398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645345"/>
            <a:ext cx="3837992" cy="24491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7031" y="3974207"/>
            <a:ext cx="3527466" cy="7955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7" idx="1"/>
          </p:cNvCxnSpPr>
          <p:nvPr/>
        </p:nvCxnSpPr>
        <p:spPr>
          <a:xfrm>
            <a:off x="4224497" y="4371974"/>
            <a:ext cx="2287559" cy="394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faq.yml in Github Repository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8990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2A3643"/>
                </a:solidFill>
              </a:rPr>
              <a:t>Example: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2" y="1595919"/>
            <a:ext cx="7138145" cy="507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2056" y="4046528"/>
            <a:ext cx="4866127" cy="14398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645345"/>
            <a:ext cx="3837992" cy="24491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7031" y="3974207"/>
            <a:ext cx="3527466" cy="7955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3"/>
            <a:endCxn id="7" idx="1"/>
          </p:cNvCxnSpPr>
          <p:nvPr/>
        </p:nvCxnSpPr>
        <p:spPr>
          <a:xfrm>
            <a:off x="4224497" y="4371974"/>
            <a:ext cx="2287559" cy="3944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7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FAQ Page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33810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FAQ page uses the ‘our-team’ layout.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‘Our Organisation and Structure’ and ‘Certified Companies’ pages also use the same layout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1" y="1465290"/>
            <a:ext cx="5205889" cy="5003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5861" y="1465290"/>
            <a:ext cx="2417363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Data for the content in ‘Our Organisation and Structure’ page is in ‘our-team.yml’ file inside the_data directory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 flipV="1">
            <a:off x="4715691" y="1672046"/>
            <a:ext cx="3010170" cy="2702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27189" y="3436145"/>
            <a:ext cx="5302087" cy="153888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name: Fill in person’s name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Fill in person’s title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organisation: Fill in person’s organisation name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image-url: link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path to person’s image (if no image, use the          	   default “/image/about/our-organisation-		   structure/person.jpg”)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767676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93" y="1465290"/>
            <a:ext cx="7312320" cy="4699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935138"/>
            <a:ext cx="4075685" cy="274646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22108" y="4101737"/>
            <a:ext cx="2525950" cy="10450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1767" y="2935138"/>
            <a:ext cx="4072525" cy="7093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  <a:endCxn id="16" idx="1"/>
          </p:cNvCxnSpPr>
          <p:nvPr/>
        </p:nvCxnSpPr>
        <p:spPr>
          <a:xfrm>
            <a:off x="4614292" y="3289838"/>
            <a:ext cx="1807816" cy="13344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948058" y="4101737"/>
            <a:ext cx="2525950" cy="1045029"/>
          </a:xfrm>
          <a:prstGeom prst="rect">
            <a:avLst/>
          </a:prstGeom>
          <a:noFill/>
          <a:ln w="28575">
            <a:solidFill>
              <a:srgbClr val="4F5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1767" y="3644537"/>
            <a:ext cx="4072525" cy="709399"/>
          </a:xfrm>
          <a:prstGeom prst="rect">
            <a:avLst/>
          </a:prstGeom>
          <a:noFill/>
          <a:ln w="28575">
            <a:solidFill>
              <a:srgbClr val="4F5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3"/>
            <a:endCxn id="24" idx="1"/>
          </p:cNvCxnSpPr>
          <p:nvPr/>
        </p:nvCxnSpPr>
        <p:spPr>
          <a:xfrm>
            <a:off x="4614292" y="3999237"/>
            <a:ext cx="4333766" cy="625015"/>
          </a:xfrm>
          <a:prstGeom prst="straightConnector1">
            <a:avLst/>
          </a:prstGeom>
          <a:ln w="28575">
            <a:solidFill>
              <a:srgbClr val="4F55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7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324952"/>
            <a:ext cx="6528707" cy="546314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75116" y="1623080"/>
            <a:ext cx="2789740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‘Organisational Structure’ portion of the ‘our-team.yml’ file corresponds to the ‘Organisational Structure’ section in the ‘Our Organisation and Structure’ SAC website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>
            <a:off x="5355771" y="2315578"/>
            <a:ext cx="2719345" cy="1184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53315" y="3434338"/>
            <a:ext cx="5302087" cy="187743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67676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Fill in name of Committee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teams: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- name: Fill in name of committee group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link: Fill in SAC website permalink of committee group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-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name: Fill in name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link: Fill in SAC website permalink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</a:t>
            </a:r>
            <a:endParaRPr lang="en-US" altLang="en-US" sz="12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Consolas" panose="020B0609020204030204" pitchFamily="49" charset="0"/>
              </a:rPr>
              <a:t>  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 name: Fill in name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link: Fill in SAC website permalink of 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12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12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committee </a:t>
            </a:r>
            <a:r>
              <a:rPr lang="en-US" altLang="en-US" sz="12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</a:t>
            </a:r>
            <a:endParaRPr lang="en-US" altLang="en-US" sz="1400" dirty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7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‘Our Organisation and Structure’ layout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69" y="1320846"/>
            <a:ext cx="7041786" cy="496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68" y="2013930"/>
            <a:ext cx="3895725" cy="3248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00528" y="3474720"/>
            <a:ext cx="4866127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767" y="2168434"/>
            <a:ext cx="3768975" cy="222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/>
        </p:nvCxnSpPr>
        <p:spPr>
          <a:xfrm>
            <a:off x="4310742" y="2279469"/>
            <a:ext cx="2589786" cy="14630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900528" y="4075610"/>
            <a:ext cx="1333426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8831" y="2552772"/>
            <a:ext cx="3457409" cy="3210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3"/>
            <a:endCxn id="21" idx="1"/>
          </p:cNvCxnSpPr>
          <p:nvPr/>
        </p:nvCxnSpPr>
        <p:spPr>
          <a:xfrm>
            <a:off x="4206240" y="2713301"/>
            <a:ext cx="2694288" cy="16300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521330" y="4088672"/>
            <a:ext cx="1333426" cy="535578"/>
          </a:xfrm>
          <a:prstGeom prst="rect">
            <a:avLst/>
          </a:prstGeom>
          <a:noFill/>
          <a:ln w="28575">
            <a:solidFill>
              <a:srgbClr val="4F5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8831" y="2875570"/>
            <a:ext cx="3457409" cy="321057"/>
          </a:xfrm>
          <a:prstGeom prst="rect">
            <a:avLst/>
          </a:prstGeom>
          <a:noFill/>
          <a:ln w="28575">
            <a:solidFill>
              <a:srgbClr val="4F55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3"/>
            <a:endCxn id="30" idx="1"/>
          </p:cNvCxnSpPr>
          <p:nvPr/>
        </p:nvCxnSpPr>
        <p:spPr>
          <a:xfrm>
            <a:off x="4206240" y="3036099"/>
            <a:ext cx="4315090" cy="1320362"/>
          </a:xfrm>
          <a:prstGeom prst="straightConnector1">
            <a:avLst/>
          </a:prstGeom>
          <a:ln w="28575">
            <a:solidFill>
              <a:srgbClr val="4F55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12336" y="4643844"/>
            <a:ext cx="1333426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53244" y="3567539"/>
            <a:ext cx="3457409" cy="3210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3"/>
            <a:endCxn id="34" idx="1"/>
          </p:cNvCxnSpPr>
          <p:nvPr/>
        </p:nvCxnSpPr>
        <p:spPr>
          <a:xfrm>
            <a:off x="4210653" y="3728068"/>
            <a:ext cx="2701683" cy="11835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5" y="1366566"/>
            <a:ext cx="6085140" cy="472072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‘Certified Companies’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5861" y="1465290"/>
            <a:ext cx="2417363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Data for the content in ‘Certified CAB Companies’ page is in ‘certified-companies.yml’ file inside the_data directory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>
            <a:stCxn id="5" idx="1"/>
          </p:cNvCxnSpPr>
          <p:nvPr/>
        </p:nvCxnSpPr>
        <p:spPr>
          <a:xfrm flipH="1" flipV="1">
            <a:off x="4781007" y="1802674"/>
            <a:ext cx="2944854" cy="2473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126702" y="3206905"/>
            <a:ext cx="4760498" cy="17235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title: type of certification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company-list: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- name: name of certified company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link: url of company’s website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- name: name of 2</a:t>
            </a:r>
            <a:r>
              <a:rPr lang="en-US" altLang="en-US" sz="14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certified company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link: url of 2</a:t>
            </a:r>
            <a:r>
              <a:rPr lang="en-US" altLang="en-US" sz="1400" baseline="300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1400" dirty="0" smtClean="0">
                <a:solidFill>
                  <a:srgbClr val="76767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certified company’s website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 smtClean="0">
              <a:solidFill>
                <a:srgbClr val="76767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‘Certified Companies’ layout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456" y="1344529"/>
            <a:ext cx="6797938" cy="5313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5" y="2566851"/>
            <a:ext cx="4219424" cy="303561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54267" y="4279584"/>
            <a:ext cx="4866127" cy="5355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8524" y="2539333"/>
            <a:ext cx="3768975" cy="2220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3"/>
            <a:endCxn id="11" idx="1"/>
          </p:cNvCxnSpPr>
          <p:nvPr/>
        </p:nvCxnSpPr>
        <p:spPr>
          <a:xfrm>
            <a:off x="4467499" y="2650368"/>
            <a:ext cx="2486768" cy="18970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54267" y="4937760"/>
            <a:ext cx="1392900" cy="412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8523" y="2884108"/>
            <a:ext cx="3768975" cy="3554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3"/>
            <a:endCxn id="15" idx="1"/>
          </p:cNvCxnSpPr>
          <p:nvPr/>
        </p:nvCxnSpPr>
        <p:spPr>
          <a:xfrm>
            <a:off x="4467498" y="3061849"/>
            <a:ext cx="2486769" cy="20824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54267" y="5735344"/>
            <a:ext cx="1392900" cy="412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8523" y="4918275"/>
            <a:ext cx="3768975" cy="3554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3"/>
            <a:endCxn id="28" idx="1"/>
          </p:cNvCxnSpPr>
          <p:nvPr/>
        </p:nvCxnSpPr>
        <p:spPr>
          <a:xfrm>
            <a:off x="4467498" y="5096016"/>
            <a:ext cx="2486769" cy="8458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FAQ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9" y="1465290"/>
            <a:ext cx="6050503" cy="48857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4562" y="3770757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2881667" y="4023360"/>
            <a:ext cx="2240621" cy="439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881667" y="4463255"/>
            <a:ext cx="224062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881667" y="4463255"/>
            <a:ext cx="2240621" cy="3160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6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9" y="1465290"/>
            <a:ext cx="6062514" cy="49877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FAQ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93447" y="4130058"/>
            <a:ext cx="2037806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When you click on each horizontal section, the content below it will expand.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8216537" y="4425993"/>
            <a:ext cx="1076910" cy="18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562" y="3770757"/>
            <a:ext cx="188710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Contains an accordion (collapsible content). Each horizontal section contains a brief title, description, question etc.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2881667" y="4023360"/>
            <a:ext cx="2240621" cy="4398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881667" y="4463255"/>
            <a:ext cx="2240621" cy="396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881667" y="4463255"/>
            <a:ext cx="2240621" cy="6924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‘Our Organisation and Structure’ 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04" y="1631225"/>
            <a:ext cx="6766909" cy="49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SAC ‘Certified Companies’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31" y="1321526"/>
            <a:ext cx="7355613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Isomer ‘our-team’ layout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541768" y="1465290"/>
            <a:ext cx="10836415" cy="33810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FAQ page uses the ‘our-team’ layout.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‘Our Organisation and Structure’ and ‘Certified Companies’ pages also use the same layout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2A3643"/>
                </a:solidFill>
              </a:rPr>
              <a:t>The content for these pages are stored in .yml files inside the _data folder of the Github Repository</a:t>
            </a: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2A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‘our-team’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.yml (or .yaml) files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94" y="1684545"/>
            <a:ext cx="3648075" cy="12668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Isomer ‘our-team’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768" y="1684545"/>
            <a:ext cx="1874861" cy="11695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_data folder contains .yml (or .yaml) files for editing certain sections of the website (e.g. homepage, navigation)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  <a:endCxn id="24" idx="1"/>
          </p:cNvCxnSpPr>
          <p:nvPr/>
        </p:nvCxnSpPr>
        <p:spPr>
          <a:xfrm flipV="1">
            <a:off x="2416629" y="2191150"/>
            <a:ext cx="779008" cy="781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5637" y="2065668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94" y="3457975"/>
            <a:ext cx="6936556" cy="29434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3518" y="4818573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6394" y="4351967"/>
            <a:ext cx="1435869" cy="2330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63518" y="5484494"/>
            <a:ext cx="919163" cy="2509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31272" y="3641372"/>
            <a:ext cx="1874861" cy="5232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.yml file for certified companies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  <a:endCxn id="10" idx="1"/>
          </p:cNvCxnSpPr>
          <p:nvPr/>
        </p:nvCxnSpPr>
        <p:spPr>
          <a:xfrm>
            <a:off x="2806133" y="3902982"/>
            <a:ext cx="800261" cy="5655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271" y="4588984"/>
            <a:ext cx="1874861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.yml file for FAQ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  <a:endCxn id="7" idx="1"/>
          </p:cNvCxnSpPr>
          <p:nvPr/>
        </p:nvCxnSpPr>
        <p:spPr>
          <a:xfrm>
            <a:off x="2806132" y="4742873"/>
            <a:ext cx="800262" cy="1868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31271" y="5241718"/>
            <a:ext cx="2142309" cy="954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.yml file for ‘Organisational Structure’ section of ‘Our Organisation and Structure’ page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  <a:endCxn id="11" idx="1"/>
          </p:cNvCxnSpPr>
          <p:nvPr/>
        </p:nvCxnSpPr>
        <p:spPr>
          <a:xfrm flipV="1">
            <a:off x="3073580" y="5609976"/>
            <a:ext cx="589938" cy="1087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9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850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Office Theme</vt:lpstr>
      <vt:lpstr>PowerPoint Presentation</vt:lpstr>
      <vt:lpstr>SAC FAQ Page</vt:lpstr>
      <vt:lpstr>SAC FAQ Page</vt:lpstr>
      <vt:lpstr>SAC FAQ Page</vt:lpstr>
      <vt:lpstr>SAC ‘Our Organisation and Structure’ Page</vt:lpstr>
      <vt:lpstr>SAC ‘Certified Companies’ Page</vt:lpstr>
      <vt:lpstr>Isomer ‘our-team’ layout</vt:lpstr>
      <vt:lpstr>Isomer ‘our-team’ layout</vt:lpstr>
      <vt:lpstr>Isomer ‘our-team’ layout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Edit faq.yml in Github Repository</vt:lpstr>
      <vt:lpstr>‘Our Organisation and Structure’ layout</vt:lpstr>
      <vt:lpstr>‘Our Organisation and Structure’ layout</vt:lpstr>
      <vt:lpstr>‘Our Organisation and Structure’ layout</vt:lpstr>
      <vt:lpstr>‘Our Organisation and Structure’ layout</vt:lpstr>
      <vt:lpstr>‘Certified Companies’ layout</vt:lpstr>
      <vt:lpstr>‘Certified Companies’ layout</vt:lpstr>
    </vt:vector>
  </TitlesOfParts>
  <Company>WOG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TEO (SPRING)</dc:creator>
  <cp:lastModifiedBy>USER</cp:lastModifiedBy>
  <cp:revision>408</cp:revision>
  <dcterms:created xsi:type="dcterms:W3CDTF">2018-04-24T01:32:39Z</dcterms:created>
  <dcterms:modified xsi:type="dcterms:W3CDTF">2019-07-02T10:00:42Z</dcterms:modified>
</cp:coreProperties>
</file>