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34" r:id="rId3"/>
    <p:sldId id="335" r:id="rId4"/>
    <p:sldId id="333" r:id="rId5"/>
    <p:sldId id="336" r:id="rId6"/>
    <p:sldId id="337" r:id="rId7"/>
    <p:sldId id="338" r:id="rId8"/>
    <p:sldId id="342" r:id="rId9"/>
    <p:sldId id="343" r:id="rId10"/>
    <p:sldId id="344" r:id="rId11"/>
    <p:sldId id="348" r:id="rId12"/>
    <p:sldId id="346" r:id="rId13"/>
    <p:sldId id="347" r:id="rId14"/>
    <p:sldId id="339" r:id="rId15"/>
    <p:sldId id="34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e Teck TAN (ENTERPRISESG)" initials="YTT(" lastIdx="8" clrIdx="0">
    <p:extLst>
      <p:ext uri="{19B8F6BF-5375-455C-9EA6-DF929625EA0E}">
        <p15:presenceInfo xmlns:p15="http://schemas.microsoft.com/office/powerpoint/2012/main" userId="Yee Teck TAN (ENTERPRISESG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565A"/>
    <a:srgbClr val="C00000"/>
    <a:srgbClr val="FFFFFF"/>
    <a:srgbClr val="CD032D"/>
    <a:srgbClr val="6699FF"/>
    <a:srgbClr val="00FF00"/>
    <a:srgbClr val="FF9933"/>
    <a:srgbClr val="00CC00"/>
    <a:srgbClr val="0000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343" autoAdjust="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3CC32-96CD-44F0-8162-1CACD40F9286}" type="datetimeFigureOut">
              <a:rPr lang="en-SG" smtClean="0"/>
              <a:t>2/7/2019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D1961-2A7A-4AFD-B121-5C38C7629A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657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8982371" y="1334530"/>
            <a:ext cx="1570299" cy="1858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 userDrawn="1"/>
        </p:nvSpPr>
        <p:spPr>
          <a:xfrm>
            <a:off x="9536885" y="1295525"/>
            <a:ext cx="222559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Trusted Partner </a:t>
            </a:r>
            <a:r>
              <a:rPr lang="en-US" sz="900" b="1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Accreditation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421636" y="6274769"/>
            <a:ext cx="2375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www.sac-accreditation.gov.sg</a:t>
            </a:r>
            <a:endParaRPr lang="en-SG" sz="1200" b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SAC logo in Pantone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8947" y="298711"/>
            <a:ext cx="2106496" cy="83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74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8982371" y="1334530"/>
            <a:ext cx="1570299" cy="1858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" name="Picture 7" descr="SAC logo in Pantone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8947" y="298711"/>
            <a:ext cx="2106496" cy="83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81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8982371" y="1334530"/>
            <a:ext cx="1570299" cy="1858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022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1768" y="356245"/>
            <a:ext cx="8961376" cy="1109045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1768" y="1687303"/>
            <a:ext cx="11181735" cy="448966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</p:txBody>
      </p:sp>
      <p:pic>
        <p:nvPicPr>
          <p:cNvPr id="14" name="Picture 13" descr="SAC logo in Pantone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8947" y="298711"/>
            <a:ext cx="2106496" cy="83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663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41334" y="1641679"/>
            <a:ext cx="5478032" cy="450742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660661"/>
            <a:ext cx="5533542" cy="4516301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  <a:endParaRPr lang="en-SG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541768" y="356245"/>
            <a:ext cx="8961376" cy="1109045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pic>
        <p:nvPicPr>
          <p:cNvPr id="10" name="Picture 9" descr="SAC logo in Pantone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8947" y="298711"/>
            <a:ext cx="2106496" cy="83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710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404" y="-21756"/>
            <a:ext cx="10329682" cy="6876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479146" y="1295525"/>
            <a:ext cx="222559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Trusted Partner </a:t>
            </a:r>
            <a:r>
              <a:rPr lang="en-US" sz="900" b="1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Accreditation </a:t>
            </a:r>
          </a:p>
        </p:txBody>
      </p:sp>
      <p:pic>
        <p:nvPicPr>
          <p:cNvPr id="7" name="Picture 6" descr="SAC logo in Pantone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208" y="298711"/>
            <a:ext cx="2106496" cy="83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8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0" y="6275404"/>
            <a:ext cx="12192000" cy="297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67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t>This material contains confidential and/or official information. No material from this document shall be reproduced, </a:t>
            </a:r>
            <a:br>
              <a:rPr lang="en-SG" sz="667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</a:br>
            <a:r>
              <a:rPr lang="en-SG" sz="667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t>republished, uploaded, posted, transmitted or otherwise distributed in any way without the prior written consent of</a:t>
            </a:r>
            <a:r>
              <a:rPr lang="en-SG" sz="667" kern="1200" baseline="0" dirty="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t> Singapore Accreditation Council.</a:t>
            </a:r>
            <a:endParaRPr lang="en-US" sz="667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2732350" y="1325128"/>
            <a:ext cx="6880317" cy="1243046"/>
            <a:chOff x="2465906" y="1325128"/>
            <a:chExt cx="6880317" cy="1243046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6454806" y="2256501"/>
              <a:ext cx="23755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www.sac-accreditation.gov.sg</a:t>
              </a:r>
              <a:endParaRPr lang="en-SG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5938944" y="1367807"/>
              <a:ext cx="340727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4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Thank You</a:t>
              </a:r>
              <a:endParaRPr lang="en-SG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Straight Connector 5"/>
            <p:cNvCxnSpPr/>
            <p:nvPr userDrawn="1"/>
          </p:nvCxnSpPr>
          <p:spPr>
            <a:xfrm>
              <a:off x="5938944" y="1513731"/>
              <a:ext cx="0" cy="105444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 descr="SAC logo in Pantone.png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65906" y="1325128"/>
              <a:ext cx="3076211" cy="12147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0418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191" y="365125"/>
            <a:ext cx="113860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191" y="1825625"/>
            <a:ext cx="113860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310" y="6356350"/>
            <a:ext cx="864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5D938-1E48-40A6-8B3E-EC59CDED83FB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226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2" r:id="rId3"/>
    <p:sldLayoutId id="2147483650" r:id="rId4"/>
    <p:sldLayoutId id="2147483661" r:id="rId5"/>
    <p:sldLayoutId id="2147483655" r:id="rId6"/>
    <p:sldLayoutId id="2147483660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C0000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92716" y="1955040"/>
            <a:ext cx="11209925" cy="23788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b="1" kern="1200">
                <a:solidFill>
                  <a:srgbClr val="40404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Admin Guide for Revamped Website – Edit homepage</a:t>
            </a:r>
          </a:p>
        </p:txBody>
      </p:sp>
      <p:sp>
        <p:nvSpPr>
          <p:cNvPr id="8" name="Text Placeholder 12"/>
          <p:cNvSpPr txBox="1">
            <a:spLocks/>
          </p:cNvSpPr>
          <p:nvPr/>
        </p:nvSpPr>
        <p:spPr>
          <a:xfrm>
            <a:off x="492713" y="4683122"/>
            <a:ext cx="6714581" cy="809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67" b="0" kern="1200" baseline="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Sharon</a:t>
            </a:r>
          </a:p>
          <a:p>
            <a:pPr>
              <a:defRPr/>
            </a:pPr>
            <a:r>
              <a:rPr lang="en-US" dirty="0" smtClean="0"/>
              <a:t>AAD</a:t>
            </a:r>
          </a:p>
        </p:txBody>
      </p:sp>
      <p:sp>
        <p:nvSpPr>
          <p:cNvPr id="11" name="Text Placeholder 19"/>
          <p:cNvSpPr txBox="1">
            <a:spLocks/>
          </p:cNvSpPr>
          <p:nvPr/>
        </p:nvSpPr>
        <p:spPr>
          <a:xfrm>
            <a:off x="492713" y="5506850"/>
            <a:ext cx="4919408" cy="288000"/>
          </a:xfrm>
          <a:prstGeom prst="rect">
            <a:avLst/>
          </a:prstGeom>
        </p:spPr>
        <p:txBody>
          <a:bodyPr>
            <a:noAutofit/>
          </a:bodyPr>
          <a:lstStyle>
            <a:lvl1pPr marL="457189" indent="-457189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b="0" kern="1200" baseline="0" dirty="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09585">
              <a:spcBef>
                <a:spcPct val="20000"/>
              </a:spcBef>
            </a:pPr>
            <a:r>
              <a:rPr lang="en-US" dirty="0" smtClean="0"/>
              <a:t>24</a:t>
            </a:r>
            <a:r>
              <a:rPr lang="en-US" baseline="30000" dirty="0" smtClean="0"/>
              <a:t>th</a:t>
            </a:r>
            <a:r>
              <a:rPr lang="en-US" dirty="0" smtClean="0"/>
              <a:t> June 2019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10633" y="298711"/>
            <a:ext cx="2225593" cy="1227646"/>
            <a:chOff x="510633" y="298711"/>
            <a:chExt cx="2225593" cy="1227646"/>
          </a:xfrm>
        </p:grpSpPr>
        <p:sp>
          <p:nvSpPr>
            <p:cNvPr id="9" name="Rectangle 8"/>
            <p:cNvSpPr/>
            <p:nvPr/>
          </p:nvSpPr>
          <p:spPr>
            <a:xfrm>
              <a:off x="510633" y="1295525"/>
              <a:ext cx="2225593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900" b="1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Trusted Partner </a:t>
              </a:r>
              <a:r>
                <a:rPr lang="en-US" sz="900" b="1" dirty="0" smtClean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 </a:t>
              </a:r>
              <a:r>
                <a:rPr lang="en-US" sz="900" b="1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Accreditation </a:t>
              </a:r>
            </a:p>
          </p:txBody>
        </p:sp>
        <p:pic>
          <p:nvPicPr>
            <p:cNvPr id="10" name="Picture 9" descr="SAC logo in Pantone.eps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2695" y="298711"/>
              <a:ext cx="2106496" cy="833705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500342" y="6159307"/>
            <a:ext cx="2375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www.sac-accreditation.gov.sg</a:t>
            </a:r>
            <a:endParaRPr lang="en-SG" sz="1200" b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96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Homepage in Github Repository</a:t>
            </a:r>
            <a:endParaRPr lang="en-US" dirty="0"/>
          </a:p>
        </p:txBody>
      </p:sp>
      <p:sp>
        <p:nvSpPr>
          <p:cNvPr id="9" name="Content Placeholder 1"/>
          <p:cNvSpPr>
            <a:spLocks noGrp="1"/>
          </p:cNvSpPr>
          <p:nvPr>
            <p:ph sz="half" idx="1"/>
          </p:nvPr>
        </p:nvSpPr>
        <p:spPr>
          <a:xfrm>
            <a:off x="610251" y="1363277"/>
            <a:ext cx="10836415" cy="42225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2A3643"/>
                </a:solidFill>
              </a:rPr>
              <a:t>Isomer </a:t>
            </a:r>
            <a:r>
              <a:rPr lang="en-US" dirty="0" smtClean="0">
                <a:solidFill>
                  <a:srgbClr val="2A3643"/>
                </a:solidFill>
              </a:rPr>
              <a:t>Info </a:t>
            </a:r>
            <a:r>
              <a:rPr lang="en-US" dirty="0" smtClean="0">
                <a:solidFill>
                  <a:srgbClr val="2A3643"/>
                </a:solidFill>
              </a:rPr>
              <a:t>section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201" y="2198915"/>
            <a:ext cx="6017150" cy="2921725"/>
          </a:xfrm>
          <a:prstGeom prst="rect">
            <a:avLst/>
          </a:prstGeom>
          <a:ln>
            <a:solidFill>
              <a:srgbClr val="53565A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51" y="2472322"/>
            <a:ext cx="5180546" cy="237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29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Homepage in Github Repository</a:t>
            </a:r>
            <a:endParaRPr lang="en-US" dirty="0"/>
          </a:p>
        </p:txBody>
      </p:sp>
      <p:sp>
        <p:nvSpPr>
          <p:cNvPr id="9" name="Content Placeholder 1"/>
          <p:cNvSpPr>
            <a:spLocks noGrp="1"/>
          </p:cNvSpPr>
          <p:nvPr>
            <p:ph sz="half" idx="1"/>
          </p:nvPr>
        </p:nvSpPr>
        <p:spPr>
          <a:xfrm>
            <a:off x="610251" y="1363277"/>
            <a:ext cx="10836415" cy="42225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2A3643"/>
                </a:solidFill>
              </a:rPr>
              <a:t>Isomer </a:t>
            </a:r>
            <a:r>
              <a:rPr lang="en-US" dirty="0" smtClean="0">
                <a:solidFill>
                  <a:srgbClr val="2A3643"/>
                </a:solidFill>
              </a:rPr>
              <a:t>Info </a:t>
            </a:r>
            <a:r>
              <a:rPr lang="en-US" dirty="0" smtClean="0">
                <a:solidFill>
                  <a:srgbClr val="2A3643"/>
                </a:solidFill>
              </a:rPr>
              <a:t>section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201" y="2198915"/>
            <a:ext cx="6017150" cy="2921725"/>
          </a:xfrm>
          <a:prstGeom prst="rect">
            <a:avLst/>
          </a:prstGeom>
          <a:ln>
            <a:solidFill>
              <a:srgbClr val="53565A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51" y="2472322"/>
            <a:ext cx="5180546" cy="237399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2259874" y="2690949"/>
            <a:ext cx="4049486" cy="16981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913017" y="2965269"/>
            <a:ext cx="3396343" cy="6531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601336" y="3659321"/>
            <a:ext cx="431125" cy="2440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00400" y="4336870"/>
            <a:ext cx="3108960" cy="22206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64427" y="5270583"/>
            <a:ext cx="1578495" cy="95410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the SAC website link when the user clicks on the ‘More About SAC’ button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2" idx="0"/>
          </p:cNvCxnSpPr>
          <p:nvPr/>
        </p:nvCxnSpPr>
        <p:spPr>
          <a:xfrm flipH="1" flipV="1">
            <a:off x="2553674" y="4754880"/>
            <a:ext cx="1" cy="51570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Left Brace 21"/>
          <p:cNvSpPr/>
          <p:nvPr/>
        </p:nvSpPr>
        <p:spPr>
          <a:xfrm>
            <a:off x="6113417" y="3135085"/>
            <a:ext cx="195942" cy="1293222"/>
          </a:xfrm>
          <a:prstGeom prst="leftBrace">
            <a:avLst>
              <a:gd name="adj1" fmla="val 40855"/>
              <a:gd name="adj2" fmla="val 46825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3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67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Homepage in Github Repository</a:t>
            </a:r>
            <a:endParaRPr lang="en-US" dirty="0"/>
          </a:p>
        </p:txBody>
      </p:sp>
      <p:sp>
        <p:nvSpPr>
          <p:cNvPr id="9" name="Content Placeholder 1"/>
          <p:cNvSpPr>
            <a:spLocks noGrp="1"/>
          </p:cNvSpPr>
          <p:nvPr>
            <p:ph sz="half" idx="1"/>
          </p:nvPr>
        </p:nvSpPr>
        <p:spPr>
          <a:xfrm>
            <a:off x="610251" y="1363277"/>
            <a:ext cx="10836415" cy="42225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2A3643"/>
                </a:solidFill>
              </a:rPr>
              <a:t>Isomer Resources section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51" y="2972670"/>
            <a:ext cx="4761422" cy="17117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673" y="2472322"/>
            <a:ext cx="6389817" cy="315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64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Homepage in Github Repository</a:t>
            </a:r>
            <a:endParaRPr lang="en-US" dirty="0"/>
          </a:p>
        </p:txBody>
      </p:sp>
      <p:sp>
        <p:nvSpPr>
          <p:cNvPr id="9" name="Content Placeholder 1"/>
          <p:cNvSpPr>
            <a:spLocks noGrp="1"/>
          </p:cNvSpPr>
          <p:nvPr>
            <p:ph sz="half" idx="1"/>
          </p:nvPr>
        </p:nvSpPr>
        <p:spPr>
          <a:xfrm>
            <a:off x="610251" y="1363277"/>
            <a:ext cx="10836415" cy="42225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2A3643"/>
                </a:solidFill>
              </a:rPr>
              <a:t>Isomer Resources section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51" y="2972670"/>
            <a:ext cx="4761422" cy="17117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673" y="2472322"/>
            <a:ext cx="6389817" cy="315053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3477491" y="2632442"/>
            <a:ext cx="4530436" cy="85890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488873" y="2972670"/>
            <a:ext cx="3130618" cy="68727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159710" y="4046808"/>
            <a:ext cx="2653999" cy="132440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14649" y="4684421"/>
            <a:ext cx="2295351" cy="7386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the SAC website link when the user clicks on the ‘More News&amp; Events ’ button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410691" y="4461164"/>
            <a:ext cx="0" cy="2020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43646" y="5988249"/>
            <a:ext cx="8717844" cy="3693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The boxes are automatically updated when new posts are added under the NewsRoom tab 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>
            <a:stCxn id="16" idx="0"/>
          </p:cNvCxnSpPr>
          <p:nvPr/>
        </p:nvCxnSpPr>
        <p:spPr>
          <a:xfrm flipH="1" flipV="1">
            <a:off x="6884127" y="5336094"/>
            <a:ext cx="518441" cy="652155"/>
          </a:xfrm>
          <a:prstGeom prst="straightConnector1">
            <a:avLst/>
          </a:prstGeom>
          <a:ln w="28575">
            <a:solidFill>
              <a:srgbClr val="5356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6" idx="0"/>
          </p:cNvCxnSpPr>
          <p:nvPr/>
        </p:nvCxnSpPr>
        <p:spPr>
          <a:xfrm flipV="1">
            <a:off x="7402568" y="5117813"/>
            <a:ext cx="211963" cy="870436"/>
          </a:xfrm>
          <a:prstGeom prst="straightConnector1">
            <a:avLst/>
          </a:prstGeom>
          <a:ln w="28575">
            <a:solidFill>
              <a:srgbClr val="5356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0"/>
          </p:cNvCxnSpPr>
          <p:nvPr/>
        </p:nvCxnSpPr>
        <p:spPr>
          <a:xfrm flipV="1">
            <a:off x="7402568" y="5212081"/>
            <a:ext cx="2564392" cy="776168"/>
          </a:xfrm>
          <a:prstGeom prst="straightConnector1">
            <a:avLst/>
          </a:prstGeom>
          <a:ln w="28575">
            <a:solidFill>
              <a:srgbClr val="5356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81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Homepage in Github Repository</a:t>
            </a:r>
            <a:endParaRPr lang="en-US" dirty="0"/>
          </a:p>
        </p:txBody>
      </p:sp>
      <p:sp>
        <p:nvSpPr>
          <p:cNvPr id="9" name="Content Placeholder 1"/>
          <p:cNvSpPr>
            <a:spLocks noGrp="1"/>
          </p:cNvSpPr>
          <p:nvPr>
            <p:ph sz="half" idx="1"/>
          </p:nvPr>
        </p:nvSpPr>
        <p:spPr>
          <a:xfrm>
            <a:off x="541333" y="1641680"/>
            <a:ext cx="10836415" cy="42225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2A3643"/>
                </a:solidFill>
              </a:rPr>
              <a:t>4. Edit in the relevant section of homepage.yml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sz="half" idx="1"/>
          </p:nvPr>
        </p:nvSpPr>
        <p:spPr>
          <a:xfrm>
            <a:off x="541333" y="3705627"/>
            <a:ext cx="10836415" cy="42225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2A3643"/>
                </a:solidFill>
              </a:rPr>
              <a:t>5</a:t>
            </a:r>
            <a:r>
              <a:rPr lang="en-US" dirty="0" smtClean="0">
                <a:solidFill>
                  <a:srgbClr val="2A3643"/>
                </a:solidFill>
              </a:rPr>
              <a:t>. Click on “Commit changes” button at the bottom of the file.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876" y="4127879"/>
            <a:ext cx="6901992" cy="239485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338252" y="6163053"/>
            <a:ext cx="1085713" cy="33355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60396" y="2185837"/>
            <a:ext cx="10198288" cy="120032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Be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 careful with the </a:t>
            </a: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indentation </a:t>
            </a: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spacing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homepage.yml file. </a:t>
            </a: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 </a:t>
            </a: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 if the </a:t>
            </a: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indentation is incorrect.</a:t>
            </a:r>
          </a:p>
          <a:p>
            <a:endParaRPr 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not change the wording of the key values (e.g. “favicon:”, “agency-logo:”, “hero-title:”)</a:t>
            </a:r>
            <a:endParaRPr 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13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GovTech Example (Animation)</a:t>
            </a:r>
            <a:endParaRPr lang="en-US" dirty="0"/>
          </a:p>
        </p:txBody>
      </p:sp>
      <p:pic>
        <p:nvPicPr>
          <p:cNvPr id="1026" name="Picture 2" descr="Changing hero banner content of Your Homepag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080" y="1465290"/>
            <a:ext cx="9353430" cy="5222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13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820" y="1850082"/>
            <a:ext cx="8731593" cy="476803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SAC Website Homepage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5" idx="2"/>
          </p:cNvCxnSpPr>
          <p:nvPr/>
        </p:nvCxnSpPr>
        <p:spPr>
          <a:xfrm>
            <a:off x="6985257" y="1618574"/>
            <a:ext cx="0" cy="12956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03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820" y="1850082"/>
            <a:ext cx="8731593" cy="476803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SAC Website Homepage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044" y="5421972"/>
            <a:ext cx="1278473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Key Highlights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20" idx="2"/>
            <a:endCxn id="22" idx="0"/>
          </p:cNvCxnSpPr>
          <p:nvPr/>
        </p:nvCxnSpPr>
        <p:spPr>
          <a:xfrm flipH="1">
            <a:off x="1903537" y="1683355"/>
            <a:ext cx="61661" cy="1667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2"/>
          </p:cNvCxnSpPr>
          <p:nvPr/>
        </p:nvCxnSpPr>
        <p:spPr>
          <a:xfrm>
            <a:off x="6985257" y="1618574"/>
            <a:ext cx="0" cy="12956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  <a:endCxn id="12" idx="1"/>
          </p:cNvCxnSpPr>
          <p:nvPr/>
        </p:nvCxnSpPr>
        <p:spPr>
          <a:xfrm>
            <a:off x="717281" y="5729749"/>
            <a:ext cx="908793" cy="50411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626074" y="5747656"/>
            <a:ext cx="9020155" cy="97240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69042" y="4147998"/>
            <a:ext cx="918275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Hero Title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9748" y="4762352"/>
            <a:ext cx="1254367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Hero Subtitle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9748" y="3550550"/>
            <a:ext cx="1155759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Hero Banner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63667" y="1375578"/>
            <a:ext cx="803062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Favicon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6603" y="2670824"/>
            <a:ext cx="1177512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Agency Logo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781148" y="1850082"/>
            <a:ext cx="244777" cy="21840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16" idx="3"/>
          </p:cNvCxnSpPr>
          <p:nvPr/>
        </p:nvCxnSpPr>
        <p:spPr>
          <a:xfrm>
            <a:off x="1187317" y="4301887"/>
            <a:ext cx="2035743" cy="2191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3"/>
          </p:cNvCxnSpPr>
          <p:nvPr/>
        </p:nvCxnSpPr>
        <p:spPr>
          <a:xfrm>
            <a:off x="1454115" y="4916241"/>
            <a:ext cx="3548959" cy="3550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8" idx="3"/>
          </p:cNvCxnSpPr>
          <p:nvPr/>
        </p:nvCxnSpPr>
        <p:spPr>
          <a:xfrm>
            <a:off x="1355507" y="3704439"/>
            <a:ext cx="1011222" cy="25583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40" idx="1"/>
          </p:cNvCxnSpPr>
          <p:nvPr/>
        </p:nvCxnSpPr>
        <p:spPr>
          <a:xfrm>
            <a:off x="1324379" y="2824714"/>
            <a:ext cx="753100" cy="128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077479" y="2563081"/>
            <a:ext cx="1410304" cy="54892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7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SAC Website Homepage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767" y="1465290"/>
            <a:ext cx="5575705" cy="5320769"/>
          </a:xfrm>
          <a:prstGeom prst="rect">
            <a:avLst/>
          </a:prstGeom>
          <a:ln>
            <a:solidFill>
              <a:srgbClr val="53565A"/>
            </a:solidFill>
          </a:ln>
        </p:spPr>
      </p:pic>
    </p:spTree>
    <p:extLst>
      <p:ext uri="{BB962C8B-B14F-4D97-AF65-F5344CB8AC3E}">
        <p14:creationId xmlns:p14="http://schemas.microsoft.com/office/powerpoint/2010/main" val="246874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767" y="1465290"/>
            <a:ext cx="5575705" cy="5320769"/>
          </a:xfrm>
          <a:prstGeom prst="rect">
            <a:avLst/>
          </a:prstGeom>
          <a:ln>
            <a:solidFill>
              <a:srgbClr val="53565A"/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SAC Website Homepage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2563" y="2339441"/>
            <a:ext cx="1336500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53565A"/>
                </a:solidFill>
              </a:rPr>
              <a:t>Isomer </a:t>
            </a:r>
            <a:r>
              <a:rPr lang="en-US" dirty="0" smtClean="0">
                <a:solidFill>
                  <a:srgbClr val="53565A"/>
                </a:solidFill>
              </a:rPr>
              <a:t>Info </a:t>
            </a:r>
            <a:r>
              <a:rPr lang="en-US" dirty="0" smtClean="0">
                <a:solidFill>
                  <a:srgbClr val="53565A"/>
                </a:solidFill>
              </a:rPr>
              <a:t>Section</a:t>
            </a:r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83102" y="4923108"/>
            <a:ext cx="1132113" cy="92333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Isomer Resources Section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Left Brace 20"/>
          <p:cNvSpPr/>
          <p:nvPr/>
        </p:nvSpPr>
        <p:spPr>
          <a:xfrm>
            <a:off x="2499485" y="1628426"/>
            <a:ext cx="441824" cy="2068363"/>
          </a:xfrm>
          <a:prstGeom prst="leftBrace">
            <a:avLst>
              <a:gd name="adj1" fmla="val 40855"/>
              <a:gd name="adj2" fmla="val 50000"/>
            </a:avLst>
          </a:prstGeom>
          <a:ln w="28575">
            <a:solidFill>
              <a:srgbClr val="5356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3565A"/>
              </a:solidFill>
            </a:endParaRPr>
          </a:p>
        </p:txBody>
      </p:sp>
      <p:sp>
        <p:nvSpPr>
          <p:cNvPr id="22" name="Left Brace 21"/>
          <p:cNvSpPr/>
          <p:nvPr/>
        </p:nvSpPr>
        <p:spPr>
          <a:xfrm>
            <a:off x="2476859" y="4150333"/>
            <a:ext cx="441824" cy="2468880"/>
          </a:xfrm>
          <a:prstGeom prst="leftBrace">
            <a:avLst>
              <a:gd name="adj1" fmla="val 40855"/>
              <a:gd name="adj2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3565A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89506" y="1800442"/>
            <a:ext cx="1708952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3565A"/>
                </a:solidFill>
              </a:rPr>
              <a:t>Info Section </a:t>
            </a:r>
            <a:r>
              <a:rPr lang="en-US" sz="1400" dirty="0" smtClean="0">
                <a:solidFill>
                  <a:srgbClr val="53565A"/>
                </a:solidFill>
              </a:rPr>
              <a:t>Subtitle</a:t>
            </a:r>
            <a:endParaRPr lang="en-US" sz="1400" dirty="0">
              <a:solidFill>
                <a:srgbClr val="53565A"/>
              </a:solidFill>
            </a:endParaRPr>
          </a:p>
        </p:txBody>
      </p:sp>
      <p:cxnSp>
        <p:nvCxnSpPr>
          <p:cNvPr id="24" name="Straight Arrow Connector 23"/>
          <p:cNvCxnSpPr>
            <a:stCxn id="23" idx="1"/>
          </p:cNvCxnSpPr>
          <p:nvPr/>
        </p:nvCxnSpPr>
        <p:spPr>
          <a:xfrm flipH="1" flipV="1">
            <a:off x="4767943" y="1915585"/>
            <a:ext cx="4321563" cy="38746"/>
          </a:xfrm>
          <a:prstGeom prst="straightConnector1">
            <a:avLst/>
          </a:prstGeom>
          <a:ln w="28575">
            <a:solidFill>
              <a:srgbClr val="5356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054842" y="1469379"/>
            <a:ext cx="1499947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3565A"/>
                </a:solidFill>
              </a:rPr>
              <a:t>Info Section title</a:t>
            </a:r>
            <a:endParaRPr lang="en-US" sz="1400" dirty="0">
              <a:solidFill>
                <a:srgbClr val="53565A"/>
              </a:solidFill>
            </a:endParaRPr>
          </a:p>
        </p:txBody>
      </p:sp>
      <p:cxnSp>
        <p:nvCxnSpPr>
          <p:cNvPr id="30" name="Straight Arrow Connector 29"/>
          <p:cNvCxnSpPr>
            <a:stCxn id="29" idx="1"/>
          </p:cNvCxnSpPr>
          <p:nvPr/>
        </p:nvCxnSpPr>
        <p:spPr>
          <a:xfrm flipH="1" flipV="1">
            <a:off x="3827417" y="1622612"/>
            <a:ext cx="5227425" cy="656"/>
          </a:xfrm>
          <a:prstGeom prst="straightConnector1">
            <a:avLst/>
          </a:prstGeom>
          <a:ln w="28575">
            <a:solidFill>
              <a:srgbClr val="5356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234252" y="2353700"/>
            <a:ext cx="1564206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3565A"/>
                </a:solidFill>
              </a:rPr>
              <a:t>Info Section description</a:t>
            </a:r>
            <a:endParaRPr lang="en-US" sz="1400" dirty="0">
              <a:solidFill>
                <a:srgbClr val="53565A"/>
              </a:solidFill>
            </a:endParaRPr>
          </a:p>
        </p:txBody>
      </p:sp>
      <p:cxnSp>
        <p:nvCxnSpPr>
          <p:cNvPr id="33" name="Straight Arrow Connector 32"/>
          <p:cNvCxnSpPr>
            <a:stCxn id="32" idx="1"/>
          </p:cNvCxnSpPr>
          <p:nvPr/>
        </p:nvCxnSpPr>
        <p:spPr>
          <a:xfrm flipH="1" flipV="1">
            <a:off x="5603966" y="2525211"/>
            <a:ext cx="3630286" cy="90099"/>
          </a:xfrm>
          <a:prstGeom prst="straightConnector1">
            <a:avLst/>
          </a:prstGeom>
          <a:ln w="28575">
            <a:solidFill>
              <a:srgbClr val="5356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054842" y="3511992"/>
            <a:ext cx="2927097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3565A"/>
                </a:solidFill>
              </a:rPr>
              <a:t>Info Section </a:t>
            </a:r>
            <a:r>
              <a:rPr lang="en-US" sz="1400" dirty="0" smtClean="0">
                <a:solidFill>
                  <a:srgbClr val="53565A"/>
                </a:solidFill>
              </a:rPr>
              <a:t>more button</a:t>
            </a:r>
            <a:endParaRPr lang="en-US" sz="1400" dirty="0">
              <a:solidFill>
                <a:srgbClr val="53565A"/>
              </a:solidFill>
            </a:endParaRPr>
          </a:p>
        </p:txBody>
      </p:sp>
      <p:cxnSp>
        <p:nvCxnSpPr>
          <p:cNvPr id="37" name="Straight Arrow Connector 36"/>
          <p:cNvCxnSpPr>
            <a:stCxn id="36" idx="1"/>
          </p:cNvCxnSpPr>
          <p:nvPr/>
        </p:nvCxnSpPr>
        <p:spPr>
          <a:xfrm flipH="1" flipV="1">
            <a:off x="4506686" y="3397110"/>
            <a:ext cx="4548156" cy="268771"/>
          </a:xfrm>
          <a:prstGeom prst="straightConnector1">
            <a:avLst/>
          </a:prstGeom>
          <a:ln w="28575">
            <a:solidFill>
              <a:srgbClr val="5356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503144" y="4050524"/>
            <a:ext cx="1499947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Resources title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9" idx="1"/>
          </p:cNvCxnSpPr>
          <p:nvPr/>
        </p:nvCxnSpPr>
        <p:spPr>
          <a:xfrm flipH="1">
            <a:off x="6335486" y="4204413"/>
            <a:ext cx="3167658" cy="20019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503144" y="4527578"/>
            <a:ext cx="1665599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Resources subtitle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6" idx="1"/>
          </p:cNvCxnSpPr>
          <p:nvPr/>
        </p:nvCxnSpPr>
        <p:spPr>
          <a:xfrm flipH="1" flipV="1">
            <a:off x="6701246" y="4681466"/>
            <a:ext cx="2801898" cy="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503144" y="6121215"/>
            <a:ext cx="1939919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Resources more button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50" idx="1"/>
          </p:cNvCxnSpPr>
          <p:nvPr/>
        </p:nvCxnSpPr>
        <p:spPr>
          <a:xfrm flipH="1">
            <a:off x="6583680" y="6275104"/>
            <a:ext cx="2919464" cy="34410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114766" y="3027040"/>
            <a:ext cx="1888325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3565A"/>
                </a:solidFill>
              </a:rPr>
              <a:t>Info Section Image Path</a:t>
            </a:r>
            <a:endParaRPr lang="en-US" sz="1400" dirty="0">
              <a:solidFill>
                <a:srgbClr val="53565A"/>
              </a:solidFill>
            </a:endParaRPr>
          </a:p>
        </p:txBody>
      </p:sp>
      <p:cxnSp>
        <p:nvCxnSpPr>
          <p:cNvPr id="35" name="Straight Arrow Connector 34"/>
          <p:cNvCxnSpPr>
            <a:stCxn id="34" idx="1"/>
          </p:cNvCxnSpPr>
          <p:nvPr/>
        </p:nvCxnSpPr>
        <p:spPr>
          <a:xfrm flipH="1" flipV="1">
            <a:off x="8569234" y="3087830"/>
            <a:ext cx="545532" cy="93099"/>
          </a:xfrm>
          <a:prstGeom prst="straightConnector1">
            <a:avLst/>
          </a:prstGeom>
          <a:ln w="28575">
            <a:solidFill>
              <a:srgbClr val="5356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48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Homepage in Github Repository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366" y="1323849"/>
            <a:ext cx="7222536" cy="1321819"/>
          </a:xfrm>
          <a:prstGeom prst="rect">
            <a:avLst/>
          </a:prstGeom>
          <a:ln>
            <a:solidFill>
              <a:srgbClr val="53565A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999" y="2977650"/>
            <a:ext cx="8852194" cy="3503247"/>
          </a:xfrm>
          <a:prstGeom prst="rect">
            <a:avLst/>
          </a:prstGeom>
          <a:ln>
            <a:solidFill>
              <a:srgbClr val="53565A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541767" y="2276336"/>
            <a:ext cx="1708990" cy="7386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1. Click on the _data folder inside the Github Repository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>
            <a:stCxn id="11" idx="3"/>
            <a:endCxn id="13" idx="1"/>
          </p:cNvCxnSpPr>
          <p:nvPr/>
        </p:nvCxnSpPr>
        <p:spPr>
          <a:xfrm flipV="1">
            <a:off x="2250757" y="2560303"/>
            <a:ext cx="300922" cy="853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51679" y="2393524"/>
            <a:ext cx="966652" cy="33355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15718" y="5248536"/>
            <a:ext cx="1578495" cy="52322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2. Click on the homepage.yml file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3"/>
            <a:endCxn id="18" idx="1"/>
          </p:cNvCxnSpPr>
          <p:nvPr/>
        </p:nvCxnSpPr>
        <p:spPr>
          <a:xfrm flipV="1">
            <a:off x="2294213" y="5081758"/>
            <a:ext cx="644930" cy="42838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939143" y="4914979"/>
            <a:ext cx="1085713" cy="33355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74989" y="1429951"/>
            <a:ext cx="1819224" cy="52322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Make sure you are at the ‘staging’ branch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4" idx="3"/>
          </p:cNvCxnSpPr>
          <p:nvPr/>
        </p:nvCxnSpPr>
        <p:spPr>
          <a:xfrm flipV="1">
            <a:off x="2294213" y="1543507"/>
            <a:ext cx="462609" cy="14805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15902" y="3392475"/>
            <a:ext cx="2272937" cy="138499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_data </a:t>
            </a:r>
            <a:r>
              <a:rPr lang="en-US" sz="1400" dirty="0">
                <a:solidFill>
                  <a:srgbClr val="C00000"/>
                </a:solidFill>
              </a:rPr>
              <a:t>folder contains configuration files (with the extension .yaml or .yml) for editing certain sections of the website (e.g. homepage, navigation)</a:t>
            </a:r>
          </a:p>
        </p:txBody>
      </p:sp>
    </p:spTree>
    <p:extLst>
      <p:ext uri="{BB962C8B-B14F-4D97-AF65-F5344CB8AC3E}">
        <p14:creationId xmlns:p14="http://schemas.microsoft.com/office/powerpoint/2010/main" val="1694934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Homepage in Github Repository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278" y="1465290"/>
            <a:ext cx="7914946" cy="517792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47942" y="2394321"/>
            <a:ext cx="1589864" cy="160043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Current path shows </a:t>
            </a:r>
            <a:r>
              <a:rPr lang="en-US" sz="1400" dirty="0" smtClean="0">
                <a:solidFill>
                  <a:srgbClr val="C00000"/>
                </a:solidFill>
              </a:rPr>
              <a:t>that you are </a:t>
            </a:r>
            <a:r>
              <a:rPr lang="en-US" sz="1400" dirty="0" smtClean="0">
                <a:solidFill>
                  <a:srgbClr val="C00000"/>
                </a:solidFill>
              </a:rPr>
              <a:t>at </a:t>
            </a:r>
            <a:r>
              <a:rPr lang="en-US" sz="1400" dirty="0" smtClean="0">
                <a:solidFill>
                  <a:srgbClr val="C00000"/>
                </a:solidFill>
              </a:rPr>
              <a:t>homepage.yml file inside the _data folder of the enterprisesg-sac Github repository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15" idx="3"/>
          </p:cNvCxnSpPr>
          <p:nvPr/>
        </p:nvCxnSpPr>
        <p:spPr>
          <a:xfrm flipV="1">
            <a:off x="2037806" y="2063932"/>
            <a:ext cx="1541417" cy="113060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2" idx="1"/>
            <a:endCxn id="23" idx="3"/>
          </p:cNvCxnSpPr>
          <p:nvPr/>
        </p:nvCxnSpPr>
        <p:spPr>
          <a:xfrm flipH="1" flipV="1">
            <a:off x="9790115" y="3040270"/>
            <a:ext cx="543581" cy="49658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333696" y="3167522"/>
            <a:ext cx="1161618" cy="7386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3. Click on “Edit” (pencil icon) button 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503145" y="2913018"/>
            <a:ext cx="286970" cy="25450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16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Homepage in Github Repository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35" y="1854789"/>
            <a:ext cx="4532391" cy="43554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609" y="2497257"/>
            <a:ext cx="6359049" cy="3472470"/>
          </a:xfrm>
          <a:prstGeom prst="rect">
            <a:avLst/>
          </a:prstGeom>
        </p:spPr>
      </p:pic>
      <p:sp>
        <p:nvSpPr>
          <p:cNvPr id="21" name="Content Placeholder 1"/>
          <p:cNvSpPr>
            <a:spLocks noGrp="1"/>
          </p:cNvSpPr>
          <p:nvPr>
            <p:ph sz="half" idx="1"/>
          </p:nvPr>
        </p:nvSpPr>
        <p:spPr>
          <a:xfrm>
            <a:off x="647835" y="1254164"/>
            <a:ext cx="10836415" cy="42225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2A3643"/>
                </a:solidFill>
              </a:rPr>
              <a:t>Landing page and hero banner section</a:t>
            </a:r>
          </a:p>
        </p:txBody>
      </p:sp>
    </p:spTree>
    <p:extLst>
      <p:ext uri="{BB962C8B-B14F-4D97-AF65-F5344CB8AC3E}">
        <p14:creationId xmlns:p14="http://schemas.microsoft.com/office/powerpoint/2010/main" val="188554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Homepage in Github Repository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35" y="1854789"/>
            <a:ext cx="4532391" cy="43554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609" y="2497257"/>
            <a:ext cx="6359049" cy="34724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47834" y="1962449"/>
            <a:ext cx="2670131" cy="33355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69604" y="2780736"/>
            <a:ext cx="3876270" cy="82461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69604" y="2363677"/>
            <a:ext cx="2670131" cy="333557"/>
          </a:xfrm>
          <a:prstGeom prst="rect">
            <a:avLst/>
          </a:prstGeom>
          <a:noFill/>
          <a:ln w="28575">
            <a:solidFill>
              <a:srgbClr val="5356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69604" y="3877570"/>
            <a:ext cx="4510622" cy="602990"/>
          </a:xfrm>
          <a:prstGeom prst="rect">
            <a:avLst/>
          </a:prstGeom>
          <a:noFill/>
          <a:ln w="28575">
            <a:solidFill>
              <a:srgbClr val="5356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69604" y="5636170"/>
            <a:ext cx="3392945" cy="57404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67609" y="2447179"/>
            <a:ext cx="266985" cy="25005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601102" y="2948006"/>
            <a:ext cx="1178522" cy="552840"/>
          </a:xfrm>
          <a:prstGeom prst="rect">
            <a:avLst/>
          </a:prstGeom>
          <a:noFill/>
          <a:ln w="28575">
            <a:solidFill>
              <a:srgbClr val="5356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368834" y="3605349"/>
            <a:ext cx="6583679" cy="160673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341754" y="5316583"/>
            <a:ext cx="1620749" cy="803612"/>
          </a:xfrm>
          <a:prstGeom prst="rect">
            <a:avLst/>
          </a:prstGeom>
          <a:noFill/>
          <a:ln w="28575">
            <a:solidFill>
              <a:srgbClr val="5356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0306594" y="5384832"/>
            <a:ext cx="1645920" cy="73536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11" idx="3"/>
            <a:endCxn id="17" idx="1"/>
          </p:cNvCxnSpPr>
          <p:nvPr/>
        </p:nvCxnSpPr>
        <p:spPr>
          <a:xfrm>
            <a:off x="3317965" y="2129228"/>
            <a:ext cx="2149644" cy="44297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8" idx="1"/>
          </p:cNvCxnSpPr>
          <p:nvPr/>
        </p:nvCxnSpPr>
        <p:spPr>
          <a:xfrm>
            <a:off x="3339735" y="2477522"/>
            <a:ext cx="2261367" cy="746904"/>
          </a:xfrm>
          <a:prstGeom prst="straightConnector1">
            <a:avLst/>
          </a:prstGeom>
          <a:ln w="28575">
            <a:solidFill>
              <a:srgbClr val="5356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3"/>
          </p:cNvCxnSpPr>
          <p:nvPr/>
        </p:nvCxnSpPr>
        <p:spPr>
          <a:xfrm>
            <a:off x="4545874" y="3193043"/>
            <a:ext cx="822960" cy="41113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2"/>
            <a:endCxn id="24" idx="1"/>
          </p:cNvCxnSpPr>
          <p:nvPr/>
        </p:nvCxnSpPr>
        <p:spPr>
          <a:xfrm>
            <a:off x="2924915" y="4480560"/>
            <a:ext cx="2416839" cy="1237829"/>
          </a:xfrm>
          <a:prstGeom prst="straightConnector1">
            <a:avLst/>
          </a:prstGeom>
          <a:ln w="28575">
            <a:solidFill>
              <a:srgbClr val="5356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endCxn id="25" idx="2"/>
          </p:cNvCxnSpPr>
          <p:nvPr/>
        </p:nvCxnSpPr>
        <p:spPr>
          <a:xfrm>
            <a:off x="4062549" y="5969727"/>
            <a:ext cx="7067005" cy="150468"/>
          </a:xfrm>
          <a:prstGeom prst="bentConnector4">
            <a:avLst>
              <a:gd name="adj1" fmla="val 13986"/>
              <a:gd name="adj2" fmla="val 251926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106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6922</TotalTime>
  <Words>348</Words>
  <Application>Microsoft Office PowerPoint</Application>
  <PresentationFormat>Widescreen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PowerPoint Presentation</vt:lpstr>
      <vt:lpstr>SAC Website Homepage</vt:lpstr>
      <vt:lpstr>SAC Website Homepage</vt:lpstr>
      <vt:lpstr>SAC Website Homepage</vt:lpstr>
      <vt:lpstr>SAC Website Homepage</vt:lpstr>
      <vt:lpstr>Editing Homepage in Github Repository</vt:lpstr>
      <vt:lpstr>Editing Homepage in Github Repository</vt:lpstr>
      <vt:lpstr>Editing Homepage in Github Repository</vt:lpstr>
      <vt:lpstr>Editing Homepage in Github Repository</vt:lpstr>
      <vt:lpstr>Editing Homepage in Github Repository</vt:lpstr>
      <vt:lpstr>Editing Homepage in Github Repository</vt:lpstr>
      <vt:lpstr>Editing Homepage in Github Repository</vt:lpstr>
      <vt:lpstr>Editing Homepage in Github Repository</vt:lpstr>
      <vt:lpstr>Editing Homepage in Github Repository</vt:lpstr>
      <vt:lpstr>GovTech Example (Animation)</vt:lpstr>
    </vt:vector>
  </TitlesOfParts>
  <Company>WOG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Linda TEO (SPRING)</dc:creator>
  <cp:lastModifiedBy>USER</cp:lastModifiedBy>
  <cp:revision>405</cp:revision>
  <dcterms:created xsi:type="dcterms:W3CDTF">2018-04-24T01:32:39Z</dcterms:created>
  <dcterms:modified xsi:type="dcterms:W3CDTF">2019-07-02T09:45:15Z</dcterms:modified>
</cp:coreProperties>
</file>