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74" r:id="rId10"/>
    <p:sldId id="273" r:id="rId11"/>
    <p:sldId id="275" r:id="rId12"/>
    <p:sldId id="272" r:id="rId13"/>
    <p:sldId id="268" r:id="rId14"/>
    <p:sldId id="270" r:id="rId15"/>
    <p:sldId id="269" r:id="rId16"/>
    <p:sldId id="271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43"/>
    <a:srgbClr val="F47159"/>
    <a:srgbClr val="C00000"/>
    <a:srgbClr val="CD032D"/>
    <a:srgbClr val="6699FF"/>
    <a:srgbClr val="00FF00"/>
    <a:srgbClr val="FF9933"/>
    <a:srgbClr val="00CC00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hyperlink" Target="https://www.tablesgenerator.com/markdown_table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Markdown Usage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word, pdf, excel etc. document link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961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41768" y="2309010"/>
            <a:ext cx="48708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A3643"/>
                </a:solidFill>
              </a:rPr>
              <a:t>Here's how to create a [file download link](/files/github-setup.pdf</a:t>
            </a:r>
            <a:r>
              <a:rPr lang="en-US" dirty="0" smtClean="0">
                <a:solidFill>
                  <a:srgbClr val="2A3643"/>
                </a:solidFill>
              </a:rPr>
              <a:t>)</a:t>
            </a:r>
          </a:p>
          <a:p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  <a:cs typeface="Arial" panose="020B0604020202020204" pitchFamily="34" charset="0"/>
              </a:rPr>
              <a:t>*Square </a:t>
            </a:r>
            <a:r>
              <a:rPr lang="en-US" dirty="0">
                <a:solidFill>
                  <a:srgbClr val="2A3643"/>
                </a:solidFill>
                <a:cs typeface="Arial" panose="020B0604020202020204" pitchFamily="34" charset="0"/>
              </a:rPr>
              <a:t>brackets containing the </a:t>
            </a:r>
            <a:r>
              <a:rPr lang="en-US" dirty="0" smtClean="0">
                <a:solidFill>
                  <a:srgbClr val="2A3643"/>
                </a:solidFill>
                <a:cs typeface="Arial" panose="020B0604020202020204" pitchFamily="34" charset="0"/>
              </a:rPr>
              <a:t>file </a:t>
            </a:r>
            <a:r>
              <a:rPr lang="en-US" dirty="0">
                <a:solidFill>
                  <a:srgbClr val="2A3643"/>
                </a:solidFill>
                <a:cs typeface="Arial" panose="020B0604020202020204" pitchFamily="34" charset="0"/>
              </a:rPr>
              <a:t>name followed by round brackets or parenthesis containing the </a:t>
            </a:r>
            <a:r>
              <a:rPr lang="en-US" dirty="0" smtClean="0">
                <a:solidFill>
                  <a:srgbClr val="2A3643"/>
                </a:solidFill>
                <a:cs typeface="Arial" panose="020B0604020202020204" pitchFamily="34" charset="0"/>
              </a:rPr>
              <a:t>file path* </a:t>
            </a:r>
            <a:endParaRPr lang="en-US" dirty="0">
              <a:solidFill>
                <a:srgbClr val="2A3643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2A364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69614" y="2077275"/>
            <a:ext cx="5735773" cy="463470"/>
            <a:chOff x="6169614" y="2077275"/>
            <a:chExt cx="5735773" cy="463470"/>
          </a:xfrm>
        </p:grpSpPr>
        <p:sp>
          <p:nvSpPr>
            <p:cNvPr id="2" name="Rectangle 1"/>
            <p:cNvSpPr/>
            <p:nvPr/>
          </p:nvSpPr>
          <p:spPr>
            <a:xfrm>
              <a:off x="6169614" y="2142590"/>
              <a:ext cx="57357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Here's how to create a 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039" y="2077275"/>
              <a:ext cx="2455138" cy="46347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6169613" y="2767638"/>
            <a:ext cx="5735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Square brackets containing the file name followed by round brackets or parenthesis containing the file path 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89"/>
            <a:ext cx="10836415" cy="510532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Images must be first uploaded to the images folder in the SAC Github Repository</a:t>
            </a:r>
            <a:endParaRPr lang="en-US" sz="7200" dirty="0"/>
          </a:p>
          <a:p>
            <a:pPr marL="0" indent="0">
              <a:lnSpc>
                <a:spcPct val="120000"/>
              </a:lnSpc>
              <a:buNone/>
            </a:pPr>
            <a:endParaRPr lang="en-US" sz="7200" dirty="0" smtClean="0">
              <a:solidFill>
                <a:srgbClr val="2A3643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Select </a:t>
            </a:r>
            <a:r>
              <a:rPr lang="en-US" sz="7200" dirty="0"/>
              <a:t>your "Staging" </a:t>
            </a:r>
            <a:r>
              <a:rPr lang="en-US" sz="7200" dirty="0" smtClean="0"/>
              <a:t>Branch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Go </a:t>
            </a:r>
            <a:r>
              <a:rPr lang="en-US" sz="7200" dirty="0"/>
              <a:t>to the </a:t>
            </a:r>
            <a:r>
              <a:rPr lang="en-US" sz="7200" dirty="0" smtClean="0"/>
              <a:t>“images" </a:t>
            </a:r>
            <a:r>
              <a:rPr lang="en-US" sz="7200" dirty="0"/>
              <a:t>folder and then select the folder that you wish to add or delete a </a:t>
            </a:r>
            <a:r>
              <a:rPr lang="en-US" sz="7200" dirty="0" smtClean="0"/>
              <a:t>file.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Click </a:t>
            </a:r>
            <a:r>
              <a:rPr lang="en-US" sz="7200" dirty="0"/>
              <a:t>on "Upload files" button</a:t>
            </a:r>
            <a:r>
              <a:rPr lang="en-US" sz="72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Choose </a:t>
            </a:r>
            <a:r>
              <a:rPr lang="en-US" sz="7200" dirty="0"/>
              <a:t>your file. It can be of </a:t>
            </a:r>
            <a:r>
              <a:rPr lang="en-US" sz="7200" dirty="0" smtClean="0"/>
              <a:t>jpg, png, gif. </a:t>
            </a:r>
            <a:r>
              <a:rPr lang="en-US" sz="7200" dirty="0"/>
              <a:t>Remember to replace the space in </a:t>
            </a:r>
            <a:r>
              <a:rPr lang="en-US" sz="7200" dirty="0" smtClean="0"/>
              <a:t>the</a:t>
            </a:r>
            <a:r>
              <a:rPr lang="en-US" sz="7200" dirty="0"/>
              <a:t> </a:t>
            </a:r>
            <a:r>
              <a:rPr lang="en-US" sz="7200" dirty="0" smtClean="0"/>
              <a:t>filename </a:t>
            </a:r>
            <a:r>
              <a:rPr lang="en-US" sz="7200" dirty="0"/>
              <a:t>with dash (-) for better readability</a:t>
            </a:r>
            <a:r>
              <a:rPr lang="en-US" sz="72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Click on “Commit Changes” button.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Add the image name and path in your webpage.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1886874"/>
            <a:ext cx="52252" cy="4801309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961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41768" y="2084253"/>
            <a:ext cx="46964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A3643"/>
                </a:solidFill>
              </a:rPr>
              <a:t>![Image title](/</a:t>
            </a:r>
            <a:r>
              <a:rPr lang="en-US" dirty="0" smtClean="0">
                <a:solidFill>
                  <a:srgbClr val="2A3643"/>
                </a:solidFill>
              </a:rPr>
              <a:t>images/hero-banner.png)</a:t>
            </a:r>
            <a:endParaRPr lang="en-US" dirty="0">
              <a:solidFill>
                <a:srgbClr val="2A3643"/>
              </a:solidFill>
            </a:endParaRP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Exclamation mark followed by square brackets containing the image title followed by round brackets or parenthesis containing the image path</a:t>
            </a: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The image title is used as alternative text for screen readers or if the image cannot be displayed. </a:t>
            </a:r>
          </a:p>
          <a:p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The image </a:t>
            </a:r>
            <a:r>
              <a:rPr lang="en-US" dirty="0">
                <a:solidFill>
                  <a:srgbClr val="2A3643"/>
                </a:solidFill>
              </a:rPr>
              <a:t>file </a:t>
            </a:r>
            <a:r>
              <a:rPr lang="en-US" dirty="0" smtClean="0">
                <a:solidFill>
                  <a:srgbClr val="2A3643"/>
                </a:solidFill>
              </a:rPr>
              <a:t>path points to the actual location in the Github </a:t>
            </a:r>
            <a:r>
              <a:rPr lang="en-US" dirty="0">
                <a:solidFill>
                  <a:srgbClr val="2A3643"/>
                </a:solidFill>
              </a:rPr>
              <a:t>R</a:t>
            </a:r>
            <a:r>
              <a:rPr lang="en-US" dirty="0" smtClean="0">
                <a:solidFill>
                  <a:srgbClr val="2A3643"/>
                </a:solidFill>
              </a:rPr>
              <a:t>epository where the image file is stored .</a:t>
            </a:r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 </a:t>
            </a:r>
            <a:endParaRPr lang="en-US" dirty="0">
              <a:solidFill>
                <a:srgbClr val="2A3643"/>
              </a:solidFill>
            </a:endParaRPr>
          </a:p>
        </p:txBody>
      </p:sp>
      <p:pic>
        <p:nvPicPr>
          <p:cNvPr id="3074" name="Picture 2" descr="hero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65" y="2084253"/>
            <a:ext cx="5683522" cy="21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69614" y="4412953"/>
            <a:ext cx="57357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Exclamation mark followed by square brackets containing the image title followed by round brackets or parenthesis containing the image path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image title is used as alternative text for screen readers or if the image cannot be displayed.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image file path points to the actual location in the Github Repository where the image file is stored.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89"/>
            <a:ext cx="10836415" cy="5013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2A3643"/>
                </a:solidFill>
              </a:rPr>
              <a:t>All Isomer images are displayed </a:t>
            </a:r>
            <a:r>
              <a:rPr lang="en-US" dirty="0" smtClean="0">
                <a:solidFill>
                  <a:srgbClr val="2A3643"/>
                </a:solidFill>
              </a:rPr>
              <a:t>in the centre as </a:t>
            </a:r>
            <a:r>
              <a:rPr lang="en-US" dirty="0">
                <a:solidFill>
                  <a:srgbClr val="2A3643"/>
                </a:solidFill>
              </a:rPr>
              <a:t>a single block / paragraph (i.e. no other text / objects can be on either side of the image) and set to its actual width or the maximum width of the </a:t>
            </a:r>
            <a:r>
              <a:rPr lang="en-US" dirty="0" smtClean="0">
                <a:solidFill>
                  <a:srgbClr val="2A3643"/>
                </a:solidFill>
              </a:rPr>
              <a:t>webpage.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2A3643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2A3643"/>
                </a:solidFill>
              </a:rPr>
              <a:t>To edit the size of the image, you have </a:t>
            </a:r>
            <a:r>
              <a:rPr lang="en-US" dirty="0" smtClean="0">
                <a:solidFill>
                  <a:srgbClr val="2A3643"/>
                </a:solidFill>
              </a:rPr>
              <a:t>to either:</a:t>
            </a:r>
            <a:endParaRPr lang="en-US" dirty="0">
              <a:solidFill>
                <a:srgbClr val="2A3643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2A3643"/>
                </a:solidFill>
              </a:rPr>
              <a:t>process </a:t>
            </a:r>
            <a:r>
              <a:rPr lang="en-US" dirty="0">
                <a:solidFill>
                  <a:srgbClr val="2A3643"/>
                </a:solidFill>
              </a:rPr>
              <a:t>it beforehand by changing the size of the image before uploading to the </a:t>
            </a:r>
            <a:r>
              <a:rPr lang="en-US" dirty="0" smtClean="0">
                <a:solidFill>
                  <a:srgbClr val="2A3643"/>
                </a:solidFill>
              </a:rPr>
              <a:t>website; or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2A3643"/>
                </a:solidFill>
              </a:rPr>
              <a:t>Add </a:t>
            </a:r>
            <a:r>
              <a:rPr lang="en-US" dirty="0">
                <a:solidFill>
                  <a:srgbClr val="2A3643"/>
                </a:solidFill>
              </a:rPr>
              <a:t>additional attributes (inline styles) after the Markdown </a:t>
            </a:r>
            <a:r>
              <a:rPr lang="en-US" dirty="0" smtClean="0">
                <a:solidFill>
                  <a:srgbClr val="2A3643"/>
                </a:solidFill>
              </a:rPr>
              <a:t>image, i.e.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![image title](image-path)</a:t>
            </a:r>
            <a:r>
              <a:rPr lang="en-US" dirty="0" smtClean="0">
                <a:solidFill>
                  <a:srgbClr val="C00000"/>
                </a:solidFill>
              </a:rPr>
              <a:t>{:style=“width:100px;height:100px;”}</a:t>
            </a:r>
          </a:p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1886874"/>
            <a:ext cx="36286" cy="4775183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961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 descr="hero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95" y="2282889"/>
            <a:ext cx="1630364" cy="21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ro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95" y="5187873"/>
            <a:ext cx="1630364" cy="15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169612" y="1888679"/>
            <a:ext cx="5735773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Image width: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9611" y="4810285"/>
            <a:ext cx="5735773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Image width and height: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1564" y="2236460"/>
            <a:ext cx="477323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2A3643"/>
                </a:solidFill>
              </a:rPr>
              <a:t>**Changing Image width:**</a:t>
            </a:r>
          </a:p>
          <a:p>
            <a:r>
              <a:rPr lang="en-US" dirty="0" smtClean="0">
                <a:solidFill>
                  <a:srgbClr val="2A3643"/>
                </a:solidFill>
              </a:rPr>
              <a:t>![Hero </a:t>
            </a:r>
            <a:r>
              <a:rPr lang="en-US" dirty="0">
                <a:solidFill>
                  <a:srgbClr val="2A3643"/>
                </a:solidFill>
              </a:rPr>
              <a:t>Banner</a:t>
            </a:r>
            <a:r>
              <a:rPr lang="en-US" dirty="0" smtClean="0">
                <a:solidFill>
                  <a:srgbClr val="2A3643"/>
                </a:solidFill>
              </a:rPr>
              <a:t>](/</a:t>
            </a:r>
            <a:r>
              <a:rPr lang="en-US" dirty="0">
                <a:solidFill>
                  <a:srgbClr val="2A3643"/>
                </a:solidFill>
              </a:rPr>
              <a:t>images/hero-banner.png</a:t>
            </a:r>
            <a:r>
              <a:rPr lang="en-US" dirty="0" smtClean="0">
                <a:solidFill>
                  <a:srgbClr val="2A3643"/>
                </a:solidFill>
              </a:rPr>
              <a:t>){:style=“width:100px;”}</a:t>
            </a:r>
            <a:endParaRPr lang="en-US" dirty="0">
              <a:solidFill>
                <a:srgbClr val="2A3643"/>
              </a:solidFill>
            </a:endParaRP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>
                <a:solidFill>
                  <a:srgbClr val="2A3643"/>
                </a:solidFill>
              </a:rPr>
              <a:t>**Changing Image </a:t>
            </a:r>
            <a:r>
              <a:rPr lang="en-US" dirty="0" smtClean="0">
                <a:solidFill>
                  <a:srgbClr val="2A3643"/>
                </a:solidFill>
              </a:rPr>
              <a:t>width and height:**</a:t>
            </a:r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![</a:t>
            </a:r>
            <a:r>
              <a:rPr lang="en-US" dirty="0">
                <a:solidFill>
                  <a:srgbClr val="2A3643"/>
                </a:solidFill>
              </a:rPr>
              <a:t>Hero Banner</a:t>
            </a:r>
            <a:r>
              <a:rPr lang="en-US" dirty="0" smtClean="0">
                <a:solidFill>
                  <a:srgbClr val="2A3643"/>
                </a:solidFill>
              </a:rPr>
              <a:t>](/images/hero-banner.png){:</a:t>
            </a:r>
            <a:r>
              <a:rPr lang="en-US" dirty="0">
                <a:solidFill>
                  <a:srgbClr val="2A3643"/>
                </a:solidFill>
              </a:rPr>
              <a:t>style=“</a:t>
            </a:r>
            <a:r>
              <a:rPr lang="en-US" dirty="0" smtClean="0">
                <a:solidFill>
                  <a:srgbClr val="2A3643"/>
                </a:solidFill>
              </a:rPr>
              <a:t>width:100px;height:100px;”}</a:t>
            </a:r>
            <a:endParaRPr lang="en-US" dirty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1886874"/>
            <a:ext cx="36286" cy="4775183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961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1564" y="1959462"/>
            <a:ext cx="46397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2A3643"/>
                </a:solidFill>
              </a:rPr>
              <a:t>**Alight Left:**</a:t>
            </a:r>
          </a:p>
          <a:p>
            <a:r>
              <a:rPr lang="en-US" dirty="0" smtClean="0">
                <a:solidFill>
                  <a:srgbClr val="2A3643"/>
                </a:solidFill>
              </a:rPr>
              <a:t>![Hero </a:t>
            </a:r>
            <a:r>
              <a:rPr lang="en-US" dirty="0">
                <a:solidFill>
                  <a:srgbClr val="2A3643"/>
                </a:solidFill>
              </a:rPr>
              <a:t>Banner</a:t>
            </a:r>
            <a:r>
              <a:rPr lang="en-US" dirty="0" smtClean="0">
                <a:solidFill>
                  <a:srgbClr val="2A3643"/>
                </a:solidFill>
              </a:rPr>
              <a:t>](/</a:t>
            </a:r>
            <a:r>
              <a:rPr lang="en-US" dirty="0">
                <a:solidFill>
                  <a:srgbClr val="2A3643"/>
                </a:solidFill>
              </a:rPr>
              <a:t>images/hero-banner.png</a:t>
            </a:r>
            <a:r>
              <a:rPr lang="en-US" dirty="0" smtClean="0">
                <a:solidFill>
                  <a:srgbClr val="2A3643"/>
                </a:solidFill>
              </a:rPr>
              <a:t>){:style=“width:100px;height:100px;margin-left:0;”}</a:t>
            </a:r>
            <a:endParaRPr lang="en-US" dirty="0">
              <a:solidFill>
                <a:srgbClr val="2A3643"/>
              </a:solidFill>
            </a:endParaRP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**Alight Right:**</a:t>
            </a:r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![</a:t>
            </a:r>
            <a:r>
              <a:rPr lang="en-US" dirty="0">
                <a:solidFill>
                  <a:srgbClr val="2A3643"/>
                </a:solidFill>
              </a:rPr>
              <a:t>Hero Banner</a:t>
            </a:r>
            <a:r>
              <a:rPr lang="en-US" dirty="0" smtClean="0">
                <a:solidFill>
                  <a:srgbClr val="2A3643"/>
                </a:solidFill>
              </a:rPr>
              <a:t>](/images/hero-banner.png){:</a:t>
            </a:r>
            <a:r>
              <a:rPr lang="en-US" dirty="0">
                <a:solidFill>
                  <a:srgbClr val="2A3643"/>
                </a:solidFill>
              </a:rPr>
              <a:t>style=“</a:t>
            </a:r>
            <a:r>
              <a:rPr lang="en-US" dirty="0" smtClean="0">
                <a:solidFill>
                  <a:srgbClr val="2A3643"/>
                </a:solidFill>
              </a:rPr>
              <a:t>width:100px;height:100px;margin-right:0</a:t>
            </a:r>
            <a:r>
              <a:rPr lang="en-US" dirty="0">
                <a:solidFill>
                  <a:srgbClr val="2A3643"/>
                </a:solidFill>
              </a:rPr>
              <a:t>;”}</a:t>
            </a:r>
            <a:endParaRPr lang="en-US" dirty="0">
              <a:solidFill>
                <a:srgbClr val="2A3643"/>
              </a:solidFill>
            </a:endParaRPr>
          </a:p>
        </p:txBody>
      </p:sp>
      <p:pic>
        <p:nvPicPr>
          <p:cNvPr id="12" name="Picture 2" descr="hero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123" y="4810501"/>
            <a:ext cx="1630364" cy="15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169611" y="1886966"/>
            <a:ext cx="5735773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Alight Left: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9612" y="4266155"/>
            <a:ext cx="5735773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Alight Right:</a:t>
            </a:r>
          </a:p>
        </p:txBody>
      </p:sp>
      <p:pic>
        <p:nvPicPr>
          <p:cNvPr id="15" name="Picture 2" descr="hero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11" y="2308550"/>
            <a:ext cx="1630364" cy="15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56458" y="1854565"/>
            <a:ext cx="36286" cy="4775183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2223" y="1525531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1768" y="1955104"/>
            <a:ext cx="59896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2A3643"/>
                </a:solidFill>
              </a:rPr>
              <a:t>![Hero </a:t>
            </a:r>
            <a:r>
              <a:rPr lang="en-US" dirty="0">
                <a:solidFill>
                  <a:srgbClr val="2A3643"/>
                </a:solidFill>
              </a:rPr>
              <a:t>Banner</a:t>
            </a:r>
            <a:r>
              <a:rPr lang="en-US" dirty="0" smtClean="0">
                <a:solidFill>
                  <a:srgbClr val="2A3643"/>
                </a:solidFill>
              </a:rPr>
              <a:t>](/images/hero-banner.png)</a:t>
            </a:r>
          </a:p>
          <a:p>
            <a:r>
              <a:rPr lang="en-US" dirty="0" smtClean="0">
                <a:solidFill>
                  <a:srgbClr val="2A3643"/>
                </a:solidFill>
              </a:rPr>
              <a:t>*Add a text caption below the image*</a:t>
            </a:r>
          </a:p>
          <a:p>
            <a:endParaRPr lang="en-US" dirty="0" smtClean="0">
              <a:solidFill>
                <a:srgbClr val="2A3643"/>
              </a:solidFill>
            </a:endParaRP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**Align 2 images side-by-side using a table:**</a:t>
            </a:r>
          </a:p>
          <a:p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| ![Title 1](/images/img1.jpg) | ![Title 2](/images/img2.jpg2) |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4698" y="3740946"/>
            <a:ext cx="4770320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Add a text caption below the image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1661" y="4291144"/>
            <a:ext cx="5735773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Alight 2 images side-by-side using a table:</a:t>
            </a:r>
          </a:p>
        </p:txBody>
      </p:sp>
      <p:pic>
        <p:nvPicPr>
          <p:cNvPr id="11" name="Picture 2" descr="hero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98" y="1955104"/>
            <a:ext cx="4770319" cy="17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isomer-sac-demo-staging.netlify.com/images/press-release/photos/CM-breakout-gr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86" y="4812298"/>
            <a:ext cx="2392806" cy="12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somer-sac-demo-staging.netlify.com/images/press-release/photos/CE-Mech-and-Testing-breakout-grou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109" y="4803953"/>
            <a:ext cx="2178908" cy="122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Youtube Video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56458" y="1854565"/>
            <a:ext cx="36286" cy="4775183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404204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5469" y="1401954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1768" y="1771286"/>
            <a:ext cx="59896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A3643"/>
                </a:solidFill>
              </a:rPr>
              <a:t>This is how you add a Youtube video:</a:t>
            </a:r>
          </a:p>
          <a:p>
            <a:r>
              <a:rPr lang="en-US" dirty="0">
                <a:solidFill>
                  <a:srgbClr val="2A3643"/>
                </a:solidFill>
              </a:rPr>
              <a:t>1. Click on "Share" button on your Youtube video</a:t>
            </a:r>
          </a:p>
          <a:p>
            <a:r>
              <a:rPr lang="en-US" dirty="0">
                <a:solidFill>
                  <a:srgbClr val="2A3643"/>
                </a:solidFill>
              </a:rPr>
              <a:t>2. Click on "Embeded" button </a:t>
            </a:r>
          </a:p>
          <a:p>
            <a:r>
              <a:rPr lang="en-US" dirty="0">
                <a:solidFill>
                  <a:srgbClr val="2A3643"/>
                </a:solidFill>
              </a:rPr>
              <a:t>3. Copy "iframe" embed content</a:t>
            </a:r>
          </a:p>
          <a:p>
            <a:r>
              <a:rPr lang="en-US" dirty="0">
                <a:solidFill>
                  <a:srgbClr val="2A3643"/>
                </a:solidFill>
              </a:rPr>
              <a:t>4. Paste it between the "div" tag</a:t>
            </a:r>
          </a:p>
          <a:p>
            <a:endParaRPr lang="en-US" dirty="0">
              <a:solidFill>
                <a:srgbClr val="2A3643"/>
              </a:solidFill>
            </a:endParaRPr>
          </a:p>
          <a:p>
            <a:r>
              <a:rPr lang="en-US" dirty="0">
                <a:solidFill>
                  <a:srgbClr val="2A3643"/>
                </a:solidFill>
              </a:rPr>
              <a:t>This is a example how it looks like:</a:t>
            </a:r>
          </a:p>
          <a:p>
            <a:r>
              <a:rPr lang="en-US" dirty="0">
                <a:solidFill>
                  <a:srgbClr val="2A3643"/>
                </a:solidFill>
              </a:rPr>
              <a:t>&lt;div class="bp-youtube"&gt;</a:t>
            </a:r>
          </a:p>
          <a:p>
            <a:r>
              <a:rPr lang="en-US" dirty="0">
                <a:solidFill>
                  <a:srgbClr val="2A3643"/>
                </a:solidFill>
              </a:rPr>
              <a:t>      &lt;iframe width="560" height="315" src="https://www.youtube.com/embed/BBcR4KGDdL0" frameborder="0" allow="autoplay; encrypted-media" allowfullscreen&gt;&lt;/iframe&gt;</a:t>
            </a:r>
          </a:p>
          <a:p>
            <a:r>
              <a:rPr lang="en-US" dirty="0">
                <a:solidFill>
                  <a:srgbClr val="2A3643"/>
                </a:solidFill>
              </a:rPr>
              <a:t>&lt;/div&gt;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5257" y="1771286"/>
            <a:ext cx="5735773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how you add a Youtube video: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on "Share" button on your Youtube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"Embeded"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"iframe" embed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between the "div"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example how it looks like: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23" y="4646489"/>
            <a:ext cx="3735161" cy="22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email link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47656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961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76927" y="2327254"/>
            <a:ext cx="49497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A3643"/>
                </a:solidFill>
              </a:rPr>
              <a:t>Here's how to create a email link, </a:t>
            </a:r>
            <a:r>
              <a:rPr lang="en-US" dirty="0" smtClean="0">
                <a:solidFill>
                  <a:srgbClr val="2A3643"/>
                </a:solidFill>
              </a:rPr>
              <a:t>&lt;email@something.com&gt;</a:t>
            </a: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*</a:t>
            </a:r>
            <a:r>
              <a:rPr lang="en-US" dirty="0"/>
              <a:t>angle </a:t>
            </a:r>
            <a:r>
              <a:rPr lang="en-US" dirty="0" smtClean="0"/>
              <a:t>bracket</a:t>
            </a:r>
            <a:r>
              <a:rPr lang="en-US" dirty="0" smtClean="0">
                <a:solidFill>
                  <a:srgbClr val="2A3643"/>
                </a:solidFill>
              </a:rPr>
              <a:t>s containing the email address*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9964" y="2327255"/>
            <a:ext cx="5987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Here’s how to create an email link,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email@something.com</a:t>
            </a:r>
          </a:p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angle brackets containing the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8151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Font Size for Headers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564" y="2188757"/>
            <a:ext cx="4410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#### A small sized header</a:t>
            </a:r>
          </a:p>
          <a:p>
            <a:r>
              <a:rPr lang="en-US" dirty="0"/>
              <a:t>### A medium sized header</a:t>
            </a:r>
          </a:p>
          <a:p>
            <a:r>
              <a:rPr lang="en-US" dirty="0"/>
              <a:t>## A big sized header</a:t>
            </a:r>
          </a:p>
          <a:p>
            <a:r>
              <a:rPr lang="en-US" dirty="0"/>
              <a:t># A super big sized header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09806" y="2097317"/>
            <a:ext cx="47027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small sized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medium sized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big sized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 super big sized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9806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564" y="2188757"/>
            <a:ext cx="44108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**Add 2 asterisks directly before and after a text without spacing to make it bold.**</a:t>
            </a:r>
          </a:p>
          <a:p>
            <a:endParaRPr lang="en-US" dirty="0" smtClean="0"/>
          </a:p>
          <a:p>
            <a:r>
              <a:rPr lang="en-US" dirty="0" smtClean="0"/>
              <a:t>*Add 1 asterisk directly before and after a text without spacing to make it italized.*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**bold** and *italicize* your </a:t>
            </a:r>
            <a:r>
              <a:rPr lang="en-US" dirty="0" smtClean="0"/>
              <a:t>text in the same line.</a:t>
            </a:r>
          </a:p>
          <a:p>
            <a:endParaRPr lang="en-US" dirty="0"/>
          </a:p>
          <a:p>
            <a:r>
              <a:rPr lang="en-US" dirty="0"/>
              <a:t>&gt; Use blockquotes to make your text stand out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09806" y="2183870"/>
            <a:ext cx="4885508" cy="2721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2 asterisks directly before and after a text without spacing to make it bold.</a:t>
            </a:r>
          </a:p>
          <a:p>
            <a:pPr>
              <a:lnSpc>
                <a:spcPct val="12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 asterisk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directly before and after a text without spacing to make it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italicized.</a:t>
            </a:r>
          </a:p>
          <a:p>
            <a:pPr>
              <a:lnSpc>
                <a:spcPct val="120000"/>
              </a:lnSpc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italicize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your text in the same line.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9806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06" y="5328078"/>
            <a:ext cx="504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564" y="2188757"/>
            <a:ext cx="4410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create bullet/subbullet </a:t>
            </a:r>
            <a:r>
              <a:rPr lang="en-US" dirty="0" smtClean="0"/>
              <a:t>list (asterisk followed by space):</a:t>
            </a:r>
            <a:endParaRPr lang="en-US" dirty="0"/>
          </a:p>
          <a:p>
            <a:r>
              <a:rPr lang="en-US" dirty="0"/>
              <a:t> * Item 1</a:t>
            </a:r>
          </a:p>
          <a:p>
            <a:r>
              <a:rPr lang="en-US" dirty="0"/>
              <a:t> * Item 2</a:t>
            </a:r>
          </a:p>
          <a:p>
            <a:r>
              <a:rPr lang="en-US" dirty="0"/>
              <a:t>   * Item 2.1</a:t>
            </a:r>
          </a:p>
          <a:p>
            <a:r>
              <a:rPr lang="en-US" dirty="0"/>
              <a:t>   * Item 2.2</a:t>
            </a:r>
          </a:p>
          <a:p>
            <a:endParaRPr lang="en-US" dirty="0"/>
          </a:p>
          <a:p>
            <a:r>
              <a:rPr lang="en-US" dirty="0"/>
              <a:t>Or, you can also create number list:</a:t>
            </a:r>
          </a:p>
          <a:p>
            <a:r>
              <a:rPr lang="en-US" dirty="0"/>
              <a:t>1. Item A</a:t>
            </a:r>
          </a:p>
          <a:p>
            <a:r>
              <a:rPr lang="en-US" dirty="0"/>
              <a:t>2. Item B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09806" y="2097317"/>
            <a:ext cx="47027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create bullet/subbullet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(asterisk followed by space):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Item 2.1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 2.2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you can also create number list: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Item 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9806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Tables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1768" y="3754295"/>
            <a:ext cx="11267055" cy="13063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4584" y="1521155"/>
            <a:ext cx="1556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Markdown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4584" y="4031220"/>
            <a:ext cx="2356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SAC Isomer Webpage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93" y="3946061"/>
            <a:ext cx="5503026" cy="908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93" y="5225513"/>
            <a:ext cx="6722244" cy="1253666"/>
          </a:xfrm>
          <a:prstGeom prst="rect">
            <a:avLst/>
          </a:prstGeom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43133" y="1422785"/>
            <a:ext cx="75656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Basic   | Markdown | Table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Tables | are              | cool   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Basic Table | with | Header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--- | --- | ---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Table Cell widths can vary | the rendered table will still look the same | text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Basic | Markdown | Table | </a:t>
            </a:r>
          </a:p>
        </p:txBody>
      </p:sp>
    </p:spTree>
    <p:extLst>
      <p:ext uri="{BB962C8B-B14F-4D97-AF65-F5344CB8AC3E}">
        <p14:creationId xmlns:p14="http://schemas.microsoft.com/office/powerpoint/2010/main" val="33619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Tables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1865" y="1514304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65" y="2173764"/>
            <a:ext cx="4993814" cy="1784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5" y="4425406"/>
            <a:ext cx="5457616" cy="1400627"/>
          </a:xfrm>
          <a:prstGeom prst="rect">
            <a:avLst/>
          </a:prstGeom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41768" y="2035265"/>
            <a:ext cx="39211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Table | with | alignment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:--- | :----: | ---: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Col 1 is | left-aligned | $1600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|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Col 2 is | Centered | $20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Col 3 is | right-aligned | $1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Table | with | footer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Basic | Markdown | Table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|=========|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| footer-row |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7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Tables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264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online markdown table generator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www.tablesgenerator.com/markdown_tables</a:t>
            </a:r>
            <a:r>
              <a:rPr lang="en-US" dirty="0" smtClean="0"/>
              <a:t> </a:t>
            </a:r>
            <a:r>
              <a:rPr lang="en-US" dirty="0" smtClean="0"/>
              <a:t>to create simple Markdown tables easily.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more complicated tables, it is best to use </a:t>
            </a:r>
            <a:r>
              <a:rPr lang="en-US" dirty="0"/>
              <a:t>HTML </a:t>
            </a:r>
            <a:r>
              <a:rPr lang="en-US" dirty="0" smtClean="0"/>
              <a:t>tables. 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https://www.tablesgenerator.com/html_tables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Website Link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188757"/>
            <a:ext cx="26126" cy="4473300"/>
          </a:xfrm>
          <a:prstGeom prst="line">
            <a:avLst/>
          </a:prstGeom>
          <a:ln w="38100">
            <a:solidFill>
              <a:srgbClr val="2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Markdown: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9614" y="1517542"/>
            <a:ext cx="441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 Isomer webpage: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11564" y="2138756"/>
            <a:ext cx="48708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A3643"/>
                </a:solidFill>
              </a:rPr>
              <a:t>Here's how to create a [website link](http://github.com)</a:t>
            </a:r>
          </a:p>
          <a:p>
            <a:endParaRPr lang="en-US" dirty="0" smtClean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*Square brackets containing website name followed by round bracket or parenthesis containing the website URL address*</a:t>
            </a:r>
          </a:p>
          <a:p>
            <a:endParaRPr lang="en-US" dirty="0">
              <a:solidFill>
                <a:srgbClr val="2A3643"/>
              </a:solidFill>
            </a:endParaRPr>
          </a:p>
          <a:p>
            <a:r>
              <a:rPr lang="en-US" dirty="0">
                <a:solidFill>
                  <a:srgbClr val="2A3643"/>
                </a:solidFill>
              </a:rPr>
              <a:t>Here's how to create a [website link](http://github.com){:target="_blank"} that opens in a new window </a:t>
            </a:r>
            <a:endParaRPr lang="en-US" dirty="0" smtClean="0">
              <a:solidFill>
                <a:srgbClr val="2A3643"/>
              </a:solidFill>
            </a:endParaRPr>
          </a:p>
          <a:p>
            <a:endParaRPr lang="en-US" dirty="0">
              <a:solidFill>
                <a:srgbClr val="2A3643"/>
              </a:solidFill>
            </a:endParaRPr>
          </a:p>
          <a:p>
            <a:r>
              <a:rPr lang="en-US" dirty="0" smtClean="0">
                <a:solidFill>
                  <a:srgbClr val="2A3643"/>
                </a:solidFill>
              </a:rPr>
              <a:t>*To create a website link that opens in a new window, we add {:</a:t>
            </a:r>
            <a:r>
              <a:rPr lang="en-US" dirty="0">
                <a:solidFill>
                  <a:srgbClr val="2A3643"/>
                </a:solidFill>
              </a:rPr>
              <a:t>target="_blank</a:t>
            </a:r>
            <a:r>
              <a:rPr lang="en-US" dirty="0" smtClean="0">
                <a:solidFill>
                  <a:srgbClr val="2A3643"/>
                </a:solidFill>
              </a:rPr>
              <a:t>"} after the inline Markdown website link*</a:t>
            </a:r>
            <a:endParaRPr lang="en-US" dirty="0">
              <a:solidFill>
                <a:srgbClr val="2A364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69614" y="2142590"/>
            <a:ext cx="5735773" cy="3724096"/>
            <a:chOff x="6169614" y="2142590"/>
            <a:chExt cx="5735773" cy="3724096"/>
          </a:xfrm>
        </p:grpSpPr>
        <p:sp>
          <p:nvSpPr>
            <p:cNvPr id="2" name="Rectangle 1"/>
            <p:cNvSpPr/>
            <p:nvPr/>
          </p:nvSpPr>
          <p:spPr>
            <a:xfrm>
              <a:off x="6169614" y="2142590"/>
              <a:ext cx="5735773" cy="3724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Here's how to create a </a:t>
              </a:r>
              <a:r>
                <a:rPr lang="en-US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link</a:t>
              </a:r>
            </a:p>
            <a:p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Square brackets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containing the </a:t>
              </a:r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website name followed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by round brackets or parenthesis containing the </a:t>
              </a:r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website URL address</a:t>
              </a:r>
              <a:endParaRPr 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Here's how to create a 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website link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that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opens in a new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</a:p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i="1" dirty="0">
                  <a:solidFill>
                    <a:srgbClr val="2A36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create a website link that opens in a new window, we add {:target="_blank"} after the inline Markdown website link</a:t>
              </a:r>
            </a:p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4609" y="3775165"/>
              <a:ext cx="1589222" cy="322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9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word, pdf, excel etc. document link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89"/>
            <a:ext cx="10836415" cy="510532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Documents must be first uploaded to the files folder in the SAC Github Repository</a:t>
            </a:r>
            <a:endParaRPr lang="en-US" sz="7200" dirty="0"/>
          </a:p>
          <a:p>
            <a:pPr marL="0" indent="0">
              <a:lnSpc>
                <a:spcPct val="120000"/>
              </a:lnSpc>
              <a:buNone/>
            </a:pPr>
            <a:endParaRPr lang="en-US" sz="7200" dirty="0" smtClean="0">
              <a:solidFill>
                <a:srgbClr val="2A3643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Select </a:t>
            </a:r>
            <a:r>
              <a:rPr lang="en-US" sz="7200" dirty="0"/>
              <a:t>your "Staging" </a:t>
            </a:r>
            <a:r>
              <a:rPr lang="en-US" sz="7200" dirty="0" smtClean="0"/>
              <a:t>Branch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Go </a:t>
            </a:r>
            <a:r>
              <a:rPr lang="en-US" sz="7200" dirty="0"/>
              <a:t>to the "files" folder and then select the folder that you wish to add or delete a </a:t>
            </a:r>
            <a:r>
              <a:rPr lang="en-US" sz="7200" dirty="0" smtClean="0"/>
              <a:t>file.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Click </a:t>
            </a:r>
            <a:r>
              <a:rPr lang="en-US" sz="7200" dirty="0"/>
              <a:t>on "Upload files" button</a:t>
            </a:r>
            <a:r>
              <a:rPr lang="en-US" sz="72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Choose </a:t>
            </a:r>
            <a:r>
              <a:rPr lang="en-US" sz="7200" dirty="0"/>
              <a:t>your file. It can be of pdf, doc, </a:t>
            </a:r>
            <a:r>
              <a:rPr lang="en-US" sz="7200" dirty="0" smtClean="0"/>
              <a:t>excel. </a:t>
            </a:r>
            <a:r>
              <a:rPr lang="en-US" sz="7200" dirty="0"/>
              <a:t>Remember to replace the space in </a:t>
            </a:r>
            <a:r>
              <a:rPr lang="en-US" sz="7200" dirty="0" smtClean="0"/>
              <a:t>the</a:t>
            </a:r>
            <a:r>
              <a:rPr lang="en-US" sz="7200" dirty="0"/>
              <a:t> </a:t>
            </a:r>
            <a:r>
              <a:rPr lang="en-US" sz="7200" dirty="0" smtClean="0"/>
              <a:t>filename </a:t>
            </a:r>
            <a:r>
              <a:rPr lang="en-US" sz="7200" dirty="0"/>
              <a:t>with dash (-) for better readability</a:t>
            </a:r>
            <a:r>
              <a:rPr lang="en-US" sz="72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Click on “Commit Changes” button.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7200" dirty="0" smtClean="0"/>
              <a:t>Add the file download link in your webpage.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1389</Words>
  <Application>Microsoft Office PowerPoint</Application>
  <PresentationFormat>Widescreen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PowerPoint Presentation</vt:lpstr>
      <vt:lpstr>Setting Font Size for Headers</vt:lpstr>
      <vt:lpstr>Formatting Text</vt:lpstr>
      <vt:lpstr>Using Lists</vt:lpstr>
      <vt:lpstr>Using Tables</vt:lpstr>
      <vt:lpstr>Using Tables</vt:lpstr>
      <vt:lpstr>Using Tables</vt:lpstr>
      <vt:lpstr>Adding Website Link</vt:lpstr>
      <vt:lpstr>Adding word, pdf, excel etc. document link</vt:lpstr>
      <vt:lpstr>Adding word, pdf, excel etc. document link</vt:lpstr>
      <vt:lpstr>Adding Images</vt:lpstr>
      <vt:lpstr>Adding Images</vt:lpstr>
      <vt:lpstr>Adding Images</vt:lpstr>
      <vt:lpstr>Adding Images</vt:lpstr>
      <vt:lpstr>Adding Images</vt:lpstr>
      <vt:lpstr>Adding Images</vt:lpstr>
      <vt:lpstr>Adding Youtube Video</vt:lpstr>
      <vt:lpstr>Adding email link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432</cp:revision>
  <dcterms:created xsi:type="dcterms:W3CDTF">2018-04-24T01:32:39Z</dcterms:created>
  <dcterms:modified xsi:type="dcterms:W3CDTF">2019-07-01T08:29:18Z</dcterms:modified>
</cp:coreProperties>
</file>