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1" r:id="rId3"/>
    <p:sldId id="333" r:id="rId4"/>
    <p:sldId id="330" r:id="rId5"/>
    <p:sldId id="347" r:id="rId6"/>
    <p:sldId id="328" r:id="rId7"/>
    <p:sldId id="348" r:id="rId8"/>
    <p:sldId id="334" r:id="rId9"/>
    <p:sldId id="336" r:id="rId10"/>
    <p:sldId id="344" r:id="rId11"/>
    <p:sldId id="351" r:id="rId12"/>
    <p:sldId id="352" r:id="rId13"/>
    <p:sldId id="349" r:id="rId14"/>
    <p:sldId id="345" r:id="rId15"/>
    <p:sldId id="341" r:id="rId16"/>
    <p:sldId id="346" r:id="rId17"/>
    <p:sldId id="337" r:id="rId18"/>
    <p:sldId id="338" r:id="rId19"/>
    <p:sldId id="339" r:id="rId20"/>
    <p:sldId id="34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643"/>
    <a:srgbClr val="C00000"/>
    <a:srgbClr val="CD032D"/>
    <a:srgbClr val="6699FF"/>
    <a:srgbClr val="00FF00"/>
    <a:srgbClr val="FF9933"/>
    <a:srgbClr val="00CC00"/>
    <a:srgbClr val="0000FF"/>
    <a:srgbClr val="FFCC00"/>
    <a:srgbClr val="CD0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- Overview</a:t>
            </a:r>
            <a:endParaRPr lang="en-US" dirty="0"/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471496"/>
            <a:ext cx="4514850" cy="11906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 - _config.yml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1979363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_config.yml file contains general </a:t>
            </a:r>
            <a:r>
              <a:rPr lang="en-US" sz="1400" dirty="0" smtClean="0">
                <a:solidFill>
                  <a:srgbClr val="C00000"/>
                </a:solidFill>
              </a:rPr>
              <a:t>configuration options /settings </a:t>
            </a:r>
            <a:r>
              <a:rPr lang="en-US" sz="1400" dirty="0" smtClean="0">
                <a:solidFill>
                  <a:srgbClr val="C00000"/>
                </a:solidFill>
              </a:rPr>
              <a:t>for the website 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521131" y="1941326"/>
            <a:ext cx="674506" cy="2202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1815844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471496"/>
            <a:ext cx="4514850" cy="11906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 - _config.yml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1979363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_config.yml file contains general </a:t>
            </a:r>
            <a:r>
              <a:rPr lang="en-US" sz="1400" dirty="0" smtClean="0">
                <a:solidFill>
                  <a:srgbClr val="C00000"/>
                </a:solidFill>
              </a:rPr>
              <a:t>configuration options /settings </a:t>
            </a:r>
            <a:r>
              <a:rPr lang="en-US" sz="1400" dirty="0" smtClean="0">
                <a:solidFill>
                  <a:srgbClr val="C00000"/>
                </a:solidFill>
              </a:rPr>
              <a:t>for the website 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521131" y="1941326"/>
            <a:ext cx="674506" cy="2202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1815844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471496"/>
            <a:ext cx="4514850" cy="11906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 - _config.yml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1979363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_config.yml file contains general </a:t>
            </a:r>
            <a:r>
              <a:rPr lang="en-US" sz="1400" dirty="0" smtClean="0">
                <a:solidFill>
                  <a:srgbClr val="C00000"/>
                </a:solidFill>
              </a:rPr>
              <a:t>configuration options /settings </a:t>
            </a:r>
            <a:r>
              <a:rPr lang="en-US" sz="1400" dirty="0" smtClean="0">
                <a:solidFill>
                  <a:srgbClr val="C00000"/>
                </a:solidFill>
              </a:rPr>
              <a:t>for the website 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521131" y="1941326"/>
            <a:ext cx="674506" cy="2202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1815844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3006469"/>
            <a:ext cx="4267200" cy="3752850"/>
          </a:xfrm>
          <a:prstGeom prst="rect">
            <a:avLst/>
          </a:prstGeom>
          <a:ln>
            <a:solidFill>
              <a:srgbClr val="2A3643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41768" y="4209528"/>
            <a:ext cx="2149180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“collections” section contains the preset names for the main </a:t>
            </a:r>
            <a:r>
              <a:rPr lang="en-US" sz="1400" dirty="0" smtClean="0">
                <a:solidFill>
                  <a:srgbClr val="C00000"/>
                </a:solidFill>
              </a:rPr>
              <a:t>collection groups </a:t>
            </a:r>
            <a:r>
              <a:rPr lang="en-US" sz="1400" dirty="0" smtClean="0">
                <a:solidFill>
                  <a:srgbClr val="C00000"/>
                </a:solidFill>
              </a:rPr>
              <a:t>in your website (corresponds to the main navigation tabs)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2690948" y="4902026"/>
            <a:ext cx="661443" cy="234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2391" y="3932027"/>
            <a:ext cx="1520055" cy="19985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94" y="1684545"/>
            <a:ext cx="3648075" cy="12668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 - _data folder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1874861" cy="16004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_data folder contains configuration files (with the extension .yaml or .yml) for editing certain sections of the website (e.g. homepage, navigation)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416629" y="2191150"/>
            <a:ext cx="779008" cy="2936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2065668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94" y="1684545"/>
            <a:ext cx="3648075" cy="12668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en-US" dirty="0"/>
              <a:t>Repository - _data folder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2005489" cy="16004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_data folder contains configuration files (with the extension .yaml or .yml) for </a:t>
            </a:r>
            <a:r>
              <a:rPr lang="en-US" sz="1400" dirty="0" smtClean="0">
                <a:solidFill>
                  <a:srgbClr val="C00000"/>
                </a:solidFill>
              </a:rPr>
              <a:t>editing specific sections </a:t>
            </a:r>
            <a:r>
              <a:rPr lang="en-US" sz="1400" dirty="0" smtClean="0">
                <a:solidFill>
                  <a:srgbClr val="C00000"/>
                </a:solidFill>
              </a:rPr>
              <a:t>of the website (e.g. homepage, navigation)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547257" y="2191150"/>
            <a:ext cx="648380" cy="2936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2065668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3677229"/>
            <a:ext cx="7095742" cy="3010953"/>
          </a:xfrm>
          <a:prstGeom prst="rect">
            <a:avLst/>
          </a:prstGeom>
          <a:ln>
            <a:solidFill>
              <a:srgbClr val="2A3643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09685" y="4555327"/>
            <a:ext cx="2038018" cy="138499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Clicking on the _data folder will bring you to all the configuration files used for the SAC website (e.g. homepage.yml, navigation.yml)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 – Navigation </a:t>
            </a:r>
            <a:r>
              <a:rPr lang="en-US" dirty="0" smtClean="0"/>
              <a:t>Bar </a:t>
            </a:r>
            <a:r>
              <a:rPr lang="en-US" dirty="0" smtClean="0"/>
              <a:t>Tabs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86" y="1569793"/>
            <a:ext cx="5609109" cy="5151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599" y="1728715"/>
            <a:ext cx="2996630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The titles and links for all the tabs in the main navigation bar and their </a:t>
            </a:r>
            <a:r>
              <a:rPr lang="en-US" sz="1400" dirty="0" smtClean="0">
                <a:solidFill>
                  <a:srgbClr val="C00000"/>
                </a:solidFill>
              </a:rPr>
              <a:t>sub-link pages </a:t>
            </a:r>
            <a:r>
              <a:rPr lang="en-US" sz="1400" dirty="0" smtClean="0">
                <a:solidFill>
                  <a:srgbClr val="C00000"/>
                </a:solidFill>
              </a:rPr>
              <a:t>are contained inside the ‘navigation.yml’ file inside the ‘_data’folder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54" y="1517760"/>
            <a:ext cx="3556542" cy="531195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 – Navigation Banner Tabs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1599" y="3271478"/>
            <a:ext cx="2630870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Title and url of a main banner navigation tab (e.g. ‘About’)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24" idx="1"/>
          </p:cNvCxnSpPr>
          <p:nvPr/>
        </p:nvCxnSpPr>
        <p:spPr>
          <a:xfrm flipV="1">
            <a:off x="3422469" y="1705509"/>
            <a:ext cx="825853" cy="1827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1599" y="4582552"/>
            <a:ext cx="2630870" cy="523220"/>
          </a:xfrm>
          <a:prstGeom prst="rect">
            <a:avLst/>
          </a:prstGeom>
          <a:noFill/>
          <a:ln w="19050">
            <a:solidFill>
              <a:srgbClr val="2A364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A3643"/>
                </a:solidFill>
              </a:rPr>
              <a:t>Title and url of a sub-link under the ‘about’ navigation tab</a:t>
            </a:r>
            <a:endParaRPr lang="en-US" sz="1400" dirty="0">
              <a:solidFill>
                <a:srgbClr val="2A3643"/>
              </a:solidFill>
            </a:endParaRPr>
          </a:p>
        </p:txBody>
      </p:sp>
      <p:cxnSp>
        <p:nvCxnSpPr>
          <p:cNvPr id="20" name="Straight Arrow Connector 19"/>
          <p:cNvCxnSpPr>
            <a:stCxn id="18" idx="3"/>
            <a:endCxn id="25" idx="1"/>
          </p:cNvCxnSpPr>
          <p:nvPr/>
        </p:nvCxnSpPr>
        <p:spPr>
          <a:xfrm flipV="1">
            <a:off x="3422469" y="4485393"/>
            <a:ext cx="1010771" cy="358769"/>
          </a:xfrm>
          <a:prstGeom prst="straightConnector1">
            <a:avLst/>
          </a:prstGeom>
          <a:ln>
            <a:solidFill>
              <a:srgbClr val="2A36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48322" y="1516904"/>
            <a:ext cx="1081324" cy="3772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33240" y="4294283"/>
            <a:ext cx="2281068" cy="382219"/>
          </a:xfrm>
          <a:prstGeom prst="rect">
            <a:avLst/>
          </a:prstGeom>
          <a:noFill/>
          <a:ln w="28575">
            <a:solidFill>
              <a:srgbClr val="2A3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3643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48322" y="5611606"/>
            <a:ext cx="1355643" cy="3973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8" idx="3"/>
            <a:endCxn id="29" idx="1"/>
          </p:cNvCxnSpPr>
          <p:nvPr/>
        </p:nvCxnSpPr>
        <p:spPr>
          <a:xfrm>
            <a:off x="3422469" y="3533088"/>
            <a:ext cx="825853" cy="2277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70437" y="3158075"/>
            <a:ext cx="2672626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 smtClean="0">
                <a:solidFill>
                  <a:srgbClr val="C00000"/>
                </a:solidFill>
              </a:rPr>
              <a:t>indentations/ spacing </a:t>
            </a:r>
            <a:r>
              <a:rPr lang="en-US" dirty="0" smtClean="0">
                <a:solidFill>
                  <a:srgbClr val="C00000"/>
                </a:solidFill>
              </a:rPr>
              <a:t>in the navigation.yml file must be correct, otherwise the website may break.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1599" y="1728715"/>
            <a:ext cx="2996630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The titles </a:t>
            </a:r>
            <a:r>
              <a:rPr lang="en-US" sz="1400" dirty="0" smtClean="0">
                <a:solidFill>
                  <a:srgbClr val="C00000"/>
                </a:solidFill>
              </a:rPr>
              <a:t>and url </a:t>
            </a:r>
            <a:r>
              <a:rPr lang="en-US" sz="1400" dirty="0" smtClean="0">
                <a:solidFill>
                  <a:srgbClr val="C00000"/>
                </a:solidFill>
              </a:rPr>
              <a:t>links for all the tabs in the main navigation bar and their sub-pages are contained inside the ‘navigation.yml’ file inside the ‘_data’folder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1333" y="1641679"/>
            <a:ext cx="10836415" cy="45074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The SAC website </a:t>
            </a:r>
            <a:r>
              <a:rPr lang="en-US" dirty="0" smtClean="0">
                <a:solidFill>
                  <a:srgbClr val="2A3643"/>
                </a:solidFill>
              </a:rPr>
              <a:t>inner pages uses </a:t>
            </a:r>
            <a:r>
              <a:rPr lang="en-US" dirty="0" smtClean="0">
                <a:solidFill>
                  <a:srgbClr val="2A3643"/>
                </a:solidFill>
              </a:rPr>
              <a:t>3 Isomer </a:t>
            </a:r>
            <a:r>
              <a:rPr lang="en-US" dirty="0" smtClean="0">
                <a:solidFill>
                  <a:srgbClr val="2A3643"/>
                </a:solidFill>
              </a:rPr>
              <a:t>template </a:t>
            </a:r>
            <a:r>
              <a:rPr lang="en-US" dirty="0" smtClean="0">
                <a:solidFill>
                  <a:srgbClr val="2A3643"/>
                </a:solidFill>
              </a:rPr>
              <a:t>layouts</a:t>
            </a:r>
          </a:p>
          <a:p>
            <a:pPr lvl="1"/>
            <a:r>
              <a:rPr lang="en-US" dirty="0">
                <a:solidFill>
                  <a:srgbClr val="2A3643"/>
                </a:solidFill>
              </a:rPr>
              <a:t>l</a:t>
            </a:r>
            <a:r>
              <a:rPr lang="en-US" dirty="0" smtClean="0">
                <a:solidFill>
                  <a:srgbClr val="2A3643"/>
                </a:solidFill>
              </a:rPr>
              <a:t>eftnav-page</a:t>
            </a:r>
          </a:p>
          <a:p>
            <a:pPr lvl="1"/>
            <a:r>
              <a:rPr lang="en-US" dirty="0">
                <a:solidFill>
                  <a:srgbClr val="2A3643"/>
                </a:solidFill>
              </a:rPr>
              <a:t>p</a:t>
            </a:r>
            <a:r>
              <a:rPr lang="en-US" dirty="0" smtClean="0">
                <a:solidFill>
                  <a:srgbClr val="2A3643"/>
                </a:solidFill>
              </a:rPr>
              <a:t>ost </a:t>
            </a:r>
            <a:r>
              <a:rPr lang="en-US" dirty="0" smtClean="0">
                <a:solidFill>
                  <a:srgbClr val="2A3643"/>
                </a:solidFill>
              </a:rPr>
              <a:t>/ simple-page</a:t>
            </a:r>
            <a:endParaRPr lang="en-US" dirty="0" smtClean="0">
              <a:solidFill>
                <a:srgbClr val="2A3643"/>
              </a:solidFill>
            </a:endParaRPr>
          </a:p>
          <a:p>
            <a:pPr lvl="1"/>
            <a:r>
              <a:rPr lang="en-US" dirty="0" smtClean="0">
                <a:solidFill>
                  <a:srgbClr val="2A3643"/>
                </a:solidFill>
              </a:rPr>
              <a:t>our-team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Isomer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34" y="2116184"/>
            <a:ext cx="5917234" cy="457240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1333" y="164168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The leftnav-page template is used for most of the pages in the SAC website.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Isomer Templates – leftnav-page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316" y="3461617"/>
            <a:ext cx="2071238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Pages using the leftnav-page template have a left navigation bar that contains the links of all the sub-pages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11" idx="1"/>
          </p:cNvCxnSpPr>
          <p:nvPr/>
        </p:nvCxnSpPr>
        <p:spPr>
          <a:xfrm>
            <a:off x="3186554" y="4046393"/>
            <a:ext cx="1257695" cy="1014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44249" y="3433204"/>
            <a:ext cx="1342597" cy="32553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Isomer Templates – </a:t>
            </a:r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541333" y="1641680"/>
            <a:ext cx="10836415" cy="4614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The post template is used for the pages inside the Newsroom link.</a:t>
            </a:r>
          </a:p>
          <a:p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23" y="2279510"/>
            <a:ext cx="6591300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333" y="4375010"/>
            <a:ext cx="2037806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box in the NewsRoom page corresponds to a single ‘post’ template page</a:t>
            </a:r>
          </a:p>
        </p:txBody>
      </p:sp>
      <p:cxnSp>
        <p:nvCxnSpPr>
          <p:cNvPr id="9" name="Straight Arrow Connector 8"/>
          <p:cNvCxnSpPr>
            <a:stCxn id="8" idx="3"/>
            <a:endCxn id="10" idx="1"/>
          </p:cNvCxnSpPr>
          <p:nvPr/>
        </p:nvCxnSpPr>
        <p:spPr>
          <a:xfrm>
            <a:off x="2579139" y="4852064"/>
            <a:ext cx="1291128" cy="1321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0267" y="4050467"/>
            <a:ext cx="1681448" cy="18674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95" y="1644546"/>
            <a:ext cx="10349797" cy="45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63" y="2508950"/>
            <a:ext cx="5406634" cy="40886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Isomer Templates – </a:t>
            </a:r>
            <a:r>
              <a:rPr lang="en-US" dirty="0" smtClean="0"/>
              <a:t>our-team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632773" y="1363199"/>
            <a:ext cx="10836415" cy="104173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The our-team layout is used in only specific pages like ‘Our </a:t>
            </a:r>
            <a:r>
              <a:rPr lang="en-US" dirty="0">
                <a:solidFill>
                  <a:srgbClr val="2A3643"/>
                </a:solidFill>
              </a:rPr>
              <a:t>O</a:t>
            </a:r>
            <a:r>
              <a:rPr lang="en-US" dirty="0" smtClean="0">
                <a:solidFill>
                  <a:srgbClr val="2A3643"/>
                </a:solidFill>
              </a:rPr>
              <a:t>rganisation and Structure’, ‘FAQ’ and ‘Certified Companies’.</a:t>
            </a:r>
          </a:p>
          <a:p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1134" y="3653191"/>
            <a:ext cx="1887105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Contains an accordion (collapsible content). Each horizontal section contains a brief title, description, question etc.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3208239" y="4345688"/>
            <a:ext cx="171824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3208239" y="4345689"/>
            <a:ext cx="1814217" cy="997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</p:cNvCxnSpPr>
          <p:nvPr/>
        </p:nvCxnSpPr>
        <p:spPr>
          <a:xfrm>
            <a:off x="3208239" y="4345689"/>
            <a:ext cx="1718243" cy="14803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15070" y="4561132"/>
            <a:ext cx="2037806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When you click on each horizontal section, the content below it will expand.</a:t>
            </a: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>
          <a:xfrm flipH="1" flipV="1">
            <a:off x="8138160" y="4857067"/>
            <a:ext cx="1076910" cy="181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9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95" y="1644546"/>
            <a:ext cx="10349797" cy="4587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1542" y="1310797"/>
            <a:ext cx="222743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Main Navigation </a:t>
            </a:r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95897" y="1748741"/>
            <a:ext cx="8085909" cy="535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8354" y="1173578"/>
            <a:ext cx="1384663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Homepage Hero Banner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881" y="1905804"/>
            <a:ext cx="1278473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Key Highlights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2220686" y="1696798"/>
            <a:ext cx="875211" cy="1673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</p:cNvCxnSpPr>
          <p:nvPr/>
        </p:nvCxnSpPr>
        <p:spPr>
          <a:xfrm>
            <a:off x="6985257" y="1618574"/>
            <a:ext cx="0" cy="1295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</p:cNvCxnSpPr>
          <p:nvPr/>
        </p:nvCxnSpPr>
        <p:spPr>
          <a:xfrm>
            <a:off x="889118" y="2213581"/>
            <a:ext cx="881702" cy="3534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94" y="1168037"/>
            <a:ext cx="6166297" cy="570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94" y="1168037"/>
            <a:ext cx="6166297" cy="5702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2777" y="2583879"/>
            <a:ext cx="1384663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Link of the staging website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77440" y="2677886"/>
            <a:ext cx="953589" cy="1549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2777" y="3535993"/>
            <a:ext cx="1384663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Make sure the branch is always set to ‘staging’ when you are editing anything 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77440" y="3357154"/>
            <a:ext cx="783771" cy="4278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6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36" y="1395822"/>
            <a:ext cx="6191250" cy="5305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697" y="1629093"/>
            <a:ext cx="1898061" cy="16004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tab in the SAC website main navigation </a:t>
            </a:r>
            <a:r>
              <a:rPr lang="en-US" sz="1400" dirty="0" smtClean="0">
                <a:solidFill>
                  <a:srgbClr val="C00000"/>
                </a:solidFill>
              </a:rPr>
              <a:t>bar </a:t>
            </a:r>
            <a:r>
              <a:rPr lang="en-US" sz="1400" dirty="0" smtClean="0">
                <a:solidFill>
                  <a:srgbClr val="C00000"/>
                </a:solidFill>
              </a:rPr>
              <a:t>contains a folder of all the sub-pages, e.g. ‘about’, ‘accredited-org’, ‘ services’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697" y="4388709"/>
            <a:ext cx="1872280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main navigation </a:t>
            </a:r>
            <a:r>
              <a:rPr lang="en-US" sz="1400" dirty="0" smtClean="0">
                <a:solidFill>
                  <a:srgbClr val="C00000"/>
                </a:solidFill>
              </a:rPr>
              <a:t> bar tab </a:t>
            </a:r>
            <a:r>
              <a:rPr lang="en-US" sz="1400" dirty="0" smtClean="0">
                <a:solidFill>
                  <a:srgbClr val="C00000"/>
                </a:solidFill>
              </a:rPr>
              <a:t>(except newsroom) also contains a markdown (.md) file that lists information about the layout, title and url (e.g. about.md, accredited-org.md)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>
            <a:stCxn id="6" idx="3"/>
          </p:cNvCxnSpPr>
          <p:nvPr/>
        </p:nvCxnSpPr>
        <p:spPr>
          <a:xfrm flipV="1">
            <a:off x="2250758" y="1515749"/>
            <a:ext cx="662986" cy="9135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2250758" y="1752123"/>
            <a:ext cx="707134" cy="6771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2250758" y="2429312"/>
            <a:ext cx="707134" cy="3736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3" idx="1"/>
          </p:cNvCxnSpPr>
          <p:nvPr/>
        </p:nvCxnSpPr>
        <p:spPr>
          <a:xfrm>
            <a:off x="2250758" y="2429312"/>
            <a:ext cx="658178" cy="16192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</p:cNvCxnSpPr>
          <p:nvPr/>
        </p:nvCxnSpPr>
        <p:spPr>
          <a:xfrm>
            <a:off x="2250758" y="2429312"/>
            <a:ext cx="707134" cy="6099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</p:cNvCxnSpPr>
          <p:nvPr/>
        </p:nvCxnSpPr>
        <p:spPr>
          <a:xfrm flipV="1">
            <a:off x="2250758" y="2356792"/>
            <a:ext cx="662986" cy="725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</p:cNvCxnSpPr>
          <p:nvPr/>
        </p:nvCxnSpPr>
        <p:spPr>
          <a:xfrm>
            <a:off x="2224977" y="5404372"/>
            <a:ext cx="732915" cy="321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3"/>
          </p:cNvCxnSpPr>
          <p:nvPr/>
        </p:nvCxnSpPr>
        <p:spPr>
          <a:xfrm>
            <a:off x="2224977" y="5404372"/>
            <a:ext cx="732915" cy="950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3"/>
          </p:cNvCxnSpPr>
          <p:nvPr/>
        </p:nvCxnSpPr>
        <p:spPr>
          <a:xfrm>
            <a:off x="2224977" y="5404372"/>
            <a:ext cx="732915" cy="728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</p:cNvCxnSpPr>
          <p:nvPr/>
        </p:nvCxnSpPr>
        <p:spPr>
          <a:xfrm>
            <a:off x="2224977" y="5404372"/>
            <a:ext cx="688767" cy="9441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3"/>
          </p:cNvCxnSpPr>
          <p:nvPr/>
        </p:nvCxnSpPr>
        <p:spPr>
          <a:xfrm>
            <a:off x="2224977" y="5404372"/>
            <a:ext cx="688767" cy="11923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36" y="1395822"/>
            <a:ext cx="6191250" cy="5305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6095" y="1985074"/>
            <a:ext cx="1384663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Documents for the website such as .pdf or .doc files are uploaded into the ‘files’ folder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2250758" y="2677572"/>
            <a:ext cx="658178" cy="6924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6095" y="3870389"/>
            <a:ext cx="1384663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Images for the website such as .png, .jpg, .gif are uploaded into the ‘images’ folder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 flipV="1">
            <a:off x="2250758" y="3608023"/>
            <a:ext cx="753699" cy="954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03143" y="2945054"/>
            <a:ext cx="2057485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when uploading documents, images etc, always replace the spaces in the filename with dash(-) or underscore(_).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_about folder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3" y="1212534"/>
            <a:ext cx="9235712" cy="56379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547" y="3053099"/>
            <a:ext cx="1606944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Clicking on the folders in the repository will bring you inside the folder directory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8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_about folder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3" y="1212534"/>
            <a:ext cx="9235712" cy="56379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768" y="1736803"/>
            <a:ext cx="1384663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Current path / directory that you are in (i.e. inside _about folder)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8" idx="2"/>
          </p:cNvCxnSpPr>
          <p:nvPr/>
        </p:nvCxnSpPr>
        <p:spPr>
          <a:xfrm flipV="1">
            <a:off x="1926431" y="1555663"/>
            <a:ext cx="2351655" cy="7659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91840" y="1281340"/>
            <a:ext cx="1972491" cy="2743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876" y="3355061"/>
            <a:ext cx="1384663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Filenames correspond to the names of the </a:t>
            </a:r>
            <a:r>
              <a:rPr lang="en-US" sz="1400" dirty="0" smtClean="0">
                <a:solidFill>
                  <a:srgbClr val="C00000"/>
                </a:solidFill>
              </a:rPr>
              <a:t>sub-link pages </a:t>
            </a:r>
            <a:r>
              <a:rPr lang="en-US" sz="1400" dirty="0" smtClean="0">
                <a:solidFill>
                  <a:srgbClr val="C00000"/>
                </a:solidFill>
              </a:rPr>
              <a:t>under the ‘about’ </a:t>
            </a:r>
            <a:r>
              <a:rPr lang="en-US" sz="1400" dirty="0" smtClean="0">
                <a:solidFill>
                  <a:srgbClr val="C00000"/>
                </a:solidFill>
              </a:rPr>
              <a:t>main navigation bar tab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1769539" y="3087498"/>
            <a:ext cx="634027" cy="1175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1769539" y="3350744"/>
            <a:ext cx="634027" cy="9122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1769539" y="3672270"/>
            <a:ext cx="634027" cy="5907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7101</TotalTime>
  <Words>683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SAC Website Homepage</vt:lpstr>
      <vt:lpstr>SAC Website Homepage</vt:lpstr>
      <vt:lpstr>Github Repository</vt:lpstr>
      <vt:lpstr>Github Repository</vt:lpstr>
      <vt:lpstr>Github Repository</vt:lpstr>
      <vt:lpstr>Github Repository</vt:lpstr>
      <vt:lpstr>Example: _about folder</vt:lpstr>
      <vt:lpstr>Example: _about folder</vt:lpstr>
      <vt:lpstr>Github Repository - _config.yml</vt:lpstr>
      <vt:lpstr>Github Repository - _config.yml</vt:lpstr>
      <vt:lpstr>Github Repository - _config.yml</vt:lpstr>
      <vt:lpstr>Github Repository - _data folder</vt:lpstr>
      <vt:lpstr>Github Repository - _data folder</vt:lpstr>
      <vt:lpstr>Github Repository – Navigation Bar Tabs</vt:lpstr>
      <vt:lpstr>Github Repository – Navigation Banner Tabs</vt:lpstr>
      <vt:lpstr>Isomer Templates</vt:lpstr>
      <vt:lpstr>Isomer Templates – leftnav-page</vt:lpstr>
      <vt:lpstr>Isomer Templates – post</vt:lpstr>
      <vt:lpstr>Isomer Templates – our-team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401</cp:revision>
  <dcterms:created xsi:type="dcterms:W3CDTF">2018-04-24T01:32:39Z</dcterms:created>
  <dcterms:modified xsi:type="dcterms:W3CDTF">2019-07-02T09:26:03Z</dcterms:modified>
</cp:coreProperties>
</file>