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57" r:id="rId8"/>
    <p:sldId id="270" r:id="rId9"/>
    <p:sldId id="268" r:id="rId10"/>
    <p:sldId id="269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2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7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4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05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8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43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6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3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6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5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2000">
              <a:srgbClr val="0070C0"/>
            </a:gs>
            <a:gs pos="100000">
              <a:schemeClr val="accent4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231" cy="6858000"/>
          </a:xfrm>
          <a:prstGeom prst="rect">
            <a:avLst/>
          </a:prstGeom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14D7-4F7B-6F4F-AA9D-D449F1B2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4648106"/>
            <a:ext cx="8412236" cy="116801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New Jersey Residential Rental Market Statistics  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1715" y="4433375"/>
            <a:ext cx="2964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Isabella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Earl A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Deepak  H</a:t>
            </a:r>
          </a:p>
        </p:txBody>
      </p:sp>
    </p:spTree>
    <p:extLst>
      <p:ext uri="{BB962C8B-B14F-4D97-AF65-F5344CB8AC3E}">
        <p14:creationId xmlns:p14="http://schemas.microsoft.com/office/powerpoint/2010/main" val="168463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D454-7A9F-BD40-B272-60CF14F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Household Income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EAC3-23D1-2643-85F1-88ED3362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3600"/>
            <a:ext cx="9613861" cy="4724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median household income in New Jersey by County: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median household income indicates the relative wealth of a geographic area; the higher the median household income, the wealthier the county.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 reflects a household’s ability to support a healthy lifestyle with quality food, housing, education, preventive medicine and curative care. Individuals with a low household income status tend to suffer more diseases.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average unemployment rate in New Jersey by County: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Reduction in the unemployment rate and increasing wages for workers are some strategies that helps in increase median household income.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salaries and unemployment rate: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 though based on the data, historically we are seeing a growth in average salaries for all counties and a reduction in unemployment rate, further analysis required to determine if the counties are truly trending upwards or downward. 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New Jersey county data was used for  this analysis.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rental price data from other states like New York, Connecticut, Pennsylvania… would have  been helpful in determining if other neighboring states are better for renting.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rental data, only Zillow datasets were used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There was some data missing on average rental prices which at times does skew the data in one direction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Purchase instead of Rent (Next gen analysis)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research would benefit from comparing rental numbers to home sales numbers to determine if the current market is better for renting or purchasing houses/apartments.</a:t>
            </a:r>
          </a:p>
          <a:p>
            <a:pPr marL="457200" lvl="1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75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60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New Jersey Rental 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749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 Trends:  The Big Picture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Local Market(s)  You’re  Renting Your 1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Apartment/Home Or Making Your Next Move To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Process &amp; Strategies for Renting The Right Home/Apartment</a:t>
            </a:r>
          </a:p>
        </p:txBody>
      </p:sp>
      <p:pic>
        <p:nvPicPr>
          <p:cNvPr id="102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126463" y="2375098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02957" y="3580231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ina27\AppData\Local\Microsoft\Windows\Temporary Internet Files\Content.IE5\U3KIXQ3U\16160-illustration-of-a-silver-key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8">
            <a:off x="234387" y="4941085"/>
            <a:ext cx="696625" cy="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58D-F73B-F24D-8627-25F862A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4006-A12E-7F4F-8308-A54F9ADB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8258"/>
            <a:ext cx="9613861" cy="457974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Collect as much rental and income data as we can for all counties of NJ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 at income trends per county over a 6 year period and rental trends per county over a 12 month and 6 year period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these trends to predict with a reasonable amount of certainty the next month, quarter, or year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Show which counties are best suited for individuals within certain income brackets in terms of renting property</a:t>
            </a:r>
          </a:p>
        </p:txBody>
      </p:sp>
    </p:spTree>
    <p:extLst>
      <p:ext uri="{BB962C8B-B14F-4D97-AF65-F5344CB8AC3E}">
        <p14:creationId xmlns:p14="http://schemas.microsoft.com/office/powerpoint/2010/main" val="11580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The Map Of New Jersey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2011680"/>
            <a:ext cx="7596554" cy="4846320"/>
          </a:xfrm>
        </p:spPr>
      </p:pic>
    </p:spTree>
    <p:extLst>
      <p:ext uri="{BB962C8B-B14F-4D97-AF65-F5344CB8AC3E}">
        <p14:creationId xmlns:p14="http://schemas.microsoft.com/office/powerpoint/2010/main" val="170112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Economic Factors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39189"/>
              </p:ext>
            </p:extLst>
          </p:nvPr>
        </p:nvGraphicFramePr>
        <p:xfrm>
          <a:off x="98477" y="2082019"/>
          <a:ext cx="11985671" cy="477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Gas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$3.36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$2.14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NJ Household</a:t>
                      </a:r>
                      <a:r>
                        <a:rPr lang="en-US" baseline="0" dirty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$66,476.71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$67,539.78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$69.348.33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$70.529.76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$72,804.57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$76.503.33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4,173,828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4,183,541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4,229,158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4,252,062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4,247,535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4,239,567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r>
                        <a:rPr lang="en-US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374,732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303,497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222,627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205,990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183,375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NJ 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people Look For Before Renting An Apartment/House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716"/>
            <a:ext cx="9613861" cy="455630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school or work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shopping (Grocery stores, Malls, Restaurants…..)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Near public transportation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monthly rent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security deposit (often the same as one month’s rent)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of utilities (is anything included in your rent)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building and grounds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Parking facilities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 system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hallways, stairs, and elevators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 and Facilities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Size and condition of unit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and controls of heating and cooling units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and condition of appliances</a:t>
            </a:r>
          </a:p>
          <a:p>
            <a:pPr lvl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 of doors, locks, windows, closets, and floors</a:t>
            </a:r>
          </a:p>
          <a:p>
            <a:pPr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8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A7A-5C6D-EB4F-AA5B-CA5C8C7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89" y="741505"/>
            <a:ext cx="10374923" cy="1080938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Household Income Vs Rental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F065-7784-0E48-AEF0-C7FE243B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rental trends by County and rental types (Studio, 1BHK, 2 BHK, Condo….) for the 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How is the rental market trending from 2013-2018?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Counties that are cheaper to live in than others.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there any counties that are going in the reverse direction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Analyze average household income by county for the past 6 years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household salary based on county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unemployment rate based on county</a:t>
            </a:r>
          </a:p>
        </p:txBody>
      </p:sp>
    </p:spTree>
    <p:extLst>
      <p:ext uri="{BB962C8B-B14F-4D97-AF65-F5344CB8AC3E}">
        <p14:creationId xmlns:p14="http://schemas.microsoft.com/office/powerpoint/2010/main" val="401793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98B-56D3-9E4D-8186-B8144CA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7EE4-133C-B74C-8E96-87C0A0EA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*See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98405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8A4-0EA5-B04A-AA27-17EBDF9B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Rental Cost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C0CC-3E32-DE4F-88C8-3AD1A4BA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3796"/>
            <a:ext cx="9613861" cy="481420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There are counties missing quite a bit of data, indicating that those areas may not have the same thriving rental market that more populated areas have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Multifaceted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is important to look at rental values across different time frames (i.e. months, quarters, years) to identify value fluctuations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average, rental prices seem to be going up on a yearly basis, yet on a monthly basis seem to peak during the summer months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516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6">
      <a:dk1>
        <a:srgbClr val="00002E"/>
      </a:dk1>
      <a:lt1>
        <a:srgbClr val="FFFFFF"/>
      </a:lt1>
      <a:dk2>
        <a:srgbClr val="9D360E"/>
      </a:dk2>
      <a:lt2>
        <a:srgbClr val="E7E6E6"/>
      </a:lt2>
      <a:accent1>
        <a:srgbClr val="A2CCE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607</Words>
  <Application>Microsoft Macintosh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New Jersey Residential Rental Market Statistics  </vt:lpstr>
      <vt:lpstr>New Jersey Rental Market Trends</vt:lpstr>
      <vt:lpstr>Objectives</vt:lpstr>
      <vt:lpstr>The Map Of New Jersey </vt:lpstr>
      <vt:lpstr>Economic Factors </vt:lpstr>
      <vt:lpstr>What people Look For Before Renting An Apartment/House</vt:lpstr>
      <vt:lpstr>Household Income Vs Rental Cost </vt:lpstr>
      <vt:lpstr>Code Analysis</vt:lpstr>
      <vt:lpstr>Rental Cost Findings</vt:lpstr>
      <vt:lpstr>Household Income Findings</vt:lpstr>
      <vt:lpstr>Limitations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Cesari</dc:creator>
  <cp:lastModifiedBy>Camille Cesari</cp:lastModifiedBy>
  <cp:revision>43</cp:revision>
  <dcterms:created xsi:type="dcterms:W3CDTF">2019-09-09T23:39:27Z</dcterms:created>
  <dcterms:modified xsi:type="dcterms:W3CDTF">2019-09-10T22:07:52Z</dcterms:modified>
</cp:coreProperties>
</file>