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57" r:id="rId8"/>
    <p:sldId id="261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2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7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042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05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21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89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8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643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6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381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50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23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96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85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06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01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2000">
              <a:srgbClr val="0070C0"/>
            </a:gs>
            <a:gs pos="100000">
              <a:schemeClr val="accent4">
                <a:lumMod val="40000"/>
                <a:lumOff val="6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231" cy="6858000"/>
          </a:xfrm>
          <a:prstGeom prst="rect">
            <a:avLst/>
          </a:prstGeom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14D7-4F7B-6F4F-AA9D-D449F1B2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4648106"/>
            <a:ext cx="8412236" cy="1168012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New Jersey Residential Rental Market Statistics  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1715" y="4433375"/>
            <a:ext cx="296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Isabella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Earl A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Deepak  H</a:t>
            </a:r>
          </a:p>
        </p:txBody>
      </p:sp>
    </p:spTree>
    <p:extLst>
      <p:ext uri="{BB962C8B-B14F-4D97-AF65-F5344CB8AC3E}">
        <p14:creationId xmlns:p14="http://schemas.microsoft.com/office/powerpoint/2010/main" val="168463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175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60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New Jersey Rental 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749" y="23368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Market Trends:  The Big Picture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The Local Market(s)  You’re  Renting Your 1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Apartment/Home Or Making Your Next Move To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Process &amp; Strategies for Renting The Right Home/Apartment</a:t>
            </a:r>
          </a:p>
        </p:txBody>
      </p:sp>
      <p:pic>
        <p:nvPicPr>
          <p:cNvPr id="1026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126463" y="2375098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202957" y="3580231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234387" y="4941085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5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58D-F73B-F24D-8627-25F862AC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4006-A12E-7F4F-8308-A54F9ADB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78258"/>
            <a:ext cx="9613861" cy="457974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Collect as much rental and income data as we can for all counties of NJ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 at income trends per county over a 6 year period and rental trends per county over a 12 month and 6 year period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these trends to predict with a reasonable amount of certainty the next month, quarter, or year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Show which counties are best suited for individuals within certain income brackets in terms of renting property</a:t>
            </a:r>
          </a:p>
        </p:txBody>
      </p:sp>
    </p:spTree>
    <p:extLst>
      <p:ext uri="{BB962C8B-B14F-4D97-AF65-F5344CB8AC3E}">
        <p14:creationId xmlns:p14="http://schemas.microsoft.com/office/powerpoint/2010/main" val="11580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The Map Of New Jersey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29" y="2011680"/>
            <a:ext cx="7596554" cy="4846320"/>
          </a:xfrm>
        </p:spPr>
      </p:pic>
    </p:spTree>
    <p:extLst>
      <p:ext uri="{BB962C8B-B14F-4D97-AF65-F5344CB8AC3E}">
        <p14:creationId xmlns:p14="http://schemas.microsoft.com/office/powerpoint/2010/main" val="170112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Economic Factors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339189"/>
              </p:ext>
            </p:extLst>
          </p:nvPr>
        </p:nvGraphicFramePr>
        <p:xfrm>
          <a:off x="98477" y="2082019"/>
          <a:ext cx="11985671" cy="477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59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/>
                        <a:t>Gas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$3.36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$2.14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/>
                        <a:t>NJ Household</a:t>
                      </a:r>
                      <a:r>
                        <a:rPr lang="en-US" baseline="0" dirty="0"/>
                        <a:t>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$66,476.71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$67,539.78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$69.348.33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$70.529.76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$72,804.57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$76.503.33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/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4,173,828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4,183,541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4,229,158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4,252,062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4,247,535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4,239,567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374,732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303,497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259,843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222,627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205,990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183,375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NJ 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3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people Look For Before Renting An Apartment/House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7716"/>
            <a:ext cx="9613861" cy="455630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Near school or work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Near shopping (Grocery stores, Malls, Restaurants…..)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Near public transportation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Finances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monthly rent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security deposit (often the same as one month’s rent)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 of utilities (is anything included in your rent)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 of building and grounds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Parking facilities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Security system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 of hallways, stairs, and elevators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Layout and Facilities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Size and condition of unit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and controls of heating and cooling units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and condition of appliances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 of doors, locks, windows, closets, and floors</a:t>
            </a:r>
          </a:p>
          <a:p>
            <a:pPr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8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DA7A-5C6D-EB4F-AA5B-CA5C8C7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Finance: Household Income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Rental Cost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F065-7784-0E48-AEF0-C7FE243B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822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Analyze rental trends by County and rental types (Studio, 1BHK, 2 BHK, Condo….) for the past 6 years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How is the rental market trending from 2013-2018?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Counties that are cheaper to live in than others.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there any counties that are going in the reverse direction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Analyze average household income by county for the past 6 years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household salary based on county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unemployment rate based on county</a:t>
            </a:r>
          </a:p>
        </p:txBody>
      </p:sp>
    </p:spTree>
    <p:extLst>
      <p:ext uri="{BB962C8B-B14F-4D97-AF65-F5344CB8AC3E}">
        <p14:creationId xmlns:p14="http://schemas.microsoft.com/office/powerpoint/2010/main" val="401793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377-73EB-1B4F-B4FE-14281A1C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Graphs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69B9-2FE5-E64A-86F4-501CBBD1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New Jersey county data was used for  this analysis.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Comparing rental price data from other states like New York, Connecticut, Pennsylvania… would have  been helpful in determining if other neighboring states are better for renting.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There was some data missing on average rental prices which at times does skew the data in one direction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Purchase instead of Rent (Next gen analysis)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Additional research  would benefit when rental numbers are compared to home sales numbers to determine if the current market is better for renting or purchasing houses/apartments.</a:t>
            </a:r>
          </a:p>
          <a:p>
            <a:pPr marL="457200" lvl="1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996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6">
      <a:dk1>
        <a:srgbClr val="00002E"/>
      </a:dk1>
      <a:lt1>
        <a:srgbClr val="FFFFFF"/>
      </a:lt1>
      <a:dk2>
        <a:srgbClr val="9D360E"/>
      </a:dk2>
      <a:lt2>
        <a:srgbClr val="E7E6E6"/>
      </a:lt2>
      <a:accent1>
        <a:srgbClr val="A2CCE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496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New Jersey Residential Rental Market Statistics  </vt:lpstr>
      <vt:lpstr>New Jersey Rental Market Trends</vt:lpstr>
      <vt:lpstr>Objectives</vt:lpstr>
      <vt:lpstr>The Map Of New Jersey </vt:lpstr>
      <vt:lpstr>Economic Factors </vt:lpstr>
      <vt:lpstr>What people Look For Before Renting An Apartment/House</vt:lpstr>
      <vt:lpstr>Finance: Household Income Vs Rental Cost </vt:lpstr>
      <vt:lpstr>Graphs and Charts</vt:lpstr>
      <vt:lpstr>Data Limitations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Cesari</dc:creator>
  <cp:lastModifiedBy>Camille Cesari</cp:lastModifiedBy>
  <cp:revision>37</cp:revision>
  <dcterms:created xsi:type="dcterms:W3CDTF">2019-09-09T23:39:27Z</dcterms:created>
  <dcterms:modified xsi:type="dcterms:W3CDTF">2019-09-10T16:36:47Z</dcterms:modified>
</cp:coreProperties>
</file>