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57" r:id="rId8"/>
    <p:sldId id="260" r:id="rId9"/>
    <p:sldId id="266" r:id="rId10"/>
    <p:sldId id="261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2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7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04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05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2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8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8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43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6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50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3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96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5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6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1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2000">
              <a:srgbClr val="0070C0"/>
            </a:gs>
            <a:gs pos="100000">
              <a:schemeClr val="accent4">
                <a:lumMod val="40000"/>
                <a:lumOff val="6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9231" cy="6858000"/>
          </a:xfrm>
          <a:prstGeom prst="rect">
            <a:avLst/>
          </a:prstGeom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xmlns="" id="{41704883-D088-4683-A1FD-AEE53B336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614D7-4F7B-6F4F-AA9D-D449F1B2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4648106"/>
            <a:ext cx="8412236" cy="116801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 Residential Rental Market Statistics  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xmlns="" id="{A9C04EC1-26B9-40BD-84A6-B2C0A913D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BAB74E2-5A82-47FD-BBB4-BFD47779F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4FFB60-A034-4994-8F55-E38D4F31C8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1715" y="4433375"/>
            <a:ext cx="296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Presented By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Isabella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Jan Earl A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Deepak  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E4377-73EB-1B4F-B4FE-14281A1C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Graphs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969B9-2FE5-E64A-86F4-501CBBD1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Limitations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New Jersey county data was used for  this analysis.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Comparing rental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data from other states like New York, Connecticut, Pennsylvania… would have  been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helpful in determining if other neighboring states are better for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renting.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was some data missing on average rental prices which at times does skew the data in one direction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instead of Rent (Next gen analysis)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research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would benefit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rental numbers are compared to home sales numbers to determine if the current market is better for renting or purchasing houses/apartments.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7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7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New Jersey Rental Market Trends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749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Market Trends:  The Big </a:t>
            </a:r>
            <a:r>
              <a:rPr lang="en-US" sz="2800" dirty="0"/>
              <a:t>P</a:t>
            </a:r>
            <a:r>
              <a:rPr lang="en-US" sz="2800" dirty="0" smtClean="0"/>
              <a:t>icture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Understanding The Local </a:t>
            </a:r>
            <a:r>
              <a:rPr lang="en-US" sz="2800" dirty="0"/>
              <a:t>M</a:t>
            </a:r>
            <a:r>
              <a:rPr lang="en-US" sz="2800" dirty="0" smtClean="0"/>
              <a:t>arket(s)  You’re  Renting Your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Apartment/Home Or Making Your Next Move To.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Process &amp; Strategies for Renting The Right Home/Apartment</a:t>
            </a:r>
          </a:p>
        </p:txBody>
      </p:sp>
      <p:pic>
        <p:nvPicPr>
          <p:cNvPr id="102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126463" y="2375098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02957" y="3580231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34387" y="4941085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CB58D-F73B-F24D-8627-25F862A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7A4006-A12E-7F4F-8308-A54F9ADB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Collect as much rental and income data as we can for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counties of NJ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 at rental and income trends per county over a 6 year period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these trends to predict with a reasonable amount of certainty the next month, quarter, or year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Show which counties are best suited for individuals within certain income brackets in terms of renting property</a:t>
            </a:r>
          </a:p>
        </p:txBody>
      </p:sp>
    </p:spTree>
    <p:extLst>
      <p:ext uri="{BB962C8B-B14F-4D97-AF65-F5344CB8AC3E}">
        <p14:creationId xmlns:p14="http://schemas.microsoft.com/office/powerpoint/2010/main" val="11580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The Map Of New Jersey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2011680"/>
            <a:ext cx="7596554" cy="4846320"/>
          </a:xfrm>
        </p:spPr>
      </p:pic>
    </p:spTree>
    <p:extLst>
      <p:ext uri="{BB962C8B-B14F-4D97-AF65-F5344CB8AC3E}">
        <p14:creationId xmlns:p14="http://schemas.microsoft.com/office/powerpoint/2010/main" val="17011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Economic Factors 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39189"/>
              </p:ext>
            </p:extLst>
          </p:nvPr>
        </p:nvGraphicFramePr>
        <p:xfrm>
          <a:off x="98477" y="2082019"/>
          <a:ext cx="11985671" cy="477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41"/>
                <a:gridCol w="1327035"/>
                <a:gridCol w="1750558"/>
                <a:gridCol w="1595266"/>
                <a:gridCol w="1736440"/>
                <a:gridCol w="1609384"/>
                <a:gridCol w="1496447"/>
              </a:tblGrid>
              <a:tr h="795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</a:t>
                      </a:r>
                      <a:endParaRPr lang="en-US" sz="2400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Gas Per Gallon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$3.36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$2.14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$2.72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NJ Household</a:t>
                      </a:r>
                      <a:r>
                        <a:rPr lang="en-US" baseline="0" dirty="0" smtClean="0"/>
                        <a:t>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$66,476.71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$67,539.78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$69.348.33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$70.529.76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$72,804.57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$76.503.33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4,173,828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4,183,541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4,229,158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4,252,062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4,247,535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4,239,567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374,732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303,497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259,843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222,627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205,990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183,375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NJ 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people </a:t>
            </a:r>
            <a:r>
              <a:rPr lang="en-US" dirty="0"/>
              <a:t>Look </a:t>
            </a:r>
            <a:r>
              <a:rPr lang="en-US" dirty="0" smtClean="0"/>
              <a:t>For </a:t>
            </a:r>
            <a:r>
              <a:rPr lang="en-US" dirty="0"/>
              <a:t>Before Renting </a:t>
            </a:r>
            <a:r>
              <a:rPr lang="en-US" dirty="0" smtClean="0"/>
              <a:t>An Apartment/House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716"/>
            <a:ext cx="9613861" cy="455630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Location</a:t>
            </a:r>
          </a:p>
          <a:p>
            <a:pPr lvl="1">
              <a:defRPr/>
            </a:pPr>
            <a:r>
              <a:rPr lang="en-US" dirty="0"/>
              <a:t>Near school or work</a:t>
            </a:r>
          </a:p>
          <a:p>
            <a:pPr lvl="1">
              <a:defRPr/>
            </a:pPr>
            <a:r>
              <a:rPr lang="en-US" dirty="0"/>
              <a:t>Near </a:t>
            </a:r>
            <a:r>
              <a:rPr lang="en-US" dirty="0" smtClean="0"/>
              <a:t>shopping (Grocery stores, Malls, Restaurants…..)</a:t>
            </a:r>
            <a:endParaRPr lang="en-US" dirty="0"/>
          </a:p>
          <a:p>
            <a:pPr lvl="1">
              <a:defRPr/>
            </a:pPr>
            <a:r>
              <a:rPr lang="en-US" dirty="0"/>
              <a:t>Near public transportation</a:t>
            </a:r>
          </a:p>
          <a:p>
            <a:pPr>
              <a:defRPr/>
            </a:pPr>
            <a:r>
              <a:rPr lang="en-US" dirty="0" smtClean="0"/>
              <a:t>Finances</a:t>
            </a:r>
          </a:p>
          <a:p>
            <a:pPr lvl="1">
              <a:defRPr/>
            </a:pPr>
            <a:r>
              <a:rPr lang="en-US" dirty="0"/>
              <a:t>Amount of monthly rent</a:t>
            </a:r>
          </a:p>
          <a:p>
            <a:pPr lvl="1">
              <a:defRPr/>
            </a:pPr>
            <a:r>
              <a:rPr lang="en-US" dirty="0"/>
              <a:t>Amount of security deposit </a:t>
            </a:r>
            <a:r>
              <a:rPr lang="en-US" i="1" dirty="0"/>
              <a:t>(often the same as one month’s rent)</a:t>
            </a:r>
          </a:p>
          <a:p>
            <a:pPr lvl="1">
              <a:defRPr/>
            </a:pPr>
            <a:r>
              <a:rPr lang="en-US" dirty="0"/>
              <a:t>Cost of utilities </a:t>
            </a:r>
            <a:r>
              <a:rPr lang="en-US" i="1" dirty="0"/>
              <a:t>(is anything included in your rent)</a:t>
            </a:r>
          </a:p>
          <a:p>
            <a:pPr>
              <a:defRPr/>
            </a:pPr>
            <a:r>
              <a:rPr lang="en-US" dirty="0" smtClean="0"/>
              <a:t>Building</a:t>
            </a:r>
          </a:p>
          <a:p>
            <a:pPr lvl="1">
              <a:defRPr/>
            </a:pPr>
            <a:r>
              <a:rPr lang="en-US" dirty="0"/>
              <a:t>Condition of building and grounds</a:t>
            </a:r>
          </a:p>
          <a:p>
            <a:pPr lvl="1">
              <a:defRPr/>
            </a:pPr>
            <a:r>
              <a:rPr lang="en-US" dirty="0" smtClean="0"/>
              <a:t>Parking </a:t>
            </a:r>
            <a:r>
              <a:rPr lang="en-US" dirty="0"/>
              <a:t>facilities</a:t>
            </a:r>
          </a:p>
          <a:p>
            <a:pPr lvl="1">
              <a:defRPr/>
            </a:pPr>
            <a:r>
              <a:rPr lang="en-US" dirty="0"/>
              <a:t>Security system</a:t>
            </a:r>
          </a:p>
          <a:p>
            <a:pPr lvl="1">
              <a:defRPr/>
            </a:pPr>
            <a:r>
              <a:rPr lang="en-US" dirty="0"/>
              <a:t>Condition of hallways, stairs, and </a:t>
            </a:r>
            <a:r>
              <a:rPr lang="en-US" dirty="0" smtClean="0"/>
              <a:t>elevators</a:t>
            </a:r>
            <a:endParaRPr lang="en-US" dirty="0"/>
          </a:p>
          <a:p>
            <a:pPr>
              <a:defRPr/>
            </a:pPr>
            <a:r>
              <a:rPr lang="en-US" dirty="0"/>
              <a:t>Layout </a:t>
            </a:r>
            <a:r>
              <a:rPr lang="en-US" dirty="0" smtClean="0"/>
              <a:t>and Facilities</a:t>
            </a:r>
          </a:p>
          <a:p>
            <a:pPr lvl="1">
              <a:defRPr/>
            </a:pPr>
            <a:r>
              <a:rPr lang="en-US" dirty="0"/>
              <a:t>Size and condition of unit</a:t>
            </a:r>
          </a:p>
          <a:p>
            <a:pPr lvl="1">
              <a:defRPr/>
            </a:pPr>
            <a:r>
              <a:rPr lang="en-US" dirty="0"/>
              <a:t>Type and controls of heating and cooling units</a:t>
            </a:r>
          </a:p>
          <a:p>
            <a:pPr lvl="1">
              <a:defRPr/>
            </a:pPr>
            <a:r>
              <a:rPr lang="en-US" dirty="0" smtClean="0"/>
              <a:t>Type </a:t>
            </a:r>
            <a:r>
              <a:rPr lang="en-US" dirty="0"/>
              <a:t>and condition of appliances</a:t>
            </a:r>
          </a:p>
          <a:p>
            <a:pPr lvl="1">
              <a:defRPr/>
            </a:pPr>
            <a:r>
              <a:rPr lang="en-US" dirty="0"/>
              <a:t>Condition of doors, locks, windows, closets, and floors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EDA7A-5C6D-EB4F-AA5B-CA5C8C7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Finance: Household Income </a:t>
            </a:r>
            <a:r>
              <a:rPr lang="en-US" sz="3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Rental Cost </a:t>
            </a: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8F065-7784-0E48-AEF0-C7FE243B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82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ental trends by County and rental types (Studio, 1BHK, 2 BHK, Condo….) for the past 6 years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is the rental market trending from 2013-2018?</a:t>
            </a:r>
          </a:p>
          <a:p>
            <a:pPr lvl="2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Counties that are cheaper to live than others.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any counties that are going in the reverse direction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household income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County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past 6 years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household salary based on county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unemployment rate based on county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50A3-EA19-B348-A90C-A6B76B0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household salary by county and year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761393"/>
              </p:ext>
            </p:extLst>
          </p:nvPr>
        </p:nvGraphicFramePr>
        <p:xfrm>
          <a:off x="126609" y="2054229"/>
          <a:ext cx="12065389" cy="480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/>
                <a:gridCol w="1759131"/>
                <a:gridCol w="1723627"/>
                <a:gridCol w="1723627"/>
                <a:gridCol w="1723627"/>
                <a:gridCol w="1723627"/>
                <a:gridCol w="1723627"/>
              </a:tblGrid>
              <a:tr h="4803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County Name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Camden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$58,572.00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$57,641.00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$61,685.00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$63,589.00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$65,838.00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$65,817.00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Cape May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$48,691.00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$49,443.00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$51,322.00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$53,981.00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$55,875.00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$58,324.00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Cumberland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$34,109.00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$34,349.00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$35,366.00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$36,814.00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$37,408.00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$38,893.00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$54,783.00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$55,369.00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$57,817.00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$60,131.00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$61,287.00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$63,554.00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Gloucester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$44,895.00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$45,826.00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$47,305.00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$49,636.00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$50,589.00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$52,506.00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Hudson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$47,628.00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$48,344.00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$51,776.00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$55,354.00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$57,081.00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$59,623.00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Hunterdon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$103,301.00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$107,203.00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$103,876.00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$102,797.00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$113,336.00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$113,083.00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Mercer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$67,662.00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$70,575.00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$73,750.00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$72,172.00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$76,988.00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$78,161.00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Middlesex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$77,044.00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$76,515.00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$77,330.00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$78,249.00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$82,183.00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$85,187.00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50A3-EA19-B348-A90C-A6B76B0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Rental cost by county and year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06326"/>
              </p:ext>
            </p:extLst>
          </p:nvPr>
        </p:nvGraphicFramePr>
        <p:xfrm>
          <a:off x="126609" y="2054229"/>
          <a:ext cx="12065389" cy="480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/>
                <a:gridCol w="1759131"/>
                <a:gridCol w="1723627"/>
                <a:gridCol w="1723627"/>
                <a:gridCol w="1723627"/>
                <a:gridCol w="1723627"/>
                <a:gridCol w="1723627"/>
              </a:tblGrid>
              <a:tr h="4803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County Name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Camden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Cape May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Cumberland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Gloucester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Hudson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Hunterdon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Mercer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Middlesex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7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6">
      <a:dk1>
        <a:srgbClr val="00002E"/>
      </a:dk1>
      <a:lt1>
        <a:srgbClr val="FFFFFF"/>
      </a:lt1>
      <a:dk2>
        <a:srgbClr val="9D360E"/>
      </a:dk2>
      <a:lt2>
        <a:srgbClr val="E7E6E6"/>
      </a:lt2>
      <a:accent1>
        <a:srgbClr val="A2CCE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651</Words>
  <Application>Microsoft Office PowerPoint</Application>
  <PresentationFormat>Custom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New Jersey Residential Rental Market Statistics  </vt:lpstr>
      <vt:lpstr>New Jersey Rental Market Trends</vt:lpstr>
      <vt:lpstr>Objective</vt:lpstr>
      <vt:lpstr>The Map Of New Jersey </vt:lpstr>
      <vt:lpstr>Economic Factors </vt:lpstr>
      <vt:lpstr>What people Look For Before Renting An Apartment/House</vt:lpstr>
      <vt:lpstr>Finance: Household Income Vs Rental Cost </vt:lpstr>
      <vt:lpstr>Average household salary by county and year</vt:lpstr>
      <vt:lpstr>Average Rental cost by county and year</vt:lpstr>
      <vt:lpstr>Graphs and Charts</vt:lpstr>
      <vt:lpstr>Data Limitations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Cesari</dc:creator>
  <cp:lastModifiedBy>raina27</cp:lastModifiedBy>
  <cp:revision>32</cp:revision>
  <dcterms:created xsi:type="dcterms:W3CDTF">2019-09-09T23:39:27Z</dcterms:created>
  <dcterms:modified xsi:type="dcterms:W3CDTF">2019-09-10T15:34:01Z</dcterms:modified>
</cp:coreProperties>
</file>