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85" r:id="rId4"/>
    <p:sldId id="268" r:id="rId5"/>
    <p:sldId id="286" r:id="rId6"/>
    <p:sldId id="287" r:id="rId7"/>
    <p:sldId id="288" r:id="rId8"/>
    <p:sldId id="275" r:id="rId9"/>
    <p:sldId id="272" r:id="rId10"/>
    <p:sldId id="274" r:id="rId11"/>
    <p:sldId id="281" r:id="rId12"/>
    <p:sldId id="284" r:id="rId13"/>
    <p:sldId id="276"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ABEE"/>
    <a:srgbClr val="FFFFFF"/>
    <a:srgbClr val="FCEF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5013" autoAdjust="0"/>
  </p:normalViewPr>
  <p:slideViewPr>
    <p:cSldViewPr snapToGrid="0">
      <p:cViewPr varScale="1">
        <p:scale>
          <a:sx n="62" d="100"/>
          <a:sy n="62" d="100"/>
        </p:scale>
        <p:origin x="58" y="2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sapi_yk7jvs2\Downloads\cuarentena_covid_19_jovenes.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isapi\Downloads\base_saludmental.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isapi\Downloads\base_saludmental.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isapi\Downloads\base_saludmental.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isapi\Downloads\base_saludmental.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isapi_yk7jvs2\Downloads\cuarentena_covid_19_jovene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isapi_yk7jvs2\Downloads\cuarentena_covid_19_jovene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isapi_yk7jvs2\Downloads\cuarentena_covid_19_jovenes.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isapi_yk7jvs2\Downloads\cuarentena_covid_19_jovenes.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isapi_yk7jvs2\Downloads\cuarentena_covid_19_jovenes.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isapi_yk7jvs2\Downloads\cuarentena_covid_19_jovenes.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isapi_yk7jvs2\Downloads\cuarentena_covid_19_jovenes.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isapi_yk7jvs2\Downloads\cuarentena_covid_19_jovenes.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[cuarentena_covid_19_jovenes.csv]Hoja2!TablaDinámica15</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Hoja2!$B$3</c:f>
              <c:strCache>
                <c:ptCount val="1"/>
                <c:pt idx="0">
                  <c:v>Total</c:v>
                </c:pt>
              </c:strCache>
            </c:strRef>
          </c:tx>
          <c:spPr>
            <a:solidFill>
              <a:schemeClr val="accent1"/>
            </a:solidFill>
            <a:ln>
              <a:noFill/>
            </a:ln>
            <a:effectLst/>
          </c:spPr>
          <c:invertIfNegative val="0"/>
          <c:cat>
            <c:strRef>
              <c:f>Hoja2!$A$4:$A$8</c:f>
              <c:strCache>
                <c:ptCount val="5"/>
                <c:pt idx="0">
                  <c:v>Bueno</c:v>
                </c:pt>
                <c:pt idx="1">
                  <c:v>Excelente</c:v>
                </c:pt>
                <c:pt idx="2">
                  <c:v>Malo</c:v>
                </c:pt>
                <c:pt idx="3">
                  <c:v>Muy malo</c:v>
                </c:pt>
                <c:pt idx="4">
                  <c:v>Regular</c:v>
                </c:pt>
              </c:strCache>
            </c:strRef>
          </c:cat>
          <c:val>
            <c:numRef>
              <c:f>Hoja2!$B$4:$B$8</c:f>
              <c:numCache>
                <c:formatCode>General</c:formatCode>
                <c:ptCount val="5"/>
                <c:pt idx="0">
                  <c:v>1137</c:v>
                </c:pt>
                <c:pt idx="1">
                  <c:v>470</c:v>
                </c:pt>
                <c:pt idx="2">
                  <c:v>48</c:v>
                </c:pt>
                <c:pt idx="3">
                  <c:v>12</c:v>
                </c:pt>
                <c:pt idx="4">
                  <c:v>391</c:v>
                </c:pt>
              </c:numCache>
            </c:numRef>
          </c:val>
          <c:extLst>
            <c:ext xmlns:c16="http://schemas.microsoft.com/office/drawing/2014/chart" uri="{C3380CC4-5D6E-409C-BE32-E72D297353CC}">
              <c16:uniqueId val="{00000000-8509-47FE-BD08-CCA879ED280D}"/>
            </c:ext>
          </c:extLst>
        </c:ser>
        <c:dLbls>
          <c:showLegendKey val="0"/>
          <c:showVal val="0"/>
          <c:showCatName val="0"/>
          <c:showSerName val="0"/>
          <c:showPercent val="0"/>
          <c:showBubbleSize val="0"/>
        </c:dLbls>
        <c:gapWidth val="219"/>
        <c:overlap val="-27"/>
        <c:axId val="160301056"/>
        <c:axId val="160313952"/>
      </c:barChart>
      <c:catAx>
        <c:axId val="160301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60313952"/>
        <c:crosses val="autoZero"/>
        <c:auto val="1"/>
        <c:lblAlgn val="ctr"/>
        <c:lblOffset val="100"/>
        <c:noMultiLvlLbl val="0"/>
      </c:catAx>
      <c:valAx>
        <c:axId val="160313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60301056"/>
        <c:crosses val="autoZero"/>
        <c:crossBetween val="between"/>
        <c:majorUnit val="100"/>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[base_saludmental.xlsx]Hoja7!TablaDinámica10</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s-CO" sz="1800" b="0" i="0" baseline="0" dirty="0">
                <a:effectLst/>
              </a:rPr>
              <a:t>Rango de edad</a:t>
            </a:r>
            <a:endParaRPr lang="es-CO" dirty="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s-CO"/>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s>
    <c:plotArea>
      <c:layout/>
      <c:pieChart>
        <c:varyColors val="1"/>
        <c:ser>
          <c:idx val="0"/>
          <c:order val="0"/>
          <c:tx>
            <c:strRef>
              <c:f>Hoja7!$B$3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0E4-4883-8F73-5E5B590A329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0E4-4883-8F73-5E5B590A329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0E4-4883-8F73-5E5B590A329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0E4-4883-8F73-5E5B590A329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0E4-4883-8F73-5E5B590A329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0E4-4883-8F73-5E5B590A3291}"/>
              </c:ext>
            </c:extLst>
          </c:dPt>
          <c:cat>
            <c:strRef>
              <c:f>Hoja7!$A$4:$A$9</c:f>
              <c:strCache>
                <c:ptCount val="6"/>
                <c:pt idx="0">
                  <c:v>De 15 a 25</c:v>
                </c:pt>
                <c:pt idx="1">
                  <c:v>De 26 a 35</c:v>
                </c:pt>
                <c:pt idx="2">
                  <c:v>De 36 a 45</c:v>
                </c:pt>
                <c:pt idx="3">
                  <c:v>De 46 a 59</c:v>
                </c:pt>
                <c:pt idx="4">
                  <c:v>Mayor de 60</c:v>
                </c:pt>
                <c:pt idx="5">
                  <c:v>Sin Datos</c:v>
                </c:pt>
              </c:strCache>
            </c:strRef>
          </c:cat>
          <c:val>
            <c:numRef>
              <c:f>Hoja7!$B$4:$B$9</c:f>
              <c:numCache>
                <c:formatCode>General</c:formatCode>
                <c:ptCount val="6"/>
                <c:pt idx="0">
                  <c:v>602</c:v>
                </c:pt>
                <c:pt idx="1">
                  <c:v>1103</c:v>
                </c:pt>
                <c:pt idx="2">
                  <c:v>1226</c:v>
                </c:pt>
                <c:pt idx="3">
                  <c:v>1621</c:v>
                </c:pt>
                <c:pt idx="4">
                  <c:v>420</c:v>
                </c:pt>
                <c:pt idx="5">
                  <c:v>26</c:v>
                </c:pt>
              </c:numCache>
            </c:numRef>
          </c:val>
          <c:extLst>
            <c:ext xmlns:c16="http://schemas.microsoft.com/office/drawing/2014/chart" uri="{C3380CC4-5D6E-409C-BE32-E72D297353CC}">
              <c16:uniqueId val="{0000000C-B0E4-4883-8F73-5E5B590A3291}"/>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73383980195635756"/>
          <c:y val="0.21162666223552637"/>
          <c:w val="0.24720555883350864"/>
          <c:h val="0.57663784251072625"/>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Abadi Extra Light" panose="020B0204020104020204" pitchFamily="34" charset="0"/>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[base_saludmental.xlsx]Hoja10!TablaDinámica25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CO" dirty="0"/>
              <a:t>[Se ha sentido ansioso o nervioso]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CO"/>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Hoja10!$B$3</c:f>
              <c:strCache>
                <c:ptCount val="1"/>
                <c:pt idx="0">
                  <c:v>Total</c:v>
                </c:pt>
              </c:strCache>
            </c:strRef>
          </c:tx>
          <c:spPr>
            <a:solidFill>
              <a:schemeClr val="accent1"/>
            </a:solidFill>
            <a:ln>
              <a:noFill/>
            </a:ln>
            <a:effectLst/>
          </c:spPr>
          <c:invertIfNegative val="0"/>
          <c:cat>
            <c:strRef>
              <c:f>Hoja10!$A$4:$A$8</c:f>
              <c:strCache>
                <c:ptCount val="5"/>
                <c:pt idx="0">
                  <c:v>Igual que antes</c:v>
                </c:pt>
                <c:pt idx="1">
                  <c:v>Mucho más que antes</c:v>
                </c:pt>
                <c:pt idx="2">
                  <c:v>Mucho menos que antes</c:v>
                </c:pt>
                <c:pt idx="3">
                  <c:v>Un poco más que antes</c:v>
                </c:pt>
                <c:pt idx="4">
                  <c:v>Un poco menos que antes</c:v>
                </c:pt>
              </c:strCache>
            </c:strRef>
          </c:cat>
          <c:val>
            <c:numRef>
              <c:f>Hoja10!$B$4:$B$8</c:f>
              <c:numCache>
                <c:formatCode>General</c:formatCode>
                <c:ptCount val="5"/>
                <c:pt idx="0">
                  <c:v>1091</c:v>
                </c:pt>
                <c:pt idx="1">
                  <c:v>1362</c:v>
                </c:pt>
                <c:pt idx="2">
                  <c:v>507</c:v>
                </c:pt>
                <c:pt idx="3">
                  <c:v>1610</c:v>
                </c:pt>
                <c:pt idx="4">
                  <c:v>428</c:v>
                </c:pt>
              </c:numCache>
            </c:numRef>
          </c:val>
          <c:extLst>
            <c:ext xmlns:c16="http://schemas.microsoft.com/office/drawing/2014/chart" uri="{C3380CC4-5D6E-409C-BE32-E72D297353CC}">
              <c16:uniqueId val="{00000000-A887-4B26-AF36-876F9605CC0A}"/>
            </c:ext>
          </c:extLst>
        </c:ser>
        <c:dLbls>
          <c:showLegendKey val="0"/>
          <c:showVal val="0"/>
          <c:showCatName val="0"/>
          <c:showSerName val="0"/>
          <c:showPercent val="0"/>
          <c:showBubbleSize val="0"/>
        </c:dLbls>
        <c:gapWidth val="182"/>
        <c:axId val="410027600"/>
        <c:axId val="410589440"/>
      </c:barChart>
      <c:catAx>
        <c:axId val="410027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badi Extra Light" panose="020B0204020104020204" pitchFamily="34" charset="0"/>
                <a:ea typeface="+mn-ea"/>
                <a:cs typeface="+mn-cs"/>
              </a:defRPr>
            </a:pPr>
            <a:endParaRPr lang="es-CO"/>
          </a:p>
        </c:txPr>
        <c:crossAx val="410589440"/>
        <c:crosses val="autoZero"/>
        <c:auto val="1"/>
        <c:lblAlgn val="ctr"/>
        <c:lblOffset val="100"/>
        <c:noMultiLvlLbl val="0"/>
      </c:catAx>
      <c:valAx>
        <c:axId val="4105894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4100276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[base_saludmental.xlsx]Hoja11!TablaDinámica30</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CO" dirty="0"/>
              <a:t>[Se ha sentido decaído o deprimido]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CO"/>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Hoja11!$B$3</c:f>
              <c:strCache>
                <c:ptCount val="1"/>
                <c:pt idx="0">
                  <c:v>Total</c:v>
                </c:pt>
              </c:strCache>
            </c:strRef>
          </c:tx>
          <c:spPr>
            <a:solidFill>
              <a:schemeClr val="accent1"/>
            </a:solidFill>
            <a:ln>
              <a:noFill/>
            </a:ln>
            <a:effectLst/>
          </c:spPr>
          <c:invertIfNegative val="0"/>
          <c:cat>
            <c:strRef>
              <c:f>Hoja11!$A$4:$A$8</c:f>
              <c:strCache>
                <c:ptCount val="5"/>
                <c:pt idx="0">
                  <c:v>Igual que antes</c:v>
                </c:pt>
                <c:pt idx="1">
                  <c:v>Mucho más que antes</c:v>
                </c:pt>
                <c:pt idx="2">
                  <c:v>Mucho menos que antes</c:v>
                </c:pt>
                <c:pt idx="3">
                  <c:v>Un poco más que antes</c:v>
                </c:pt>
                <c:pt idx="4">
                  <c:v>Un poco menos que antes</c:v>
                </c:pt>
              </c:strCache>
            </c:strRef>
          </c:cat>
          <c:val>
            <c:numRef>
              <c:f>Hoja11!$B$4:$B$8</c:f>
              <c:numCache>
                <c:formatCode>General</c:formatCode>
                <c:ptCount val="5"/>
                <c:pt idx="0">
                  <c:v>1319</c:v>
                </c:pt>
                <c:pt idx="1">
                  <c:v>1030</c:v>
                </c:pt>
                <c:pt idx="2">
                  <c:v>607</c:v>
                </c:pt>
                <c:pt idx="3">
                  <c:v>1581</c:v>
                </c:pt>
                <c:pt idx="4">
                  <c:v>461</c:v>
                </c:pt>
              </c:numCache>
            </c:numRef>
          </c:val>
          <c:extLst>
            <c:ext xmlns:c16="http://schemas.microsoft.com/office/drawing/2014/chart" uri="{C3380CC4-5D6E-409C-BE32-E72D297353CC}">
              <c16:uniqueId val="{00000000-0E08-4602-ADBB-BDECD4CDDD4C}"/>
            </c:ext>
          </c:extLst>
        </c:ser>
        <c:dLbls>
          <c:showLegendKey val="0"/>
          <c:showVal val="0"/>
          <c:showCatName val="0"/>
          <c:showSerName val="0"/>
          <c:showPercent val="0"/>
          <c:showBubbleSize val="0"/>
        </c:dLbls>
        <c:gapWidth val="182"/>
        <c:axId val="505713520"/>
        <c:axId val="505700208"/>
      </c:barChart>
      <c:catAx>
        <c:axId val="5057135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badi Extra Light" panose="020B0204020104020204" pitchFamily="34" charset="0"/>
                <a:ea typeface="+mn-ea"/>
                <a:cs typeface="+mn-cs"/>
              </a:defRPr>
            </a:pPr>
            <a:endParaRPr lang="es-CO"/>
          </a:p>
        </c:txPr>
        <c:crossAx val="505700208"/>
        <c:crosses val="autoZero"/>
        <c:auto val="1"/>
        <c:lblAlgn val="ctr"/>
        <c:lblOffset val="100"/>
        <c:noMultiLvlLbl val="0"/>
      </c:catAx>
      <c:valAx>
        <c:axId val="5057002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05713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[base_saludmental.xlsx]Hoja12!TablaDinámica35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CO" dirty="0"/>
              <a:t>[Se ha sentido tranquilo]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CO"/>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Hoja12!$B$3</c:f>
              <c:strCache>
                <c:ptCount val="1"/>
                <c:pt idx="0">
                  <c:v>Total</c:v>
                </c:pt>
              </c:strCache>
            </c:strRef>
          </c:tx>
          <c:spPr>
            <a:solidFill>
              <a:schemeClr val="accent1"/>
            </a:solidFill>
            <a:ln>
              <a:noFill/>
            </a:ln>
            <a:effectLst/>
          </c:spPr>
          <c:invertIfNegative val="0"/>
          <c:cat>
            <c:strRef>
              <c:f>Hoja12!$A$4:$A$8</c:f>
              <c:strCache>
                <c:ptCount val="5"/>
                <c:pt idx="0">
                  <c:v>Igual que antes</c:v>
                </c:pt>
                <c:pt idx="1">
                  <c:v>Mucho más que antes</c:v>
                </c:pt>
                <c:pt idx="2">
                  <c:v>Mucho menos que antes</c:v>
                </c:pt>
                <c:pt idx="3">
                  <c:v>Un poco más que antes</c:v>
                </c:pt>
                <c:pt idx="4">
                  <c:v>Un poco menos que antes</c:v>
                </c:pt>
              </c:strCache>
            </c:strRef>
          </c:cat>
          <c:val>
            <c:numRef>
              <c:f>Hoja12!$B$4:$B$8</c:f>
              <c:numCache>
                <c:formatCode>General</c:formatCode>
                <c:ptCount val="5"/>
                <c:pt idx="0">
                  <c:v>1220</c:v>
                </c:pt>
                <c:pt idx="1">
                  <c:v>353</c:v>
                </c:pt>
                <c:pt idx="2">
                  <c:v>1369</c:v>
                </c:pt>
                <c:pt idx="3">
                  <c:v>418</c:v>
                </c:pt>
                <c:pt idx="4">
                  <c:v>1638</c:v>
                </c:pt>
              </c:numCache>
            </c:numRef>
          </c:val>
          <c:extLst>
            <c:ext xmlns:c16="http://schemas.microsoft.com/office/drawing/2014/chart" uri="{C3380CC4-5D6E-409C-BE32-E72D297353CC}">
              <c16:uniqueId val="{00000000-B6CA-4786-8111-95D05CAFDCB5}"/>
            </c:ext>
          </c:extLst>
        </c:ser>
        <c:dLbls>
          <c:showLegendKey val="0"/>
          <c:showVal val="0"/>
          <c:showCatName val="0"/>
          <c:showSerName val="0"/>
          <c:showPercent val="0"/>
          <c:showBubbleSize val="0"/>
        </c:dLbls>
        <c:gapWidth val="182"/>
        <c:axId val="505706864"/>
        <c:axId val="505724752"/>
      </c:barChart>
      <c:catAx>
        <c:axId val="5057068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badi Extra Light" panose="020B0204020104020204" pitchFamily="34" charset="0"/>
                <a:ea typeface="+mn-ea"/>
                <a:cs typeface="+mn-cs"/>
              </a:defRPr>
            </a:pPr>
            <a:endParaRPr lang="es-CO"/>
          </a:p>
        </c:txPr>
        <c:crossAx val="505724752"/>
        <c:crosses val="autoZero"/>
        <c:auto val="1"/>
        <c:lblAlgn val="ctr"/>
        <c:lblOffset val="100"/>
        <c:noMultiLvlLbl val="0"/>
      </c:catAx>
      <c:valAx>
        <c:axId val="5057247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05706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[cuarentena_covid_19_jovenes.csv]Hoja3!TablaDinámica20</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Hoja3!$B$3</c:f>
              <c:strCache>
                <c:ptCount val="1"/>
                <c:pt idx="0">
                  <c:v>Total</c:v>
                </c:pt>
              </c:strCache>
            </c:strRef>
          </c:tx>
          <c:spPr>
            <a:solidFill>
              <a:schemeClr val="accent1"/>
            </a:solidFill>
            <a:ln>
              <a:noFill/>
            </a:ln>
            <a:effectLst/>
          </c:spPr>
          <c:invertIfNegative val="0"/>
          <c:cat>
            <c:strRef>
              <c:f>Hoja3!$A$4:$A$12</c:f>
              <c:strCache>
                <c:ptCount val="9"/>
                <c:pt idx="0">
                  <c:v>0</c:v>
                </c:pt>
                <c:pt idx="1">
                  <c:v>1</c:v>
                </c:pt>
                <c:pt idx="2">
                  <c:v>2</c:v>
                </c:pt>
                <c:pt idx="3">
                  <c:v>3</c:v>
                </c:pt>
                <c:pt idx="4">
                  <c:v>4</c:v>
                </c:pt>
                <c:pt idx="5">
                  <c:v>5</c:v>
                </c:pt>
                <c:pt idx="6">
                  <c:v>6</c:v>
                </c:pt>
                <c:pt idx="7">
                  <c:v>7</c:v>
                </c:pt>
                <c:pt idx="8">
                  <c:v>Sin dato</c:v>
                </c:pt>
              </c:strCache>
            </c:strRef>
          </c:cat>
          <c:val>
            <c:numRef>
              <c:f>Hoja3!$B$4:$B$12</c:f>
              <c:numCache>
                <c:formatCode>General</c:formatCode>
                <c:ptCount val="9"/>
                <c:pt idx="0">
                  <c:v>555</c:v>
                </c:pt>
                <c:pt idx="1">
                  <c:v>422</c:v>
                </c:pt>
                <c:pt idx="2">
                  <c:v>431</c:v>
                </c:pt>
                <c:pt idx="3">
                  <c:v>241</c:v>
                </c:pt>
                <c:pt idx="4">
                  <c:v>114</c:v>
                </c:pt>
                <c:pt idx="5">
                  <c:v>71</c:v>
                </c:pt>
                <c:pt idx="6">
                  <c:v>32</c:v>
                </c:pt>
                <c:pt idx="7">
                  <c:v>69</c:v>
                </c:pt>
                <c:pt idx="8">
                  <c:v>123</c:v>
                </c:pt>
              </c:numCache>
            </c:numRef>
          </c:val>
          <c:extLst>
            <c:ext xmlns:c16="http://schemas.microsoft.com/office/drawing/2014/chart" uri="{C3380CC4-5D6E-409C-BE32-E72D297353CC}">
              <c16:uniqueId val="{00000000-8611-4194-AB91-896214DCBA5D}"/>
            </c:ext>
          </c:extLst>
        </c:ser>
        <c:dLbls>
          <c:showLegendKey val="0"/>
          <c:showVal val="0"/>
          <c:showCatName val="0"/>
          <c:showSerName val="0"/>
          <c:showPercent val="0"/>
          <c:showBubbleSize val="0"/>
        </c:dLbls>
        <c:gapWidth val="219"/>
        <c:overlap val="-27"/>
        <c:axId val="2018280624"/>
        <c:axId val="2018274800"/>
      </c:barChart>
      <c:catAx>
        <c:axId val="2018280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018274800"/>
        <c:crosses val="autoZero"/>
        <c:auto val="1"/>
        <c:lblAlgn val="ctr"/>
        <c:lblOffset val="100"/>
        <c:noMultiLvlLbl val="0"/>
      </c:catAx>
      <c:valAx>
        <c:axId val="2018274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018280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[cuarentena_covid_19_jovenes.csv]Hoja4!TablaDinámica25</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Hoja4!$B$3</c:f>
              <c:strCache>
                <c:ptCount val="1"/>
                <c:pt idx="0">
                  <c:v>Total</c:v>
                </c:pt>
              </c:strCache>
            </c:strRef>
          </c:tx>
          <c:spPr>
            <a:solidFill>
              <a:schemeClr val="accent1"/>
            </a:solidFill>
            <a:ln>
              <a:noFill/>
            </a:ln>
            <a:effectLst/>
          </c:spPr>
          <c:invertIfNegative val="0"/>
          <c:cat>
            <c:strRef>
              <c:f>Hoja4!$A$4:$A$12</c:f>
              <c:strCache>
                <c:ptCount val="9"/>
                <c:pt idx="0">
                  <c:v>0</c:v>
                </c:pt>
                <c:pt idx="1">
                  <c:v>1</c:v>
                </c:pt>
                <c:pt idx="2">
                  <c:v>2</c:v>
                </c:pt>
                <c:pt idx="3">
                  <c:v>3</c:v>
                </c:pt>
                <c:pt idx="4">
                  <c:v>4</c:v>
                </c:pt>
                <c:pt idx="5">
                  <c:v>5</c:v>
                </c:pt>
                <c:pt idx="6">
                  <c:v>6</c:v>
                </c:pt>
                <c:pt idx="7">
                  <c:v>7</c:v>
                </c:pt>
                <c:pt idx="8">
                  <c:v>Sin dato</c:v>
                </c:pt>
              </c:strCache>
            </c:strRef>
          </c:cat>
          <c:val>
            <c:numRef>
              <c:f>Hoja4!$B$4:$B$12</c:f>
              <c:numCache>
                <c:formatCode>General</c:formatCode>
                <c:ptCount val="9"/>
                <c:pt idx="0">
                  <c:v>586</c:v>
                </c:pt>
                <c:pt idx="1">
                  <c:v>443</c:v>
                </c:pt>
                <c:pt idx="2">
                  <c:v>426</c:v>
                </c:pt>
                <c:pt idx="3">
                  <c:v>188</c:v>
                </c:pt>
                <c:pt idx="4">
                  <c:v>95</c:v>
                </c:pt>
                <c:pt idx="5">
                  <c:v>92</c:v>
                </c:pt>
                <c:pt idx="6">
                  <c:v>47</c:v>
                </c:pt>
                <c:pt idx="7">
                  <c:v>82</c:v>
                </c:pt>
                <c:pt idx="8">
                  <c:v>99</c:v>
                </c:pt>
              </c:numCache>
            </c:numRef>
          </c:val>
          <c:extLst>
            <c:ext xmlns:c16="http://schemas.microsoft.com/office/drawing/2014/chart" uri="{C3380CC4-5D6E-409C-BE32-E72D297353CC}">
              <c16:uniqueId val="{00000000-6D1E-436A-83A5-2CCC375DF41F}"/>
            </c:ext>
          </c:extLst>
        </c:ser>
        <c:dLbls>
          <c:showLegendKey val="0"/>
          <c:showVal val="0"/>
          <c:showCatName val="0"/>
          <c:showSerName val="0"/>
          <c:showPercent val="0"/>
          <c:showBubbleSize val="0"/>
        </c:dLbls>
        <c:gapWidth val="219"/>
        <c:overlap val="-27"/>
        <c:axId val="20763280"/>
        <c:axId val="20753712"/>
      </c:barChart>
      <c:catAx>
        <c:axId val="20763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0753712"/>
        <c:crosses val="autoZero"/>
        <c:auto val="1"/>
        <c:lblAlgn val="ctr"/>
        <c:lblOffset val="100"/>
        <c:noMultiLvlLbl val="0"/>
      </c:catAx>
      <c:valAx>
        <c:axId val="20753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07632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[cuarentena_covid_19_jovenes.csv]Hoja5!TablaDinámica30</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Hoja5!$B$3</c:f>
              <c:strCache>
                <c:ptCount val="1"/>
                <c:pt idx="0">
                  <c:v>Total</c:v>
                </c:pt>
              </c:strCache>
            </c:strRef>
          </c:tx>
          <c:spPr>
            <a:solidFill>
              <a:schemeClr val="accent1"/>
            </a:solidFill>
            <a:ln>
              <a:noFill/>
            </a:ln>
            <a:effectLst/>
          </c:spPr>
          <c:invertIfNegative val="0"/>
          <c:cat>
            <c:strRef>
              <c:f>Hoja5!$A$4:$A$12</c:f>
              <c:strCache>
                <c:ptCount val="9"/>
                <c:pt idx="0">
                  <c:v>0</c:v>
                </c:pt>
                <c:pt idx="1">
                  <c:v>1</c:v>
                </c:pt>
                <c:pt idx="2">
                  <c:v>2</c:v>
                </c:pt>
                <c:pt idx="3">
                  <c:v>3</c:v>
                </c:pt>
                <c:pt idx="4">
                  <c:v>4</c:v>
                </c:pt>
                <c:pt idx="5">
                  <c:v>5</c:v>
                </c:pt>
                <c:pt idx="6">
                  <c:v>6</c:v>
                </c:pt>
                <c:pt idx="7">
                  <c:v>7</c:v>
                </c:pt>
                <c:pt idx="8">
                  <c:v>Sin dato</c:v>
                </c:pt>
              </c:strCache>
            </c:strRef>
          </c:cat>
          <c:val>
            <c:numRef>
              <c:f>Hoja5!$B$4:$B$12</c:f>
              <c:numCache>
                <c:formatCode>General</c:formatCode>
                <c:ptCount val="9"/>
                <c:pt idx="0">
                  <c:v>450</c:v>
                </c:pt>
                <c:pt idx="1">
                  <c:v>292</c:v>
                </c:pt>
                <c:pt idx="2">
                  <c:v>469</c:v>
                </c:pt>
                <c:pt idx="3">
                  <c:v>261</c:v>
                </c:pt>
                <c:pt idx="4">
                  <c:v>83</c:v>
                </c:pt>
                <c:pt idx="5">
                  <c:v>118</c:v>
                </c:pt>
                <c:pt idx="6">
                  <c:v>93</c:v>
                </c:pt>
                <c:pt idx="7">
                  <c:v>177</c:v>
                </c:pt>
                <c:pt idx="8">
                  <c:v>115</c:v>
                </c:pt>
              </c:numCache>
            </c:numRef>
          </c:val>
          <c:extLst>
            <c:ext xmlns:c16="http://schemas.microsoft.com/office/drawing/2014/chart" uri="{C3380CC4-5D6E-409C-BE32-E72D297353CC}">
              <c16:uniqueId val="{00000000-A5B3-48D2-B1EB-B697514D786C}"/>
            </c:ext>
          </c:extLst>
        </c:ser>
        <c:dLbls>
          <c:showLegendKey val="0"/>
          <c:showVal val="0"/>
          <c:showCatName val="0"/>
          <c:showSerName val="0"/>
          <c:showPercent val="0"/>
          <c:showBubbleSize val="0"/>
        </c:dLbls>
        <c:gapWidth val="219"/>
        <c:overlap val="-27"/>
        <c:axId val="160304384"/>
        <c:axId val="160322272"/>
      </c:barChart>
      <c:catAx>
        <c:axId val="160304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60322272"/>
        <c:crosses val="autoZero"/>
        <c:auto val="1"/>
        <c:lblAlgn val="ctr"/>
        <c:lblOffset val="100"/>
        <c:noMultiLvlLbl val="0"/>
      </c:catAx>
      <c:valAx>
        <c:axId val="160322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603043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[cuarentena_covid_19_jovenes.csv]Hoja6!TablaDinámica35</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Hoja6!$B$3</c:f>
              <c:strCache>
                <c:ptCount val="1"/>
                <c:pt idx="0">
                  <c:v>Total</c:v>
                </c:pt>
              </c:strCache>
            </c:strRef>
          </c:tx>
          <c:spPr>
            <a:solidFill>
              <a:schemeClr val="accent1"/>
            </a:solidFill>
            <a:ln>
              <a:noFill/>
            </a:ln>
            <a:effectLst/>
          </c:spPr>
          <c:invertIfNegative val="0"/>
          <c:cat>
            <c:strRef>
              <c:f>Hoja6!$A$4:$A$12</c:f>
              <c:strCache>
                <c:ptCount val="9"/>
                <c:pt idx="0">
                  <c:v>0</c:v>
                </c:pt>
                <c:pt idx="1">
                  <c:v>1</c:v>
                </c:pt>
                <c:pt idx="2">
                  <c:v>2</c:v>
                </c:pt>
                <c:pt idx="3">
                  <c:v>3</c:v>
                </c:pt>
                <c:pt idx="4">
                  <c:v>4</c:v>
                </c:pt>
                <c:pt idx="5">
                  <c:v>5</c:v>
                </c:pt>
                <c:pt idx="6">
                  <c:v>6</c:v>
                </c:pt>
                <c:pt idx="7">
                  <c:v>7</c:v>
                </c:pt>
                <c:pt idx="8">
                  <c:v>Sin dato</c:v>
                </c:pt>
              </c:strCache>
            </c:strRef>
          </c:cat>
          <c:val>
            <c:numRef>
              <c:f>Hoja6!$B$4:$B$12</c:f>
              <c:numCache>
                <c:formatCode>General</c:formatCode>
                <c:ptCount val="9"/>
                <c:pt idx="0">
                  <c:v>679</c:v>
                </c:pt>
                <c:pt idx="1">
                  <c:v>451</c:v>
                </c:pt>
                <c:pt idx="2">
                  <c:v>345</c:v>
                </c:pt>
                <c:pt idx="3">
                  <c:v>171</c:v>
                </c:pt>
                <c:pt idx="4">
                  <c:v>77</c:v>
                </c:pt>
                <c:pt idx="5">
                  <c:v>96</c:v>
                </c:pt>
                <c:pt idx="6">
                  <c:v>70</c:v>
                </c:pt>
                <c:pt idx="7">
                  <c:v>86</c:v>
                </c:pt>
                <c:pt idx="8">
                  <c:v>83</c:v>
                </c:pt>
              </c:numCache>
            </c:numRef>
          </c:val>
          <c:extLst>
            <c:ext xmlns:c16="http://schemas.microsoft.com/office/drawing/2014/chart" uri="{C3380CC4-5D6E-409C-BE32-E72D297353CC}">
              <c16:uniqueId val="{00000000-A743-4C1E-891A-30B08C9164DE}"/>
            </c:ext>
          </c:extLst>
        </c:ser>
        <c:dLbls>
          <c:showLegendKey val="0"/>
          <c:showVal val="0"/>
          <c:showCatName val="0"/>
          <c:showSerName val="0"/>
          <c:showPercent val="0"/>
          <c:showBubbleSize val="0"/>
        </c:dLbls>
        <c:gapWidth val="219"/>
        <c:overlap val="-27"/>
        <c:axId val="2018271472"/>
        <c:axId val="2018285616"/>
      </c:barChart>
      <c:catAx>
        <c:axId val="2018271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018285616"/>
        <c:crosses val="autoZero"/>
        <c:auto val="1"/>
        <c:lblAlgn val="ctr"/>
        <c:lblOffset val="100"/>
        <c:noMultiLvlLbl val="0"/>
      </c:catAx>
      <c:valAx>
        <c:axId val="2018285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018271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[cuarentena_covid_19_jovenes.csv]Hoja7!TablaDinámica40</c:name>
    <c:fmtId val="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Hoja7!$B$3</c:f>
              <c:strCache>
                <c:ptCount val="1"/>
                <c:pt idx="0">
                  <c:v>Total</c:v>
                </c:pt>
              </c:strCache>
            </c:strRef>
          </c:tx>
          <c:spPr>
            <a:solidFill>
              <a:schemeClr val="accent1"/>
            </a:solidFill>
            <a:ln>
              <a:noFill/>
            </a:ln>
            <a:effectLst/>
          </c:spPr>
          <c:invertIfNegative val="0"/>
          <c:cat>
            <c:strRef>
              <c:f>Hoja7!$A$4:$A$12</c:f>
              <c:strCache>
                <c:ptCount val="9"/>
                <c:pt idx="0">
                  <c:v>0</c:v>
                </c:pt>
                <c:pt idx="1">
                  <c:v>1</c:v>
                </c:pt>
                <c:pt idx="2">
                  <c:v>2</c:v>
                </c:pt>
                <c:pt idx="3">
                  <c:v>3</c:v>
                </c:pt>
                <c:pt idx="4">
                  <c:v>4</c:v>
                </c:pt>
                <c:pt idx="5">
                  <c:v>5</c:v>
                </c:pt>
                <c:pt idx="6">
                  <c:v>6</c:v>
                </c:pt>
                <c:pt idx="7">
                  <c:v>7</c:v>
                </c:pt>
                <c:pt idx="8">
                  <c:v>Sin dato</c:v>
                </c:pt>
              </c:strCache>
            </c:strRef>
          </c:cat>
          <c:val>
            <c:numRef>
              <c:f>Hoja7!$B$4:$B$12</c:f>
              <c:numCache>
                <c:formatCode>General</c:formatCode>
                <c:ptCount val="9"/>
                <c:pt idx="0">
                  <c:v>657</c:v>
                </c:pt>
                <c:pt idx="1">
                  <c:v>312</c:v>
                </c:pt>
                <c:pt idx="2">
                  <c:v>400</c:v>
                </c:pt>
                <c:pt idx="3">
                  <c:v>217</c:v>
                </c:pt>
                <c:pt idx="4">
                  <c:v>59</c:v>
                </c:pt>
                <c:pt idx="5">
                  <c:v>85</c:v>
                </c:pt>
                <c:pt idx="6">
                  <c:v>67</c:v>
                </c:pt>
                <c:pt idx="7">
                  <c:v>178</c:v>
                </c:pt>
                <c:pt idx="8">
                  <c:v>83</c:v>
                </c:pt>
              </c:numCache>
            </c:numRef>
          </c:val>
          <c:extLst>
            <c:ext xmlns:c16="http://schemas.microsoft.com/office/drawing/2014/chart" uri="{C3380CC4-5D6E-409C-BE32-E72D297353CC}">
              <c16:uniqueId val="{00000000-B47B-441C-B488-0A344BEAF3BE}"/>
            </c:ext>
          </c:extLst>
        </c:ser>
        <c:dLbls>
          <c:showLegendKey val="0"/>
          <c:showVal val="0"/>
          <c:showCatName val="0"/>
          <c:showSerName val="0"/>
          <c:showPercent val="0"/>
          <c:showBubbleSize val="0"/>
        </c:dLbls>
        <c:gapWidth val="219"/>
        <c:overlap val="-27"/>
        <c:axId val="267326800"/>
        <c:axId val="267320976"/>
      </c:barChart>
      <c:catAx>
        <c:axId val="267326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67320976"/>
        <c:crosses val="autoZero"/>
        <c:auto val="1"/>
        <c:lblAlgn val="ctr"/>
        <c:lblOffset val="100"/>
        <c:noMultiLvlLbl val="0"/>
      </c:catAx>
      <c:valAx>
        <c:axId val="267320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67326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[cuarentena_covid_19_jovenes.csv]Hoja8!TablaDinámica45</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Hoja8!$B$3</c:f>
              <c:strCache>
                <c:ptCount val="1"/>
                <c:pt idx="0">
                  <c:v>Total</c:v>
                </c:pt>
              </c:strCache>
            </c:strRef>
          </c:tx>
          <c:spPr>
            <a:solidFill>
              <a:schemeClr val="accent1"/>
            </a:solidFill>
            <a:ln>
              <a:noFill/>
            </a:ln>
            <a:effectLst/>
          </c:spPr>
          <c:invertIfNegative val="0"/>
          <c:cat>
            <c:strRef>
              <c:f>Hoja8!$A$4:$A$12</c:f>
              <c:strCache>
                <c:ptCount val="9"/>
                <c:pt idx="0">
                  <c:v>0</c:v>
                </c:pt>
                <c:pt idx="1">
                  <c:v>1</c:v>
                </c:pt>
                <c:pt idx="2">
                  <c:v>2</c:v>
                </c:pt>
                <c:pt idx="3">
                  <c:v>3</c:v>
                </c:pt>
                <c:pt idx="4">
                  <c:v>4</c:v>
                </c:pt>
                <c:pt idx="5">
                  <c:v>5</c:v>
                </c:pt>
                <c:pt idx="6">
                  <c:v>6</c:v>
                </c:pt>
                <c:pt idx="7">
                  <c:v>7</c:v>
                </c:pt>
                <c:pt idx="8">
                  <c:v>Sin dato</c:v>
                </c:pt>
              </c:strCache>
            </c:strRef>
          </c:cat>
          <c:val>
            <c:numRef>
              <c:f>Hoja8!$B$4:$B$12</c:f>
              <c:numCache>
                <c:formatCode>General</c:formatCode>
                <c:ptCount val="9"/>
                <c:pt idx="0">
                  <c:v>850</c:v>
                </c:pt>
                <c:pt idx="1">
                  <c:v>338</c:v>
                </c:pt>
                <c:pt idx="2">
                  <c:v>317</c:v>
                </c:pt>
                <c:pt idx="3">
                  <c:v>151</c:v>
                </c:pt>
                <c:pt idx="4">
                  <c:v>68</c:v>
                </c:pt>
                <c:pt idx="5">
                  <c:v>75</c:v>
                </c:pt>
                <c:pt idx="6">
                  <c:v>50</c:v>
                </c:pt>
                <c:pt idx="7">
                  <c:v>134</c:v>
                </c:pt>
                <c:pt idx="8">
                  <c:v>75</c:v>
                </c:pt>
              </c:numCache>
            </c:numRef>
          </c:val>
          <c:extLst>
            <c:ext xmlns:c16="http://schemas.microsoft.com/office/drawing/2014/chart" uri="{C3380CC4-5D6E-409C-BE32-E72D297353CC}">
              <c16:uniqueId val="{00000000-8F98-48D4-A3F1-6D3EB5D439B9}"/>
            </c:ext>
          </c:extLst>
        </c:ser>
        <c:dLbls>
          <c:showLegendKey val="0"/>
          <c:showVal val="0"/>
          <c:showCatName val="0"/>
          <c:showSerName val="0"/>
          <c:showPercent val="0"/>
          <c:showBubbleSize val="0"/>
        </c:dLbls>
        <c:gapWidth val="219"/>
        <c:overlap val="-27"/>
        <c:axId val="267298096"/>
        <c:axId val="267301840"/>
      </c:barChart>
      <c:catAx>
        <c:axId val="267298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67301840"/>
        <c:crosses val="autoZero"/>
        <c:auto val="1"/>
        <c:lblAlgn val="ctr"/>
        <c:lblOffset val="100"/>
        <c:noMultiLvlLbl val="0"/>
      </c:catAx>
      <c:valAx>
        <c:axId val="267301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672980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[cuarentena_covid_19_jovenes.csv]Hoja11!TablaDinámica60</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Hoja11!$B$3</c:f>
              <c:strCache>
                <c:ptCount val="1"/>
                <c:pt idx="0">
                  <c:v>Total</c:v>
                </c:pt>
              </c:strCache>
            </c:strRef>
          </c:tx>
          <c:spPr>
            <a:solidFill>
              <a:schemeClr val="accent1"/>
            </a:solidFill>
            <a:ln>
              <a:noFill/>
            </a:ln>
            <a:effectLst/>
          </c:spPr>
          <c:invertIfNegative val="0"/>
          <c:cat>
            <c:strRef>
              <c:f>Hoja11!$A$4:$A$12</c:f>
              <c:strCache>
                <c:ptCount val="9"/>
                <c:pt idx="0">
                  <c:v>0</c:v>
                </c:pt>
                <c:pt idx="1">
                  <c:v>1</c:v>
                </c:pt>
                <c:pt idx="2">
                  <c:v>2</c:v>
                </c:pt>
                <c:pt idx="3">
                  <c:v>3</c:v>
                </c:pt>
                <c:pt idx="4">
                  <c:v>4</c:v>
                </c:pt>
                <c:pt idx="5">
                  <c:v>5</c:v>
                </c:pt>
                <c:pt idx="6">
                  <c:v>6</c:v>
                </c:pt>
                <c:pt idx="7">
                  <c:v>7</c:v>
                </c:pt>
                <c:pt idx="8">
                  <c:v>Sin dato</c:v>
                </c:pt>
              </c:strCache>
            </c:strRef>
          </c:cat>
          <c:val>
            <c:numRef>
              <c:f>Hoja11!$B$4:$B$12</c:f>
              <c:numCache>
                <c:formatCode>General</c:formatCode>
                <c:ptCount val="9"/>
                <c:pt idx="0">
                  <c:v>1580</c:v>
                </c:pt>
                <c:pt idx="1">
                  <c:v>180</c:v>
                </c:pt>
                <c:pt idx="2">
                  <c:v>94</c:v>
                </c:pt>
                <c:pt idx="3">
                  <c:v>61</c:v>
                </c:pt>
                <c:pt idx="4">
                  <c:v>25</c:v>
                </c:pt>
                <c:pt idx="5">
                  <c:v>27</c:v>
                </c:pt>
                <c:pt idx="6">
                  <c:v>18</c:v>
                </c:pt>
                <c:pt idx="7">
                  <c:v>37</c:v>
                </c:pt>
                <c:pt idx="8">
                  <c:v>36</c:v>
                </c:pt>
              </c:numCache>
            </c:numRef>
          </c:val>
          <c:extLst>
            <c:ext xmlns:c16="http://schemas.microsoft.com/office/drawing/2014/chart" uri="{C3380CC4-5D6E-409C-BE32-E72D297353CC}">
              <c16:uniqueId val="{00000000-F9FE-44BE-BDE9-34F590930C82}"/>
            </c:ext>
          </c:extLst>
        </c:ser>
        <c:dLbls>
          <c:showLegendKey val="0"/>
          <c:showVal val="0"/>
          <c:showCatName val="0"/>
          <c:showSerName val="0"/>
          <c:showPercent val="0"/>
          <c:showBubbleSize val="0"/>
        </c:dLbls>
        <c:gapWidth val="219"/>
        <c:overlap val="-27"/>
        <c:axId val="2013079856"/>
        <c:axId val="2013075696"/>
      </c:barChart>
      <c:catAx>
        <c:axId val="2013079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013075696"/>
        <c:crosses val="autoZero"/>
        <c:auto val="1"/>
        <c:lblAlgn val="ctr"/>
        <c:lblOffset val="100"/>
        <c:noMultiLvlLbl val="0"/>
      </c:catAx>
      <c:valAx>
        <c:axId val="2013075696"/>
        <c:scaling>
          <c:orientation val="minMax"/>
          <c:max val="16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013079856"/>
        <c:crosses val="autoZero"/>
        <c:crossBetween val="between"/>
        <c:majorUnit val="200"/>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[cuarentena_covid_19_jovenes.csv]Hoja12!TablaDinámica65</c:name>
    <c:fmtId val="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Hoja12!$B$3</c:f>
              <c:strCache>
                <c:ptCount val="1"/>
                <c:pt idx="0">
                  <c:v>Total</c:v>
                </c:pt>
              </c:strCache>
            </c:strRef>
          </c:tx>
          <c:spPr>
            <a:solidFill>
              <a:schemeClr val="accent1"/>
            </a:solidFill>
            <a:ln>
              <a:noFill/>
            </a:ln>
            <a:effectLst/>
          </c:spPr>
          <c:invertIfNegative val="0"/>
          <c:cat>
            <c:strRef>
              <c:f>Hoja12!$A$4:$A$7</c:f>
              <c:strCache>
                <c:ptCount val="4"/>
                <c:pt idx="0">
                  <c:v>Consulta para valoracion</c:v>
                </c:pt>
                <c:pt idx="1">
                  <c:v>Probablemente no necesita tratamiento</c:v>
                </c:pt>
                <c:pt idx="2">
                  <c:v>Se justifica tratamiento</c:v>
                </c:pt>
                <c:pt idx="3">
                  <c:v>Sin dato</c:v>
                </c:pt>
              </c:strCache>
            </c:strRef>
          </c:cat>
          <c:val>
            <c:numRef>
              <c:f>Hoja12!$B$4:$B$7</c:f>
              <c:numCache>
                <c:formatCode>General</c:formatCode>
                <c:ptCount val="4"/>
                <c:pt idx="0">
                  <c:v>560</c:v>
                </c:pt>
                <c:pt idx="1">
                  <c:v>951</c:v>
                </c:pt>
                <c:pt idx="2">
                  <c:v>185</c:v>
                </c:pt>
                <c:pt idx="3">
                  <c:v>362</c:v>
                </c:pt>
              </c:numCache>
            </c:numRef>
          </c:val>
          <c:extLst>
            <c:ext xmlns:c16="http://schemas.microsoft.com/office/drawing/2014/chart" uri="{C3380CC4-5D6E-409C-BE32-E72D297353CC}">
              <c16:uniqueId val="{00000000-042D-44F1-81AD-EFBF1DA2CB54}"/>
            </c:ext>
          </c:extLst>
        </c:ser>
        <c:dLbls>
          <c:showLegendKey val="0"/>
          <c:showVal val="0"/>
          <c:showCatName val="0"/>
          <c:showSerName val="0"/>
          <c:showPercent val="0"/>
          <c:showBubbleSize val="0"/>
        </c:dLbls>
        <c:gapWidth val="182"/>
        <c:axId val="20758704"/>
        <c:axId val="20766608"/>
      </c:barChart>
      <c:catAx>
        <c:axId val="207587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onotype Corsiva" panose="03010101010201010101" pitchFamily="66" charset="0"/>
                <a:ea typeface="+mn-ea"/>
                <a:cs typeface="+mn-cs"/>
              </a:defRPr>
            </a:pPr>
            <a:endParaRPr lang="es-CO"/>
          </a:p>
        </c:txPr>
        <c:crossAx val="20766608"/>
        <c:crosses val="autoZero"/>
        <c:auto val="1"/>
        <c:lblAlgn val="ctr"/>
        <c:lblOffset val="100"/>
        <c:noMultiLvlLbl val="0"/>
      </c:catAx>
      <c:valAx>
        <c:axId val="207666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07587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15F05C-509C-4C57-AE65-BCEE27706D2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42DAEF5-A023-49E9-9CBC-A839934F69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776FC43-93F2-4F3B-9E37-D4B5818CC13F}"/>
              </a:ext>
            </a:extLst>
          </p:cNvPr>
          <p:cNvSpPr>
            <a:spLocks noGrp="1"/>
          </p:cNvSpPr>
          <p:nvPr>
            <p:ph type="dt" sz="half" idx="10"/>
          </p:nvPr>
        </p:nvSpPr>
        <p:spPr/>
        <p:txBody>
          <a:bodyPr/>
          <a:lstStyle/>
          <a:p>
            <a:fld id="{B41E1424-A55C-4BA5-9010-8E3F0FA81372}" type="datetimeFigureOut">
              <a:rPr lang="es-CO" smtClean="0"/>
              <a:t>9/04/2021</a:t>
            </a:fld>
            <a:endParaRPr lang="es-CO" dirty="0"/>
          </a:p>
        </p:txBody>
      </p:sp>
      <p:sp>
        <p:nvSpPr>
          <p:cNvPr id="5" name="Marcador de pie de página 4">
            <a:extLst>
              <a:ext uri="{FF2B5EF4-FFF2-40B4-BE49-F238E27FC236}">
                <a16:creationId xmlns:a16="http://schemas.microsoft.com/office/drawing/2014/main" id="{FBCEB204-34D8-4227-835D-C49A7EF64493}"/>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4B20C34C-3312-4AB4-947F-E1885510F0A0}"/>
              </a:ext>
            </a:extLst>
          </p:cNvPr>
          <p:cNvSpPr>
            <a:spLocks noGrp="1"/>
          </p:cNvSpPr>
          <p:nvPr>
            <p:ph type="sldNum" sz="quarter" idx="12"/>
          </p:nvPr>
        </p:nvSpPr>
        <p:spPr/>
        <p:txBody>
          <a:bodyPr/>
          <a:lstStyle/>
          <a:p>
            <a:fld id="{8C334FA0-8A1A-49CC-A6F7-EBEEC31DA159}" type="slidenum">
              <a:rPr lang="es-CO" smtClean="0"/>
              <a:t>‹Nº›</a:t>
            </a:fld>
            <a:endParaRPr lang="es-CO" dirty="0"/>
          </a:p>
        </p:txBody>
      </p:sp>
    </p:spTree>
    <p:extLst>
      <p:ext uri="{BB962C8B-B14F-4D97-AF65-F5344CB8AC3E}">
        <p14:creationId xmlns:p14="http://schemas.microsoft.com/office/powerpoint/2010/main" val="4134521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1CB371-EFC8-4CB6-8A87-CDF0EA6106A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91B96E8-55FC-41C5-9DB4-B299519EAA2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FB6A9B2-718C-4E70-80AC-DB1826488AB0}"/>
              </a:ext>
            </a:extLst>
          </p:cNvPr>
          <p:cNvSpPr>
            <a:spLocks noGrp="1"/>
          </p:cNvSpPr>
          <p:nvPr>
            <p:ph type="dt" sz="half" idx="10"/>
          </p:nvPr>
        </p:nvSpPr>
        <p:spPr/>
        <p:txBody>
          <a:bodyPr/>
          <a:lstStyle/>
          <a:p>
            <a:fld id="{B41E1424-A55C-4BA5-9010-8E3F0FA81372}" type="datetimeFigureOut">
              <a:rPr lang="es-CO" smtClean="0"/>
              <a:t>9/04/2021</a:t>
            </a:fld>
            <a:endParaRPr lang="es-CO" dirty="0"/>
          </a:p>
        </p:txBody>
      </p:sp>
      <p:sp>
        <p:nvSpPr>
          <p:cNvPr id="5" name="Marcador de pie de página 4">
            <a:extLst>
              <a:ext uri="{FF2B5EF4-FFF2-40B4-BE49-F238E27FC236}">
                <a16:creationId xmlns:a16="http://schemas.microsoft.com/office/drawing/2014/main" id="{2C805F71-20B1-4855-BBC6-558780EFA864}"/>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4585E1BF-914E-43C7-BF86-AE7A2D50DCEC}"/>
              </a:ext>
            </a:extLst>
          </p:cNvPr>
          <p:cNvSpPr>
            <a:spLocks noGrp="1"/>
          </p:cNvSpPr>
          <p:nvPr>
            <p:ph type="sldNum" sz="quarter" idx="12"/>
          </p:nvPr>
        </p:nvSpPr>
        <p:spPr/>
        <p:txBody>
          <a:bodyPr/>
          <a:lstStyle/>
          <a:p>
            <a:fld id="{8C334FA0-8A1A-49CC-A6F7-EBEEC31DA159}" type="slidenum">
              <a:rPr lang="es-CO" smtClean="0"/>
              <a:t>‹Nº›</a:t>
            </a:fld>
            <a:endParaRPr lang="es-CO" dirty="0"/>
          </a:p>
        </p:txBody>
      </p:sp>
    </p:spTree>
    <p:extLst>
      <p:ext uri="{BB962C8B-B14F-4D97-AF65-F5344CB8AC3E}">
        <p14:creationId xmlns:p14="http://schemas.microsoft.com/office/powerpoint/2010/main" val="2959701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85A9895-ED42-4950-8B87-612E861E77C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CDD1C6E-8389-432F-9365-A9B3A5B623A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B2EC2FA-0C4F-4B7D-91D8-67C1EF92E13F}"/>
              </a:ext>
            </a:extLst>
          </p:cNvPr>
          <p:cNvSpPr>
            <a:spLocks noGrp="1"/>
          </p:cNvSpPr>
          <p:nvPr>
            <p:ph type="dt" sz="half" idx="10"/>
          </p:nvPr>
        </p:nvSpPr>
        <p:spPr/>
        <p:txBody>
          <a:bodyPr/>
          <a:lstStyle/>
          <a:p>
            <a:fld id="{B41E1424-A55C-4BA5-9010-8E3F0FA81372}" type="datetimeFigureOut">
              <a:rPr lang="es-CO" smtClean="0"/>
              <a:t>9/04/2021</a:t>
            </a:fld>
            <a:endParaRPr lang="es-CO" dirty="0"/>
          </a:p>
        </p:txBody>
      </p:sp>
      <p:sp>
        <p:nvSpPr>
          <p:cNvPr id="5" name="Marcador de pie de página 4">
            <a:extLst>
              <a:ext uri="{FF2B5EF4-FFF2-40B4-BE49-F238E27FC236}">
                <a16:creationId xmlns:a16="http://schemas.microsoft.com/office/drawing/2014/main" id="{B30FB070-BA50-4BEF-9062-008018ED9C5A}"/>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F09980CE-7D4F-4FC3-B31F-123DDB8D20BE}"/>
              </a:ext>
            </a:extLst>
          </p:cNvPr>
          <p:cNvSpPr>
            <a:spLocks noGrp="1"/>
          </p:cNvSpPr>
          <p:nvPr>
            <p:ph type="sldNum" sz="quarter" idx="12"/>
          </p:nvPr>
        </p:nvSpPr>
        <p:spPr/>
        <p:txBody>
          <a:bodyPr/>
          <a:lstStyle/>
          <a:p>
            <a:fld id="{8C334FA0-8A1A-49CC-A6F7-EBEEC31DA159}" type="slidenum">
              <a:rPr lang="es-CO" smtClean="0"/>
              <a:t>‹Nº›</a:t>
            </a:fld>
            <a:endParaRPr lang="es-CO" dirty="0"/>
          </a:p>
        </p:txBody>
      </p:sp>
    </p:spTree>
    <p:extLst>
      <p:ext uri="{BB962C8B-B14F-4D97-AF65-F5344CB8AC3E}">
        <p14:creationId xmlns:p14="http://schemas.microsoft.com/office/powerpoint/2010/main" val="261926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37FCAB-C3FB-4F77-9618-F1723870A7A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765E76D-D8E0-4DC3-9D11-5D95EB80C46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F97B49A-92D0-4058-97D3-587E238501A0}"/>
              </a:ext>
            </a:extLst>
          </p:cNvPr>
          <p:cNvSpPr>
            <a:spLocks noGrp="1"/>
          </p:cNvSpPr>
          <p:nvPr>
            <p:ph type="dt" sz="half" idx="10"/>
          </p:nvPr>
        </p:nvSpPr>
        <p:spPr/>
        <p:txBody>
          <a:bodyPr/>
          <a:lstStyle/>
          <a:p>
            <a:fld id="{B41E1424-A55C-4BA5-9010-8E3F0FA81372}" type="datetimeFigureOut">
              <a:rPr lang="es-CO" smtClean="0"/>
              <a:t>9/04/2021</a:t>
            </a:fld>
            <a:endParaRPr lang="es-CO" dirty="0"/>
          </a:p>
        </p:txBody>
      </p:sp>
      <p:sp>
        <p:nvSpPr>
          <p:cNvPr id="5" name="Marcador de pie de página 4">
            <a:extLst>
              <a:ext uri="{FF2B5EF4-FFF2-40B4-BE49-F238E27FC236}">
                <a16:creationId xmlns:a16="http://schemas.microsoft.com/office/drawing/2014/main" id="{8B22996E-4B3C-443C-8495-E6AEB0A63973}"/>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FA48A3AB-121F-4516-8291-70BA44944381}"/>
              </a:ext>
            </a:extLst>
          </p:cNvPr>
          <p:cNvSpPr>
            <a:spLocks noGrp="1"/>
          </p:cNvSpPr>
          <p:nvPr>
            <p:ph type="sldNum" sz="quarter" idx="12"/>
          </p:nvPr>
        </p:nvSpPr>
        <p:spPr/>
        <p:txBody>
          <a:bodyPr/>
          <a:lstStyle/>
          <a:p>
            <a:fld id="{8C334FA0-8A1A-49CC-A6F7-EBEEC31DA159}" type="slidenum">
              <a:rPr lang="es-CO" smtClean="0"/>
              <a:t>‹Nº›</a:t>
            </a:fld>
            <a:endParaRPr lang="es-CO" dirty="0"/>
          </a:p>
        </p:txBody>
      </p:sp>
    </p:spTree>
    <p:extLst>
      <p:ext uri="{BB962C8B-B14F-4D97-AF65-F5344CB8AC3E}">
        <p14:creationId xmlns:p14="http://schemas.microsoft.com/office/powerpoint/2010/main" val="2974992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03ACB4-3D7F-489E-AB28-E0494A6A2B9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5D5FE25-3E94-4D1A-A5C5-7314663569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8B0CD7B-F2FA-424A-B8FC-A8547D658F92}"/>
              </a:ext>
            </a:extLst>
          </p:cNvPr>
          <p:cNvSpPr>
            <a:spLocks noGrp="1"/>
          </p:cNvSpPr>
          <p:nvPr>
            <p:ph type="dt" sz="half" idx="10"/>
          </p:nvPr>
        </p:nvSpPr>
        <p:spPr/>
        <p:txBody>
          <a:bodyPr/>
          <a:lstStyle/>
          <a:p>
            <a:fld id="{B41E1424-A55C-4BA5-9010-8E3F0FA81372}" type="datetimeFigureOut">
              <a:rPr lang="es-CO" smtClean="0"/>
              <a:t>9/04/2021</a:t>
            </a:fld>
            <a:endParaRPr lang="es-CO" dirty="0"/>
          </a:p>
        </p:txBody>
      </p:sp>
      <p:sp>
        <p:nvSpPr>
          <p:cNvPr id="5" name="Marcador de pie de página 4">
            <a:extLst>
              <a:ext uri="{FF2B5EF4-FFF2-40B4-BE49-F238E27FC236}">
                <a16:creationId xmlns:a16="http://schemas.microsoft.com/office/drawing/2014/main" id="{72EAB403-5D5C-4480-8742-3F0D85824034}"/>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13BE21B4-CB22-4679-826A-1F57B0428636}"/>
              </a:ext>
            </a:extLst>
          </p:cNvPr>
          <p:cNvSpPr>
            <a:spLocks noGrp="1"/>
          </p:cNvSpPr>
          <p:nvPr>
            <p:ph type="sldNum" sz="quarter" idx="12"/>
          </p:nvPr>
        </p:nvSpPr>
        <p:spPr/>
        <p:txBody>
          <a:bodyPr/>
          <a:lstStyle/>
          <a:p>
            <a:fld id="{8C334FA0-8A1A-49CC-A6F7-EBEEC31DA159}" type="slidenum">
              <a:rPr lang="es-CO" smtClean="0"/>
              <a:t>‹Nº›</a:t>
            </a:fld>
            <a:endParaRPr lang="es-CO" dirty="0"/>
          </a:p>
        </p:txBody>
      </p:sp>
    </p:spTree>
    <p:extLst>
      <p:ext uri="{BB962C8B-B14F-4D97-AF65-F5344CB8AC3E}">
        <p14:creationId xmlns:p14="http://schemas.microsoft.com/office/powerpoint/2010/main" val="337451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97CD3F-BB85-49AD-BA8B-D66A587557B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419F7FF-DB23-487B-A60C-E52B49155D1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DAA86BAE-0D87-42F2-8CF5-0AB7CB78351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889F77B3-39B0-42C9-B5B4-90AAD4CA6BE0}"/>
              </a:ext>
            </a:extLst>
          </p:cNvPr>
          <p:cNvSpPr>
            <a:spLocks noGrp="1"/>
          </p:cNvSpPr>
          <p:nvPr>
            <p:ph type="dt" sz="half" idx="10"/>
          </p:nvPr>
        </p:nvSpPr>
        <p:spPr/>
        <p:txBody>
          <a:bodyPr/>
          <a:lstStyle/>
          <a:p>
            <a:fld id="{B41E1424-A55C-4BA5-9010-8E3F0FA81372}" type="datetimeFigureOut">
              <a:rPr lang="es-CO" smtClean="0"/>
              <a:t>9/04/2021</a:t>
            </a:fld>
            <a:endParaRPr lang="es-CO" dirty="0"/>
          </a:p>
        </p:txBody>
      </p:sp>
      <p:sp>
        <p:nvSpPr>
          <p:cNvPr id="6" name="Marcador de pie de página 5">
            <a:extLst>
              <a:ext uri="{FF2B5EF4-FFF2-40B4-BE49-F238E27FC236}">
                <a16:creationId xmlns:a16="http://schemas.microsoft.com/office/drawing/2014/main" id="{5F38E26A-6E94-4E23-99DC-3F9A4EE64441}"/>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2727AE83-42CC-434E-AF8B-C38DBE118B02}"/>
              </a:ext>
            </a:extLst>
          </p:cNvPr>
          <p:cNvSpPr>
            <a:spLocks noGrp="1"/>
          </p:cNvSpPr>
          <p:nvPr>
            <p:ph type="sldNum" sz="quarter" idx="12"/>
          </p:nvPr>
        </p:nvSpPr>
        <p:spPr/>
        <p:txBody>
          <a:bodyPr/>
          <a:lstStyle/>
          <a:p>
            <a:fld id="{8C334FA0-8A1A-49CC-A6F7-EBEEC31DA159}" type="slidenum">
              <a:rPr lang="es-CO" smtClean="0"/>
              <a:t>‹Nº›</a:t>
            </a:fld>
            <a:endParaRPr lang="es-CO" dirty="0"/>
          </a:p>
        </p:txBody>
      </p:sp>
    </p:spTree>
    <p:extLst>
      <p:ext uri="{BB962C8B-B14F-4D97-AF65-F5344CB8AC3E}">
        <p14:creationId xmlns:p14="http://schemas.microsoft.com/office/powerpoint/2010/main" val="4156698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9D75E9-6BFA-4F7C-9856-32DC3AF3C85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31B6526-B69C-44D8-B137-716513BA0F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F4AAEFA-FE72-4474-9DDB-3D0E2B2E985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46194B1-CC79-4D63-B625-DCC6181773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B3FB9BC-0AC5-4868-978C-8D6AD640C6C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DADB39DC-3D09-4956-81C6-7F4B0A46929E}"/>
              </a:ext>
            </a:extLst>
          </p:cNvPr>
          <p:cNvSpPr>
            <a:spLocks noGrp="1"/>
          </p:cNvSpPr>
          <p:nvPr>
            <p:ph type="dt" sz="half" idx="10"/>
          </p:nvPr>
        </p:nvSpPr>
        <p:spPr/>
        <p:txBody>
          <a:bodyPr/>
          <a:lstStyle/>
          <a:p>
            <a:fld id="{B41E1424-A55C-4BA5-9010-8E3F0FA81372}" type="datetimeFigureOut">
              <a:rPr lang="es-CO" smtClean="0"/>
              <a:t>9/04/2021</a:t>
            </a:fld>
            <a:endParaRPr lang="es-CO" dirty="0"/>
          </a:p>
        </p:txBody>
      </p:sp>
      <p:sp>
        <p:nvSpPr>
          <p:cNvPr id="8" name="Marcador de pie de página 7">
            <a:extLst>
              <a:ext uri="{FF2B5EF4-FFF2-40B4-BE49-F238E27FC236}">
                <a16:creationId xmlns:a16="http://schemas.microsoft.com/office/drawing/2014/main" id="{5616752D-BB0E-424D-A3CE-3A37645206D0}"/>
              </a:ext>
            </a:extLst>
          </p:cNvPr>
          <p:cNvSpPr>
            <a:spLocks noGrp="1"/>
          </p:cNvSpPr>
          <p:nvPr>
            <p:ph type="ftr" sz="quarter" idx="11"/>
          </p:nvPr>
        </p:nvSpPr>
        <p:spPr/>
        <p:txBody>
          <a:bodyPr/>
          <a:lstStyle/>
          <a:p>
            <a:endParaRPr lang="es-CO" dirty="0"/>
          </a:p>
        </p:txBody>
      </p:sp>
      <p:sp>
        <p:nvSpPr>
          <p:cNvPr id="9" name="Marcador de número de diapositiva 8">
            <a:extLst>
              <a:ext uri="{FF2B5EF4-FFF2-40B4-BE49-F238E27FC236}">
                <a16:creationId xmlns:a16="http://schemas.microsoft.com/office/drawing/2014/main" id="{3B086FA7-041A-40B9-BD3B-02E8509B3235}"/>
              </a:ext>
            </a:extLst>
          </p:cNvPr>
          <p:cNvSpPr>
            <a:spLocks noGrp="1"/>
          </p:cNvSpPr>
          <p:nvPr>
            <p:ph type="sldNum" sz="quarter" idx="12"/>
          </p:nvPr>
        </p:nvSpPr>
        <p:spPr/>
        <p:txBody>
          <a:bodyPr/>
          <a:lstStyle/>
          <a:p>
            <a:fld id="{8C334FA0-8A1A-49CC-A6F7-EBEEC31DA159}" type="slidenum">
              <a:rPr lang="es-CO" smtClean="0"/>
              <a:t>‹Nº›</a:t>
            </a:fld>
            <a:endParaRPr lang="es-CO" dirty="0"/>
          </a:p>
        </p:txBody>
      </p:sp>
    </p:spTree>
    <p:extLst>
      <p:ext uri="{BB962C8B-B14F-4D97-AF65-F5344CB8AC3E}">
        <p14:creationId xmlns:p14="http://schemas.microsoft.com/office/powerpoint/2010/main" val="36751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C6F05F-783E-46F4-80E9-07EF2C8BD96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2FA92F6E-E733-4A85-953B-51C23DCBE3B7}"/>
              </a:ext>
            </a:extLst>
          </p:cNvPr>
          <p:cNvSpPr>
            <a:spLocks noGrp="1"/>
          </p:cNvSpPr>
          <p:nvPr>
            <p:ph type="dt" sz="half" idx="10"/>
          </p:nvPr>
        </p:nvSpPr>
        <p:spPr/>
        <p:txBody>
          <a:bodyPr/>
          <a:lstStyle/>
          <a:p>
            <a:fld id="{B41E1424-A55C-4BA5-9010-8E3F0FA81372}" type="datetimeFigureOut">
              <a:rPr lang="es-CO" smtClean="0"/>
              <a:t>9/04/2021</a:t>
            </a:fld>
            <a:endParaRPr lang="es-CO" dirty="0"/>
          </a:p>
        </p:txBody>
      </p:sp>
      <p:sp>
        <p:nvSpPr>
          <p:cNvPr id="4" name="Marcador de pie de página 3">
            <a:extLst>
              <a:ext uri="{FF2B5EF4-FFF2-40B4-BE49-F238E27FC236}">
                <a16:creationId xmlns:a16="http://schemas.microsoft.com/office/drawing/2014/main" id="{3535A6B0-564D-4E3C-950B-97A779C2C4C0}"/>
              </a:ext>
            </a:extLst>
          </p:cNvPr>
          <p:cNvSpPr>
            <a:spLocks noGrp="1"/>
          </p:cNvSpPr>
          <p:nvPr>
            <p:ph type="ftr" sz="quarter" idx="11"/>
          </p:nvPr>
        </p:nvSpPr>
        <p:spPr/>
        <p:txBody>
          <a:bodyPr/>
          <a:lstStyle/>
          <a:p>
            <a:endParaRPr lang="es-CO" dirty="0"/>
          </a:p>
        </p:txBody>
      </p:sp>
      <p:sp>
        <p:nvSpPr>
          <p:cNvPr id="5" name="Marcador de número de diapositiva 4">
            <a:extLst>
              <a:ext uri="{FF2B5EF4-FFF2-40B4-BE49-F238E27FC236}">
                <a16:creationId xmlns:a16="http://schemas.microsoft.com/office/drawing/2014/main" id="{F7601175-2490-4F7B-BD4C-6B48777E1921}"/>
              </a:ext>
            </a:extLst>
          </p:cNvPr>
          <p:cNvSpPr>
            <a:spLocks noGrp="1"/>
          </p:cNvSpPr>
          <p:nvPr>
            <p:ph type="sldNum" sz="quarter" idx="12"/>
          </p:nvPr>
        </p:nvSpPr>
        <p:spPr/>
        <p:txBody>
          <a:bodyPr/>
          <a:lstStyle/>
          <a:p>
            <a:fld id="{8C334FA0-8A1A-49CC-A6F7-EBEEC31DA159}" type="slidenum">
              <a:rPr lang="es-CO" smtClean="0"/>
              <a:t>‹Nº›</a:t>
            </a:fld>
            <a:endParaRPr lang="es-CO" dirty="0"/>
          </a:p>
        </p:txBody>
      </p:sp>
    </p:spTree>
    <p:extLst>
      <p:ext uri="{BB962C8B-B14F-4D97-AF65-F5344CB8AC3E}">
        <p14:creationId xmlns:p14="http://schemas.microsoft.com/office/powerpoint/2010/main" val="944817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A782D74-E6D6-436F-B2C1-D8C33702D716}"/>
              </a:ext>
            </a:extLst>
          </p:cNvPr>
          <p:cNvSpPr>
            <a:spLocks noGrp="1"/>
          </p:cNvSpPr>
          <p:nvPr>
            <p:ph type="dt" sz="half" idx="10"/>
          </p:nvPr>
        </p:nvSpPr>
        <p:spPr/>
        <p:txBody>
          <a:bodyPr/>
          <a:lstStyle/>
          <a:p>
            <a:fld id="{B41E1424-A55C-4BA5-9010-8E3F0FA81372}" type="datetimeFigureOut">
              <a:rPr lang="es-CO" smtClean="0"/>
              <a:t>9/04/2021</a:t>
            </a:fld>
            <a:endParaRPr lang="es-CO" dirty="0"/>
          </a:p>
        </p:txBody>
      </p:sp>
      <p:sp>
        <p:nvSpPr>
          <p:cNvPr id="3" name="Marcador de pie de página 2">
            <a:extLst>
              <a:ext uri="{FF2B5EF4-FFF2-40B4-BE49-F238E27FC236}">
                <a16:creationId xmlns:a16="http://schemas.microsoft.com/office/drawing/2014/main" id="{327BEFA4-D4AB-44C1-8276-CC592E845F46}"/>
              </a:ext>
            </a:extLst>
          </p:cNvPr>
          <p:cNvSpPr>
            <a:spLocks noGrp="1"/>
          </p:cNvSpPr>
          <p:nvPr>
            <p:ph type="ftr" sz="quarter" idx="11"/>
          </p:nvPr>
        </p:nvSpPr>
        <p:spPr/>
        <p:txBody>
          <a:bodyPr/>
          <a:lstStyle/>
          <a:p>
            <a:endParaRPr lang="es-CO" dirty="0"/>
          </a:p>
        </p:txBody>
      </p:sp>
      <p:sp>
        <p:nvSpPr>
          <p:cNvPr id="4" name="Marcador de número de diapositiva 3">
            <a:extLst>
              <a:ext uri="{FF2B5EF4-FFF2-40B4-BE49-F238E27FC236}">
                <a16:creationId xmlns:a16="http://schemas.microsoft.com/office/drawing/2014/main" id="{DFE48289-1224-4556-B2E0-719A4A952E0A}"/>
              </a:ext>
            </a:extLst>
          </p:cNvPr>
          <p:cNvSpPr>
            <a:spLocks noGrp="1"/>
          </p:cNvSpPr>
          <p:nvPr>
            <p:ph type="sldNum" sz="quarter" idx="12"/>
          </p:nvPr>
        </p:nvSpPr>
        <p:spPr/>
        <p:txBody>
          <a:bodyPr/>
          <a:lstStyle/>
          <a:p>
            <a:fld id="{8C334FA0-8A1A-49CC-A6F7-EBEEC31DA159}" type="slidenum">
              <a:rPr lang="es-CO" smtClean="0"/>
              <a:t>‹Nº›</a:t>
            </a:fld>
            <a:endParaRPr lang="es-CO" dirty="0"/>
          </a:p>
        </p:txBody>
      </p:sp>
    </p:spTree>
    <p:extLst>
      <p:ext uri="{BB962C8B-B14F-4D97-AF65-F5344CB8AC3E}">
        <p14:creationId xmlns:p14="http://schemas.microsoft.com/office/powerpoint/2010/main" val="21819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A2FD8B-C93B-465A-AEFE-F480C70ABB1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094D726-F4DF-4D2C-850C-9DE02FB86E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92469ACC-B9DC-40CC-B30D-4813E940A9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D57553F-7FD3-43E7-B889-77A7C79798C3}"/>
              </a:ext>
            </a:extLst>
          </p:cNvPr>
          <p:cNvSpPr>
            <a:spLocks noGrp="1"/>
          </p:cNvSpPr>
          <p:nvPr>
            <p:ph type="dt" sz="half" idx="10"/>
          </p:nvPr>
        </p:nvSpPr>
        <p:spPr/>
        <p:txBody>
          <a:bodyPr/>
          <a:lstStyle/>
          <a:p>
            <a:fld id="{B41E1424-A55C-4BA5-9010-8E3F0FA81372}" type="datetimeFigureOut">
              <a:rPr lang="es-CO" smtClean="0"/>
              <a:t>9/04/2021</a:t>
            </a:fld>
            <a:endParaRPr lang="es-CO" dirty="0"/>
          </a:p>
        </p:txBody>
      </p:sp>
      <p:sp>
        <p:nvSpPr>
          <p:cNvPr id="6" name="Marcador de pie de página 5">
            <a:extLst>
              <a:ext uri="{FF2B5EF4-FFF2-40B4-BE49-F238E27FC236}">
                <a16:creationId xmlns:a16="http://schemas.microsoft.com/office/drawing/2014/main" id="{9CBDA421-28C6-4F9F-84AB-660C36DE7176}"/>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4D14DE58-A8A6-4192-B139-3BA24AF49AA0}"/>
              </a:ext>
            </a:extLst>
          </p:cNvPr>
          <p:cNvSpPr>
            <a:spLocks noGrp="1"/>
          </p:cNvSpPr>
          <p:nvPr>
            <p:ph type="sldNum" sz="quarter" idx="12"/>
          </p:nvPr>
        </p:nvSpPr>
        <p:spPr/>
        <p:txBody>
          <a:bodyPr/>
          <a:lstStyle/>
          <a:p>
            <a:fld id="{8C334FA0-8A1A-49CC-A6F7-EBEEC31DA159}" type="slidenum">
              <a:rPr lang="es-CO" smtClean="0"/>
              <a:t>‹Nº›</a:t>
            </a:fld>
            <a:endParaRPr lang="es-CO" dirty="0"/>
          </a:p>
        </p:txBody>
      </p:sp>
    </p:spTree>
    <p:extLst>
      <p:ext uri="{BB962C8B-B14F-4D97-AF65-F5344CB8AC3E}">
        <p14:creationId xmlns:p14="http://schemas.microsoft.com/office/powerpoint/2010/main" val="1511599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C7E75B-9CC3-4440-B192-3A49ACCABCE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B37920F2-E135-49CA-A6FA-5CBDEF8131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CO" dirty="0"/>
          </a:p>
        </p:txBody>
      </p:sp>
      <p:sp>
        <p:nvSpPr>
          <p:cNvPr id="4" name="Marcador de texto 3">
            <a:extLst>
              <a:ext uri="{FF2B5EF4-FFF2-40B4-BE49-F238E27FC236}">
                <a16:creationId xmlns:a16="http://schemas.microsoft.com/office/drawing/2014/main" id="{572B70B5-EF20-4F3B-8187-5A6828AB5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3309E91-B74C-4906-9C7F-FB79D3E89734}"/>
              </a:ext>
            </a:extLst>
          </p:cNvPr>
          <p:cNvSpPr>
            <a:spLocks noGrp="1"/>
          </p:cNvSpPr>
          <p:nvPr>
            <p:ph type="dt" sz="half" idx="10"/>
          </p:nvPr>
        </p:nvSpPr>
        <p:spPr/>
        <p:txBody>
          <a:bodyPr/>
          <a:lstStyle/>
          <a:p>
            <a:fld id="{B41E1424-A55C-4BA5-9010-8E3F0FA81372}" type="datetimeFigureOut">
              <a:rPr lang="es-CO" smtClean="0"/>
              <a:t>9/04/2021</a:t>
            </a:fld>
            <a:endParaRPr lang="es-CO" dirty="0"/>
          </a:p>
        </p:txBody>
      </p:sp>
      <p:sp>
        <p:nvSpPr>
          <p:cNvPr id="6" name="Marcador de pie de página 5">
            <a:extLst>
              <a:ext uri="{FF2B5EF4-FFF2-40B4-BE49-F238E27FC236}">
                <a16:creationId xmlns:a16="http://schemas.microsoft.com/office/drawing/2014/main" id="{C231AB3E-6514-40FB-99B1-A31DFE604C41}"/>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04131D32-E85A-4333-8CE9-E7669C3FED81}"/>
              </a:ext>
            </a:extLst>
          </p:cNvPr>
          <p:cNvSpPr>
            <a:spLocks noGrp="1"/>
          </p:cNvSpPr>
          <p:nvPr>
            <p:ph type="sldNum" sz="quarter" idx="12"/>
          </p:nvPr>
        </p:nvSpPr>
        <p:spPr/>
        <p:txBody>
          <a:bodyPr/>
          <a:lstStyle/>
          <a:p>
            <a:fld id="{8C334FA0-8A1A-49CC-A6F7-EBEEC31DA159}" type="slidenum">
              <a:rPr lang="es-CO" smtClean="0"/>
              <a:t>‹Nº›</a:t>
            </a:fld>
            <a:endParaRPr lang="es-CO" dirty="0"/>
          </a:p>
        </p:txBody>
      </p:sp>
    </p:spTree>
    <p:extLst>
      <p:ext uri="{BB962C8B-B14F-4D97-AF65-F5344CB8AC3E}">
        <p14:creationId xmlns:p14="http://schemas.microsoft.com/office/powerpoint/2010/main" val="610096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91B54A2-D7D9-4DA2-ADA6-3027C91E2B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38F7810-ED41-4FDF-B51B-21788E55BD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EBFBDFA-3CC0-48B1-8028-A355352BF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E1424-A55C-4BA5-9010-8E3F0FA81372}" type="datetimeFigureOut">
              <a:rPr lang="es-CO" smtClean="0"/>
              <a:t>9/04/2021</a:t>
            </a:fld>
            <a:endParaRPr lang="es-CO" dirty="0"/>
          </a:p>
        </p:txBody>
      </p:sp>
      <p:sp>
        <p:nvSpPr>
          <p:cNvPr id="5" name="Marcador de pie de página 4">
            <a:extLst>
              <a:ext uri="{FF2B5EF4-FFF2-40B4-BE49-F238E27FC236}">
                <a16:creationId xmlns:a16="http://schemas.microsoft.com/office/drawing/2014/main" id="{8CC11C1B-97A5-4BDE-B454-A2A1B4CFBE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a:extLst>
              <a:ext uri="{FF2B5EF4-FFF2-40B4-BE49-F238E27FC236}">
                <a16:creationId xmlns:a16="http://schemas.microsoft.com/office/drawing/2014/main" id="{3C09E33F-AB71-4B4C-9F7B-3C62B67E7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334FA0-8A1A-49CC-A6F7-EBEEC31DA159}" type="slidenum">
              <a:rPr lang="es-CO" smtClean="0"/>
              <a:t>‹Nº›</a:t>
            </a:fld>
            <a:endParaRPr lang="es-CO" dirty="0"/>
          </a:p>
        </p:txBody>
      </p:sp>
    </p:spTree>
    <p:extLst>
      <p:ext uri="{BB962C8B-B14F-4D97-AF65-F5344CB8AC3E}">
        <p14:creationId xmlns:p14="http://schemas.microsoft.com/office/powerpoint/2010/main" val="4219539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 Id="rId5" Type="http://schemas.openxmlformats.org/officeDocument/2006/relationships/chart" Target="../charts/chart13.xml"/><Relationship Id="rId4" Type="http://schemas.openxmlformats.org/officeDocument/2006/relationships/chart" Target="../charts/char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 Id="rId9"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pic>
        <p:nvPicPr>
          <p:cNvPr id="5" name="Imagen 4" descr="Un dibujo de una persona&#10;&#10;Descripción generada automáticamente con confianza baja">
            <a:extLst>
              <a:ext uri="{FF2B5EF4-FFF2-40B4-BE49-F238E27FC236}">
                <a16:creationId xmlns:a16="http://schemas.microsoft.com/office/drawing/2014/main" id="{DDBDBCB5-F6BC-45C5-A0C3-ED77CC13A366}"/>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7917" r="17836"/>
          <a:stretch/>
        </p:blipFill>
        <p:spPr>
          <a:xfrm>
            <a:off x="2184400" y="0"/>
            <a:ext cx="7832955" cy="6858000"/>
          </a:xfrm>
          <a:prstGeom prst="rect">
            <a:avLst/>
          </a:prstGeom>
        </p:spPr>
      </p:pic>
      <p:sp>
        <p:nvSpPr>
          <p:cNvPr id="2" name="Título 1">
            <a:extLst>
              <a:ext uri="{FF2B5EF4-FFF2-40B4-BE49-F238E27FC236}">
                <a16:creationId xmlns:a16="http://schemas.microsoft.com/office/drawing/2014/main" id="{93C102F1-4CEE-491F-90E7-990C46605726}"/>
              </a:ext>
            </a:extLst>
          </p:cNvPr>
          <p:cNvSpPr>
            <a:spLocks noGrp="1"/>
          </p:cNvSpPr>
          <p:nvPr>
            <p:ph type="ctrTitle"/>
          </p:nvPr>
        </p:nvSpPr>
        <p:spPr>
          <a:xfrm>
            <a:off x="3720681" y="3816145"/>
            <a:ext cx="4750638" cy="2150719"/>
          </a:xfrm>
          <a:noFill/>
        </p:spPr>
        <p:txBody>
          <a:bodyPr anchor="ctr">
            <a:normAutofit/>
          </a:bodyPr>
          <a:lstStyle/>
          <a:p>
            <a:r>
              <a:rPr lang="es-MX" sz="3600" dirty="0">
                <a:solidFill>
                  <a:srgbClr val="080808"/>
                </a:solidFill>
                <a:latin typeface="Modern Love Grunge" panose="04070805081005020601" pitchFamily="82" charset="0"/>
              </a:rPr>
              <a:t>Salud mental en tiempos de Covid 19
</a:t>
            </a:r>
            <a:endParaRPr lang="es-CO" sz="3600" dirty="0">
              <a:solidFill>
                <a:srgbClr val="080808"/>
              </a:solidFill>
              <a:latin typeface="Modern Love Grunge" panose="04070805081005020601" pitchFamily="82" charset="0"/>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9" name="Imagen 18" descr="Una flor roja en un fondo negro&#10;&#10;Descripción generada automáticamente con confianza baja">
            <a:extLst>
              <a:ext uri="{FF2B5EF4-FFF2-40B4-BE49-F238E27FC236}">
                <a16:creationId xmlns:a16="http://schemas.microsoft.com/office/drawing/2014/main" id="{F99DF9F2-7CB8-4D35-B1D3-BE6A61E32A45}"/>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rot="2607151" flipH="1">
            <a:off x="9955270" y="-492157"/>
            <a:ext cx="2959373" cy="2661001"/>
          </a:xfrm>
          <a:prstGeom prst="rect">
            <a:avLst/>
          </a:prstGeom>
        </p:spPr>
      </p:pic>
      <p:pic>
        <p:nvPicPr>
          <p:cNvPr id="21" name="Imagen 20" descr="Una flor roja en un fondo negro&#10;&#10;Descripción generada automáticamente con confianza baja">
            <a:extLst>
              <a:ext uri="{FF2B5EF4-FFF2-40B4-BE49-F238E27FC236}">
                <a16:creationId xmlns:a16="http://schemas.microsoft.com/office/drawing/2014/main" id="{5B7934F5-51DD-411B-8C5B-EC6B8D57F4E8}"/>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rot="6596035" flipH="1">
            <a:off x="-176202" y="-430717"/>
            <a:ext cx="2959373" cy="2661001"/>
          </a:xfrm>
          <a:prstGeom prst="rect">
            <a:avLst/>
          </a:prstGeom>
        </p:spPr>
      </p:pic>
      <p:pic>
        <p:nvPicPr>
          <p:cNvPr id="23" name="Imagen 22" descr="Una flor roja en un fondo negro&#10;&#10;Descripción generada automáticamente con confianza baja">
            <a:extLst>
              <a:ext uri="{FF2B5EF4-FFF2-40B4-BE49-F238E27FC236}">
                <a16:creationId xmlns:a16="http://schemas.microsoft.com/office/drawing/2014/main" id="{56FD7720-0759-429E-A94F-6689832703D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rot="6596035" flipH="1">
            <a:off x="-166551" y="5477565"/>
            <a:ext cx="2959373" cy="2661001"/>
          </a:xfrm>
          <a:prstGeom prst="rect">
            <a:avLst/>
          </a:prstGeom>
        </p:spPr>
      </p:pic>
      <p:pic>
        <p:nvPicPr>
          <p:cNvPr id="25" name="Imagen 24" descr="Una flor roja en un fondo negro&#10;&#10;Descripción generada automáticamente con confianza baja">
            <a:extLst>
              <a:ext uri="{FF2B5EF4-FFF2-40B4-BE49-F238E27FC236}">
                <a16:creationId xmlns:a16="http://schemas.microsoft.com/office/drawing/2014/main" id="{C0966902-C46B-452A-95E7-F1626E35176A}"/>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rot="6596035" flipH="1">
            <a:off x="9473828" y="5718435"/>
            <a:ext cx="2959373" cy="2661001"/>
          </a:xfrm>
          <a:prstGeom prst="rect">
            <a:avLst/>
          </a:prstGeom>
        </p:spPr>
      </p:pic>
      <p:sp>
        <p:nvSpPr>
          <p:cNvPr id="27" name="Subtítulo 2">
            <a:extLst>
              <a:ext uri="{FF2B5EF4-FFF2-40B4-BE49-F238E27FC236}">
                <a16:creationId xmlns:a16="http://schemas.microsoft.com/office/drawing/2014/main" id="{03A6B344-FF5B-47EB-8C8C-8DE7F9D9ED77}"/>
              </a:ext>
            </a:extLst>
          </p:cNvPr>
          <p:cNvSpPr>
            <a:spLocks noGrp="1"/>
          </p:cNvSpPr>
          <p:nvPr>
            <p:ph type="subTitle" idx="1"/>
          </p:nvPr>
        </p:nvSpPr>
        <p:spPr>
          <a:xfrm>
            <a:off x="4016171" y="5882909"/>
            <a:ext cx="4084453" cy="915772"/>
          </a:xfrm>
          <a:noFill/>
        </p:spPr>
        <p:txBody>
          <a:bodyPr>
            <a:normAutofit fontScale="85000" lnSpcReduction="20000"/>
          </a:bodyPr>
          <a:lstStyle/>
          <a:p>
            <a:r>
              <a:rPr lang="es-CO" sz="2000" dirty="0">
                <a:latin typeface="Candara Light" panose="020E0502030303020204" pitchFamily="34" charset="0"/>
              </a:rPr>
              <a:t>Laura Rut Aristizábal García</a:t>
            </a:r>
          </a:p>
          <a:p>
            <a:r>
              <a:rPr lang="es-CO" sz="2000" dirty="0">
                <a:latin typeface="Candara Light" panose="020E0502030303020204" pitchFamily="34" charset="0"/>
              </a:rPr>
              <a:t>Carlos Andrés Escobar López</a:t>
            </a:r>
          </a:p>
          <a:p>
            <a:r>
              <a:rPr lang="es-CO" sz="2000" dirty="0">
                <a:latin typeface="Candara Light" panose="020E0502030303020204" pitchFamily="34" charset="0"/>
              </a:rPr>
              <a:t>Isabella Palacio Pérez</a:t>
            </a:r>
          </a:p>
        </p:txBody>
      </p:sp>
    </p:spTree>
    <p:extLst>
      <p:ext uri="{BB962C8B-B14F-4D97-AF65-F5344CB8AC3E}">
        <p14:creationId xmlns:p14="http://schemas.microsoft.com/office/powerpoint/2010/main" val="1839326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8" descr="Guía para proteger nuestra salud mental durante la pandemia | Ojo Público">
            <a:extLst>
              <a:ext uri="{FF2B5EF4-FFF2-40B4-BE49-F238E27FC236}">
                <a16:creationId xmlns:a16="http://schemas.microsoft.com/office/drawing/2014/main" id="{5245F5F7-FDC0-499B-B673-1B4AE686C99F}"/>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flipH="1">
            <a:off x="180095" y="2805830"/>
            <a:ext cx="5215264" cy="3737007"/>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Gráfico 3">
            <a:extLst>
              <a:ext uri="{FF2B5EF4-FFF2-40B4-BE49-F238E27FC236}">
                <a16:creationId xmlns:a16="http://schemas.microsoft.com/office/drawing/2014/main" id="{1C6F11C7-ACC0-4290-B557-4AA430617DB3}"/>
              </a:ext>
            </a:extLst>
          </p:cNvPr>
          <p:cNvGraphicFramePr>
            <a:graphicFrameLocks/>
          </p:cNvGraphicFramePr>
          <p:nvPr>
            <p:extLst>
              <p:ext uri="{D42A27DB-BD31-4B8C-83A1-F6EECF244321}">
                <p14:modId xmlns:p14="http://schemas.microsoft.com/office/powerpoint/2010/main" val="1651174220"/>
              </p:ext>
            </p:extLst>
          </p:nvPr>
        </p:nvGraphicFramePr>
        <p:xfrm>
          <a:off x="4797468" y="1480838"/>
          <a:ext cx="6838155" cy="4600394"/>
        </p:xfrm>
        <a:graphic>
          <a:graphicData uri="http://schemas.openxmlformats.org/drawingml/2006/chart">
            <c:chart xmlns:c="http://schemas.openxmlformats.org/drawingml/2006/chart" xmlns:r="http://schemas.openxmlformats.org/officeDocument/2006/relationships" r:id="rId3"/>
          </a:graphicData>
        </a:graphic>
      </p:graphicFrame>
      <p:sp>
        <p:nvSpPr>
          <p:cNvPr id="12" name="CuadroTexto 11">
            <a:extLst>
              <a:ext uri="{FF2B5EF4-FFF2-40B4-BE49-F238E27FC236}">
                <a16:creationId xmlns:a16="http://schemas.microsoft.com/office/drawing/2014/main" id="{5712F675-5ADC-4E5B-8B6D-1AD21DD4080D}"/>
              </a:ext>
            </a:extLst>
          </p:cNvPr>
          <p:cNvSpPr txBox="1"/>
          <p:nvPr/>
        </p:nvSpPr>
        <p:spPr>
          <a:xfrm>
            <a:off x="777986" y="1360196"/>
            <a:ext cx="5556984" cy="646331"/>
          </a:xfrm>
          <a:prstGeom prst="rect">
            <a:avLst/>
          </a:prstGeom>
          <a:noFill/>
        </p:spPr>
        <p:txBody>
          <a:bodyPr wrap="square">
            <a:spAutoFit/>
          </a:bodyPr>
          <a:lstStyle/>
          <a:p>
            <a:pPr algn="ctr"/>
            <a:r>
              <a:rPr lang="es-CO" sz="3600" b="1" i="0" dirty="0">
                <a:solidFill>
                  <a:schemeClr val="accent1">
                    <a:lumMod val="75000"/>
                  </a:schemeClr>
                </a:solidFill>
                <a:effectLst/>
                <a:latin typeface="Monotype Corsiva" panose="03010101010201010101" pitchFamily="66" charset="0"/>
              </a:rPr>
              <a:t>Análisis según las respuestas</a:t>
            </a:r>
            <a:endParaRPr lang="es-CO" sz="3600" b="1" dirty="0">
              <a:solidFill>
                <a:schemeClr val="accent1">
                  <a:lumMod val="75000"/>
                </a:schemeClr>
              </a:solidFill>
              <a:latin typeface="Monotype Corsiva" panose="03010101010201010101" pitchFamily="66" charset="0"/>
            </a:endParaRPr>
          </a:p>
        </p:txBody>
      </p:sp>
    </p:spTree>
    <p:extLst>
      <p:ext uri="{BB962C8B-B14F-4D97-AF65-F5344CB8AC3E}">
        <p14:creationId xmlns:p14="http://schemas.microsoft.com/office/powerpoint/2010/main" val="3670501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18" descr="8 recomendaciones psicológicas para enfrentar la “nueva normalidad” - La  Tercera">
            <a:extLst>
              <a:ext uri="{FF2B5EF4-FFF2-40B4-BE49-F238E27FC236}">
                <a16:creationId xmlns:a16="http://schemas.microsoft.com/office/drawing/2014/main" id="{90C464C7-C9D6-47E6-A07E-77BCD2AD90F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5900"/>
                    </a14:imgEffect>
                    <a14:imgEffect>
                      <a14:brightnessContrast bright="20000" contrast="-40000"/>
                    </a14:imgEffect>
                  </a14:imgLayer>
                </a14:imgProps>
              </a:ext>
              <a:ext uri="{28A0092B-C50C-407E-A947-70E740481C1C}">
                <a14:useLocalDpi xmlns:a14="http://schemas.microsoft.com/office/drawing/2010/main" val="0"/>
              </a:ext>
            </a:extLst>
          </a:blip>
          <a:srcRect l="-9432" t="7813" r="9432" b="7813"/>
          <a:stretch/>
        </p:blipFill>
        <p:spPr bwMode="auto">
          <a:xfrm>
            <a:off x="0" y="0"/>
            <a:ext cx="12204192" cy="6858000"/>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id="{16400A50-AE23-44FC-8A95-E38CB463D31A}"/>
              </a:ext>
            </a:extLst>
          </p:cNvPr>
          <p:cNvSpPr/>
          <p:nvPr/>
        </p:nvSpPr>
        <p:spPr>
          <a:xfrm>
            <a:off x="-12192" y="-9718"/>
            <a:ext cx="12192000" cy="6858000"/>
          </a:xfrm>
          <a:prstGeom prst="rect">
            <a:avLst/>
          </a:prstGeom>
          <a:gradFill flip="none" rotWithShape="1">
            <a:gsLst>
              <a:gs pos="0">
                <a:schemeClr val="accent1">
                  <a:lumMod val="20000"/>
                  <a:lumOff val="80000"/>
                </a:schemeClr>
              </a:gs>
              <a:gs pos="100000">
                <a:schemeClr val="bg2">
                  <a:alpha val="4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uadroTexto 27">
            <a:extLst>
              <a:ext uri="{FF2B5EF4-FFF2-40B4-BE49-F238E27FC236}">
                <a16:creationId xmlns:a16="http://schemas.microsoft.com/office/drawing/2014/main" id="{2A62E138-1F14-4E2F-B995-1F5A954A8C60}"/>
              </a:ext>
            </a:extLst>
          </p:cNvPr>
          <p:cNvSpPr txBox="1"/>
          <p:nvPr/>
        </p:nvSpPr>
        <p:spPr>
          <a:xfrm>
            <a:off x="1151118" y="897832"/>
            <a:ext cx="9071397" cy="646331"/>
          </a:xfrm>
          <a:prstGeom prst="rect">
            <a:avLst/>
          </a:prstGeom>
          <a:noFill/>
        </p:spPr>
        <p:txBody>
          <a:bodyPr wrap="square">
            <a:spAutoFit/>
          </a:bodyPr>
          <a:lstStyle/>
          <a:p>
            <a:pPr algn="ctr"/>
            <a:r>
              <a:rPr lang="es-MX" sz="3600" b="1" i="0" dirty="0">
                <a:solidFill>
                  <a:schemeClr val="accent1">
                    <a:lumMod val="75000"/>
                  </a:schemeClr>
                </a:solidFill>
                <a:effectLst/>
                <a:latin typeface="Monotype Corsiva" panose="03010101010201010101" pitchFamily="66" charset="0"/>
              </a:rPr>
              <a:t>Salud mental durante la cuarentena por COVID - 19</a:t>
            </a:r>
          </a:p>
        </p:txBody>
      </p:sp>
      <p:sp>
        <p:nvSpPr>
          <p:cNvPr id="29" name="Marcador de contenido 2">
            <a:extLst>
              <a:ext uri="{FF2B5EF4-FFF2-40B4-BE49-F238E27FC236}">
                <a16:creationId xmlns:a16="http://schemas.microsoft.com/office/drawing/2014/main" id="{3ABB9E58-2EC6-4559-B6EA-D7C0995788D9}"/>
              </a:ext>
            </a:extLst>
          </p:cNvPr>
          <p:cNvSpPr>
            <a:spLocks noGrp="1"/>
          </p:cNvSpPr>
          <p:nvPr>
            <p:ph idx="1"/>
          </p:nvPr>
        </p:nvSpPr>
        <p:spPr>
          <a:xfrm>
            <a:off x="583023" y="2439329"/>
            <a:ext cx="5103794" cy="1323750"/>
          </a:xfrm>
        </p:spPr>
        <p:txBody>
          <a:bodyPr anchor="ctr">
            <a:normAutofit/>
          </a:bodyPr>
          <a:lstStyle/>
          <a:p>
            <a:pPr marL="0" indent="0" algn="just">
              <a:lnSpc>
                <a:spcPct val="150000"/>
              </a:lnSpc>
              <a:buNone/>
            </a:pPr>
            <a:r>
              <a:rPr lang="es-MX" sz="1600" b="0" i="0" dirty="0">
                <a:solidFill>
                  <a:schemeClr val="accent1">
                    <a:lumMod val="75000"/>
                  </a:schemeClr>
                </a:solidFill>
                <a:effectLst>
                  <a:outerShdw blurRad="38100" dist="38100" dir="2700000" algn="tl">
                    <a:srgbClr val="000000">
                      <a:alpha val="43137"/>
                    </a:srgbClr>
                  </a:outerShdw>
                </a:effectLst>
                <a:latin typeface="Javanese Text" panose="02000000000000000000" pitchFamily="2" charset="0"/>
              </a:rPr>
              <a:t>Encuesta de percepción sobre salud mental durante la cuarentena por COVID - 19 en Bogotá</a:t>
            </a:r>
          </a:p>
        </p:txBody>
      </p:sp>
      <p:sp>
        <p:nvSpPr>
          <p:cNvPr id="30" name="CuadroTexto 29">
            <a:extLst>
              <a:ext uri="{FF2B5EF4-FFF2-40B4-BE49-F238E27FC236}">
                <a16:creationId xmlns:a16="http://schemas.microsoft.com/office/drawing/2014/main" id="{5C391FEB-0E66-49D3-A01A-40311EEA3142}"/>
              </a:ext>
            </a:extLst>
          </p:cNvPr>
          <p:cNvSpPr txBox="1"/>
          <p:nvPr/>
        </p:nvSpPr>
        <p:spPr>
          <a:xfrm>
            <a:off x="258118" y="4725710"/>
            <a:ext cx="3300046" cy="1708288"/>
          </a:xfrm>
          <a:prstGeom prst="rect">
            <a:avLst/>
          </a:prstGeom>
          <a:noFill/>
        </p:spPr>
        <p:txBody>
          <a:bodyPr wrap="square">
            <a:spAutoFit/>
          </a:bodyPr>
          <a:lstStyle/>
          <a:p>
            <a:pPr>
              <a:lnSpc>
                <a:spcPct val="150000"/>
              </a:lnSpc>
            </a:pPr>
            <a:r>
              <a:rPr lang="es-ES" dirty="0">
                <a:solidFill>
                  <a:schemeClr val="accent4">
                    <a:lumMod val="75000"/>
                  </a:schemeClr>
                </a:solidFill>
                <a:effectLst>
                  <a:outerShdw blurRad="38100" dist="38100" dir="2700000" algn="tl">
                    <a:srgbClr val="000000">
                      <a:alpha val="43137"/>
                    </a:srgbClr>
                  </a:outerShdw>
                </a:effectLst>
                <a:latin typeface="Abadi Extra Light" panose="020B0204020104020204" pitchFamily="34" charset="0"/>
              </a:rPr>
              <a:t>Editor</a:t>
            </a:r>
          </a:p>
          <a:p>
            <a:pPr>
              <a:lnSpc>
                <a:spcPct val="150000"/>
              </a:lnSpc>
            </a:pPr>
            <a:r>
              <a:rPr lang="es-CO" dirty="0">
                <a:solidFill>
                  <a:schemeClr val="accent4">
                    <a:lumMod val="75000"/>
                  </a:schemeClr>
                </a:solidFill>
                <a:effectLst>
                  <a:outerShdw blurRad="38100" dist="38100" dir="2700000" algn="tl">
                    <a:srgbClr val="000000">
                      <a:alpha val="43137"/>
                    </a:srgbClr>
                  </a:outerShdw>
                </a:effectLst>
                <a:latin typeface="Abadi Extra Light" panose="020B0204020104020204" pitchFamily="34" charset="0"/>
              </a:rPr>
              <a:t>Departamento</a:t>
            </a:r>
          </a:p>
          <a:p>
            <a:pPr>
              <a:lnSpc>
                <a:spcPct val="150000"/>
              </a:lnSpc>
            </a:pPr>
            <a:r>
              <a:rPr lang="es-ES" dirty="0">
                <a:solidFill>
                  <a:schemeClr val="accent4">
                    <a:lumMod val="75000"/>
                  </a:schemeClr>
                </a:solidFill>
                <a:effectLst>
                  <a:outerShdw blurRad="38100" dist="38100" dir="2700000" algn="tl">
                    <a:srgbClr val="000000">
                      <a:alpha val="43137"/>
                    </a:srgbClr>
                  </a:outerShdw>
                </a:effectLst>
                <a:latin typeface="Abadi Extra Light" panose="020B0204020104020204" pitchFamily="34" charset="0"/>
              </a:rPr>
              <a:t>Propietario de conjunto de datos</a:t>
            </a:r>
          </a:p>
          <a:p>
            <a:pPr>
              <a:lnSpc>
                <a:spcPct val="150000"/>
              </a:lnSpc>
            </a:pPr>
            <a:endParaRPr lang="es-ES" dirty="0">
              <a:solidFill>
                <a:schemeClr val="accent4">
                  <a:lumMod val="75000"/>
                </a:schemeClr>
              </a:solidFill>
              <a:effectLst>
                <a:outerShdw blurRad="38100" dist="38100" dir="2700000" algn="tl">
                  <a:srgbClr val="000000">
                    <a:alpha val="43137"/>
                  </a:srgbClr>
                </a:outerShdw>
              </a:effectLst>
              <a:latin typeface="Abadi Extra Light" panose="020B0204020104020204" pitchFamily="34" charset="0"/>
            </a:endParaRPr>
          </a:p>
        </p:txBody>
      </p:sp>
      <p:sp>
        <p:nvSpPr>
          <p:cNvPr id="31" name="CuadroTexto 30">
            <a:extLst>
              <a:ext uri="{FF2B5EF4-FFF2-40B4-BE49-F238E27FC236}">
                <a16:creationId xmlns:a16="http://schemas.microsoft.com/office/drawing/2014/main" id="{CBD8671E-BD75-4FCE-9E6B-11C944924B5B}"/>
              </a:ext>
            </a:extLst>
          </p:cNvPr>
          <p:cNvSpPr txBox="1"/>
          <p:nvPr/>
        </p:nvSpPr>
        <p:spPr>
          <a:xfrm>
            <a:off x="-259810" y="51663"/>
            <a:ext cx="3010196" cy="307777"/>
          </a:xfrm>
          <a:prstGeom prst="rect">
            <a:avLst/>
          </a:prstGeom>
          <a:noFill/>
        </p:spPr>
        <p:txBody>
          <a:bodyPr wrap="square">
            <a:spAutoFit/>
          </a:bodyPr>
          <a:lstStyle>
            <a:defPPr>
              <a:defRPr lang="es-CO"/>
            </a:defPPr>
            <a:lvl1pPr algn="ctr">
              <a:defRPr b="1" i="0">
                <a:solidFill>
                  <a:srgbClr val="1C6387"/>
                </a:solidFill>
                <a:effectLst/>
                <a:latin typeface="Monotype Corsiva" panose="03010101010201010101" pitchFamily="66" charset="0"/>
              </a:defRPr>
            </a:lvl1pPr>
          </a:lstStyle>
          <a:p>
            <a:r>
              <a:rPr lang="es-CO" sz="1400" dirty="0"/>
              <a:t>https://datosabiertos.bogota.gov.co/</a:t>
            </a:r>
          </a:p>
        </p:txBody>
      </p:sp>
      <p:sp>
        <p:nvSpPr>
          <p:cNvPr id="32" name="CuadroTexto 31">
            <a:extLst>
              <a:ext uri="{FF2B5EF4-FFF2-40B4-BE49-F238E27FC236}">
                <a16:creationId xmlns:a16="http://schemas.microsoft.com/office/drawing/2014/main" id="{E68FDAA2-B3E3-4D0E-AEE5-9270272EB03F}"/>
              </a:ext>
            </a:extLst>
          </p:cNvPr>
          <p:cNvSpPr txBox="1"/>
          <p:nvPr/>
        </p:nvSpPr>
        <p:spPr>
          <a:xfrm>
            <a:off x="335352" y="2188846"/>
            <a:ext cx="2164652" cy="369332"/>
          </a:xfrm>
          <a:prstGeom prst="rect">
            <a:avLst/>
          </a:prstGeom>
          <a:noFill/>
        </p:spPr>
        <p:txBody>
          <a:bodyPr wrap="square">
            <a:spAutoFit/>
          </a:bodyPr>
          <a:lstStyle/>
          <a:p>
            <a:pPr algn="ctr"/>
            <a:r>
              <a:rPr lang="es-MX" b="1" i="0" dirty="0">
                <a:solidFill>
                  <a:srgbClr val="1C6387"/>
                </a:solidFill>
                <a:effectLst/>
                <a:latin typeface="Monotype Corsiva" panose="03010101010201010101" pitchFamily="66" charset="0"/>
              </a:rPr>
              <a:t>1 de octubre de 2020</a:t>
            </a:r>
          </a:p>
        </p:txBody>
      </p:sp>
      <p:sp>
        <p:nvSpPr>
          <p:cNvPr id="17" name="CuadroTexto 16">
            <a:extLst>
              <a:ext uri="{FF2B5EF4-FFF2-40B4-BE49-F238E27FC236}">
                <a16:creationId xmlns:a16="http://schemas.microsoft.com/office/drawing/2014/main" id="{3ABE579B-3DA6-4637-8D17-5B58B5F8D42B}"/>
              </a:ext>
            </a:extLst>
          </p:cNvPr>
          <p:cNvSpPr txBox="1"/>
          <p:nvPr/>
        </p:nvSpPr>
        <p:spPr>
          <a:xfrm>
            <a:off x="3558164" y="4753844"/>
            <a:ext cx="3411525" cy="1708288"/>
          </a:xfrm>
          <a:prstGeom prst="rect">
            <a:avLst/>
          </a:prstGeom>
          <a:noFill/>
        </p:spPr>
        <p:txBody>
          <a:bodyPr wrap="square">
            <a:spAutoFit/>
          </a:bodyPr>
          <a:lstStyle/>
          <a:p>
            <a:pPr>
              <a:lnSpc>
                <a:spcPct val="150000"/>
              </a:lnSpc>
            </a:pPr>
            <a:r>
              <a:rPr lang="es-ES" i="1" dirty="0">
                <a:solidFill>
                  <a:schemeClr val="accent4">
                    <a:lumMod val="75000"/>
                  </a:schemeClr>
                </a:solidFill>
                <a:effectLst>
                  <a:outerShdw blurRad="38100" dist="38100" dir="2700000" algn="tl">
                    <a:srgbClr val="000000">
                      <a:alpha val="43137"/>
                    </a:srgbClr>
                  </a:outerShdw>
                </a:effectLst>
                <a:latin typeface="Abadi Extra Light" panose="020B0204020104020204" pitchFamily="34" charset="0"/>
              </a:rPr>
              <a:t>Veeduría Distrital</a:t>
            </a:r>
          </a:p>
          <a:p>
            <a:pPr>
              <a:lnSpc>
                <a:spcPct val="150000"/>
              </a:lnSpc>
            </a:pPr>
            <a:r>
              <a:rPr lang="es-CO" i="1" dirty="0">
                <a:solidFill>
                  <a:schemeClr val="accent4">
                    <a:lumMod val="75000"/>
                  </a:schemeClr>
                </a:solidFill>
                <a:effectLst>
                  <a:outerShdw blurRad="38100" dist="38100" dir="2700000" algn="tl">
                    <a:srgbClr val="000000">
                      <a:alpha val="43137"/>
                    </a:srgbClr>
                  </a:outerShdw>
                </a:effectLst>
                <a:latin typeface="Abadi Extra Light" panose="020B0204020104020204" pitchFamily="34" charset="0"/>
              </a:rPr>
              <a:t>Cundinamarca</a:t>
            </a:r>
          </a:p>
          <a:p>
            <a:pPr>
              <a:lnSpc>
                <a:spcPct val="150000"/>
              </a:lnSpc>
            </a:pPr>
            <a:r>
              <a:rPr lang="es-ES" i="1" dirty="0">
                <a:solidFill>
                  <a:schemeClr val="accent4">
                    <a:lumMod val="75000"/>
                  </a:schemeClr>
                </a:solidFill>
                <a:effectLst>
                  <a:outerShdw blurRad="38100" dist="38100" dir="2700000" algn="tl">
                    <a:srgbClr val="000000">
                      <a:alpha val="43137"/>
                    </a:srgbClr>
                  </a:outerShdw>
                </a:effectLst>
                <a:latin typeface="Abadi Extra Light" panose="020B0204020104020204" pitchFamily="34" charset="0"/>
              </a:rPr>
              <a:t>Ministerio de Tecnologías de la Información y las Comunicaciones</a:t>
            </a:r>
          </a:p>
        </p:txBody>
      </p:sp>
      <p:sp>
        <p:nvSpPr>
          <p:cNvPr id="19" name="CuadroTexto 18">
            <a:extLst>
              <a:ext uri="{FF2B5EF4-FFF2-40B4-BE49-F238E27FC236}">
                <a16:creationId xmlns:a16="http://schemas.microsoft.com/office/drawing/2014/main" id="{16078B18-B11C-4F24-9A62-EA369C096A52}"/>
              </a:ext>
            </a:extLst>
          </p:cNvPr>
          <p:cNvSpPr txBox="1"/>
          <p:nvPr/>
        </p:nvSpPr>
        <p:spPr>
          <a:xfrm>
            <a:off x="2362674" y="4013562"/>
            <a:ext cx="1540314" cy="461665"/>
          </a:xfrm>
          <a:prstGeom prst="rect">
            <a:avLst/>
          </a:prstGeom>
          <a:noFill/>
        </p:spPr>
        <p:txBody>
          <a:bodyPr wrap="square">
            <a:spAutoFit/>
          </a:bodyPr>
          <a:lstStyle/>
          <a:p>
            <a:pPr algn="ctr"/>
            <a:r>
              <a:rPr lang="es-CO" sz="2400" b="1" dirty="0">
                <a:solidFill>
                  <a:schemeClr val="accent4">
                    <a:lumMod val="75000"/>
                  </a:schemeClr>
                </a:solidFill>
                <a:latin typeface="Abadi Extra Light" panose="020B0204020104020204" pitchFamily="34" charset="0"/>
              </a:rPr>
              <a:t>Información</a:t>
            </a:r>
          </a:p>
        </p:txBody>
      </p:sp>
    </p:spTree>
    <p:extLst>
      <p:ext uri="{BB962C8B-B14F-4D97-AF65-F5344CB8AC3E}">
        <p14:creationId xmlns:p14="http://schemas.microsoft.com/office/powerpoint/2010/main" val="2071250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11" name="Gráfico 10">
            <a:extLst>
              <a:ext uri="{FF2B5EF4-FFF2-40B4-BE49-F238E27FC236}">
                <a16:creationId xmlns:a16="http://schemas.microsoft.com/office/drawing/2014/main" id="{435C8A40-D350-4F45-AA1B-A593B8BE90D3}"/>
              </a:ext>
            </a:extLst>
          </p:cNvPr>
          <p:cNvGraphicFramePr>
            <a:graphicFrameLocks/>
          </p:cNvGraphicFramePr>
          <p:nvPr>
            <p:extLst>
              <p:ext uri="{D42A27DB-BD31-4B8C-83A1-F6EECF244321}">
                <p14:modId xmlns:p14="http://schemas.microsoft.com/office/powerpoint/2010/main" val="3130529179"/>
              </p:ext>
            </p:extLst>
          </p:nvPr>
        </p:nvGraphicFramePr>
        <p:xfrm>
          <a:off x="281939" y="241126"/>
          <a:ext cx="4020124" cy="29127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Gráfico 12">
            <a:extLst>
              <a:ext uri="{FF2B5EF4-FFF2-40B4-BE49-F238E27FC236}">
                <a16:creationId xmlns:a16="http://schemas.microsoft.com/office/drawing/2014/main" id="{6F8B2259-753E-42AC-981F-277627A8CAE4}"/>
              </a:ext>
            </a:extLst>
          </p:cNvPr>
          <p:cNvGraphicFramePr>
            <a:graphicFrameLocks/>
          </p:cNvGraphicFramePr>
          <p:nvPr>
            <p:extLst>
              <p:ext uri="{D42A27DB-BD31-4B8C-83A1-F6EECF244321}">
                <p14:modId xmlns:p14="http://schemas.microsoft.com/office/powerpoint/2010/main" val="861668940"/>
              </p:ext>
            </p:extLst>
          </p:nvPr>
        </p:nvGraphicFramePr>
        <p:xfrm>
          <a:off x="281939" y="3463030"/>
          <a:ext cx="3688081" cy="28244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Gráfico 14">
            <a:extLst>
              <a:ext uri="{FF2B5EF4-FFF2-40B4-BE49-F238E27FC236}">
                <a16:creationId xmlns:a16="http://schemas.microsoft.com/office/drawing/2014/main" id="{5D88A86B-9F56-42E2-B018-780BC30E6C0A}"/>
              </a:ext>
            </a:extLst>
          </p:cNvPr>
          <p:cNvGraphicFramePr>
            <a:graphicFrameLocks/>
          </p:cNvGraphicFramePr>
          <p:nvPr>
            <p:extLst>
              <p:ext uri="{D42A27DB-BD31-4B8C-83A1-F6EECF244321}">
                <p14:modId xmlns:p14="http://schemas.microsoft.com/office/powerpoint/2010/main" val="3852332337"/>
              </p:ext>
            </p:extLst>
          </p:nvPr>
        </p:nvGraphicFramePr>
        <p:xfrm>
          <a:off x="4251959" y="3463030"/>
          <a:ext cx="3688081" cy="282441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Gráfico 16">
            <a:extLst>
              <a:ext uri="{FF2B5EF4-FFF2-40B4-BE49-F238E27FC236}">
                <a16:creationId xmlns:a16="http://schemas.microsoft.com/office/drawing/2014/main" id="{DD9AA0BC-9D2D-4736-B1C7-721FFE6E28E3}"/>
              </a:ext>
            </a:extLst>
          </p:cNvPr>
          <p:cNvGraphicFramePr>
            <a:graphicFrameLocks/>
          </p:cNvGraphicFramePr>
          <p:nvPr>
            <p:extLst>
              <p:ext uri="{D42A27DB-BD31-4B8C-83A1-F6EECF244321}">
                <p14:modId xmlns:p14="http://schemas.microsoft.com/office/powerpoint/2010/main" val="2610144042"/>
              </p:ext>
            </p:extLst>
          </p:nvPr>
        </p:nvGraphicFramePr>
        <p:xfrm>
          <a:off x="8221979" y="3463030"/>
          <a:ext cx="3688081" cy="2824410"/>
        </p:xfrm>
        <a:graphic>
          <a:graphicData uri="http://schemas.openxmlformats.org/drawingml/2006/chart">
            <c:chart xmlns:c="http://schemas.openxmlformats.org/drawingml/2006/chart" xmlns:r="http://schemas.openxmlformats.org/officeDocument/2006/relationships" r:id="rId5"/>
          </a:graphicData>
        </a:graphic>
      </p:graphicFrame>
      <p:sp>
        <p:nvSpPr>
          <p:cNvPr id="19" name="CuadroTexto 18">
            <a:extLst>
              <a:ext uri="{FF2B5EF4-FFF2-40B4-BE49-F238E27FC236}">
                <a16:creationId xmlns:a16="http://schemas.microsoft.com/office/drawing/2014/main" id="{AAF2DA6F-E1C1-4FE2-92DC-E8DA155BB6B4}"/>
              </a:ext>
            </a:extLst>
          </p:cNvPr>
          <p:cNvSpPr txBox="1"/>
          <p:nvPr/>
        </p:nvSpPr>
        <p:spPr>
          <a:xfrm>
            <a:off x="5232125" y="1004987"/>
            <a:ext cx="5315628" cy="1384995"/>
          </a:xfrm>
          <a:prstGeom prst="rect">
            <a:avLst/>
          </a:prstGeom>
          <a:noFill/>
        </p:spPr>
        <p:txBody>
          <a:bodyPr wrap="square">
            <a:spAutoFit/>
          </a:bodyPr>
          <a:lstStyle/>
          <a:p>
            <a:pPr algn="ctr"/>
            <a:r>
              <a:rPr lang="es-CO" sz="2800" dirty="0">
                <a:solidFill>
                  <a:schemeClr val="accent1">
                    <a:lumMod val="75000"/>
                  </a:schemeClr>
                </a:solidFill>
                <a:latin typeface="Monotype Corsiva" panose="03010101010201010101" pitchFamily="66" charset="0"/>
              </a:rPr>
              <a:t>Durante el periodo de cuarentena, en relación a su vida antes del confinamiento, usted:</a:t>
            </a:r>
          </a:p>
        </p:txBody>
      </p:sp>
    </p:spTree>
    <p:extLst>
      <p:ext uri="{BB962C8B-B14F-4D97-AF65-F5344CB8AC3E}">
        <p14:creationId xmlns:p14="http://schemas.microsoft.com/office/powerpoint/2010/main" val="3974971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4" name="Picture 6" descr="Salud Mental y COVID-19 - OPS/OMS | Organización Panamericana de la Salud">
            <a:extLst>
              <a:ext uri="{FF2B5EF4-FFF2-40B4-BE49-F238E27FC236}">
                <a16:creationId xmlns:a16="http://schemas.microsoft.com/office/drawing/2014/main" id="{D9B5DC63-DFC9-4A06-BEB2-603DA3BEA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3816" y="3717397"/>
            <a:ext cx="4029090" cy="259321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oncepto de salud mental, hombre con diseño de ilustración de mente sana |  Vector Premium">
            <a:extLst>
              <a:ext uri="{FF2B5EF4-FFF2-40B4-BE49-F238E27FC236}">
                <a16:creationId xmlns:a16="http://schemas.microsoft.com/office/drawing/2014/main" id="{B521D306-57DB-4FAB-9EAC-A1332D77AE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4228" y="2248100"/>
            <a:ext cx="2361800" cy="23618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Cómo afecta la crisis por coronavirus a la salud mental del personal de  farmacia">
            <a:extLst>
              <a:ext uri="{FF2B5EF4-FFF2-40B4-BE49-F238E27FC236}">
                <a16:creationId xmlns:a16="http://schemas.microsoft.com/office/drawing/2014/main" id="{C7DA4C0F-FBC6-44F0-AE40-496CD0AF13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039" y="1244867"/>
            <a:ext cx="3149635" cy="177167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Síndrome de la cabaña&quot;, el miedo a salir de casa">
            <a:extLst>
              <a:ext uri="{FF2B5EF4-FFF2-40B4-BE49-F238E27FC236}">
                <a16:creationId xmlns:a16="http://schemas.microsoft.com/office/drawing/2014/main" id="{9AC06FA1-9341-40C6-AE7C-71EC7E7674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936" y="814668"/>
            <a:ext cx="3435354" cy="191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813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EFE6"/>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uadroTexto 14">
            <a:extLst>
              <a:ext uri="{FF2B5EF4-FFF2-40B4-BE49-F238E27FC236}">
                <a16:creationId xmlns:a16="http://schemas.microsoft.com/office/drawing/2014/main" id="{C27984C6-82ED-47BD-8F1F-8BB9BB441C7B}"/>
              </a:ext>
            </a:extLst>
          </p:cNvPr>
          <p:cNvSpPr txBox="1"/>
          <p:nvPr/>
        </p:nvSpPr>
        <p:spPr>
          <a:xfrm>
            <a:off x="2264398" y="2062946"/>
            <a:ext cx="6891188" cy="757304"/>
          </a:xfrm>
          <a:prstGeom prst="rect">
            <a:avLst/>
          </a:prstGeom>
        </p:spPr>
        <p:txBody>
          <a:bodyPr vert="horz" lIns="91440" tIns="45720" rIns="91440" bIns="45720" rtlCol="0" anchor="ctr">
            <a:normAutofit fontScale="92500" lnSpcReduction="20000"/>
          </a:bodyPr>
          <a:lstStyle/>
          <a:p>
            <a:pPr algn="ctr">
              <a:lnSpc>
                <a:spcPct val="90000"/>
              </a:lnSpc>
              <a:spcBef>
                <a:spcPct val="0"/>
              </a:spcBef>
              <a:spcAft>
                <a:spcPts val="600"/>
              </a:spcAft>
            </a:pPr>
            <a:r>
              <a:rPr lang="es-MX" i="1" dirty="0">
                <a:solidFill>
                  <a:schemeClr val="tx1">
                    <a:lumMod val="75000"/>
                    <a:lumOff val="25000"/>
                  </a:schemeClr>
                </a:solidFill>
                <a:latin typeface="Candara Light" panose="020E0502030303020204" pitchFamily="34" charset="0"/>
                <a:ea typeface="+mj-ea"/>
                <a:cs typeface="+mj-cs"/>
              </a:rPr>
              <a:t>Los datos recientes muestran un aumento en la angustia, la ansiedad y la depresión.
</a:t>
            </a:r>
            <a:endParaRPr lang="en-US" i="1" dirty="0">
              <a:solidFill>
                <a:schemeClr val="tx1">
                  <a:lumMod val="75000"/>
                  <a:lumOff val="25000"/>
                </a:schemeClr>
              </a:solidFill>
              <a:latin typeface="Candara Light" panose="020E0502030303020204" pitchFamily="34" charset="0"/>
              <a:ea typeface="+mj-ea"/>
              <a:cs typeface="+mj-cs"/>
            </a:endParaRPr>
          </a:p>
        </p:txBody>
      </p:sp>
      <p:sp>
        <p:nvSpPr>
          <p:cNvPr id="13" name="CuadroTexto 12">
            <a:extLst>
              <a:ext uri="{FF2B5EF4-FFF2-40B4-BE49-F238E27FC236}">
                <a16:creationId xmlns:a16="http://schemas.microsoft.com/office/drawing/2014/main" id="{17F0AEA8-9BA2-48A8-8D3E-CA489F579D20}"/>
              </a:ext>
            </a:extLst>
          </p:cNvPr>
          <p:cNvSpPr txBox="1"/>
          <p:nvPr/>
        </p:nvSpPr>
        <p:spPr>
          <a:xfrm>
            <a:off x="729910" y="788001"/>
            <a:ext cx="10078575" cy="939899"/>
          </a:xfrm>
          <a:prstGeom prst="rect">
            <a:avLst/>
          </a:prstGeom>
        </p:spPr>
        <p:txBody>
          <a:bodyPr vert="horz" lIns="91440" tIns="45720" rIns="91440" bIns="45720" rtlCol="0">
            <a:normAutofit fontScale="92500" lnSpcReduction="20000"/>
          </a:bodyPr>
          <a:lstStyle/>
          <a:p>
            <a:pPr algn="ctr">
              <a:lnSpc>
                <a:spcPct val="90000"/>
              </a:lnSpc>
              <a:spcAft>
                <a:spcPts val="800"/>
              </a:spcAft>
            </a:pPr>
            <a:r>
              <a:rPr lang="es-MX" sz="2400" dirty="0">
                <a:solidFill>
                  <a:schemeClr val="accent5">
                    <a:lumMod val="75000"/>
                  </a:schemeClr>
                </a:solidFill>
                <a:latin typeface="Candara Light" panose="020E0502030303020204" pitchFamily="34" charset="0"/>
              </a:rPr>
              <a:t>La realidad del coronavirus ha alterado la vida de todos los ciudadanos, aumentando la vulnerabilidad de la población y afectando su salud mental.
</a:t>
            </a:r>
            <a:endParaRPr lang="en-US" sz="2400" dirty="0">
              <a:solidFill>
                <a:schemeClr val="accent5">
                  <a:lumMod val="75000"/>
                </a:schemeClr>
              </a:solidFill>
              <a:effectLst/>
              <a:latin typeface="Candara Light" panose="020E0502030303020204" pitchFamily="34" charset="0"/>
            </a:endParaRPr>
          </a:p>
        </p:txBody>
      </p:sp>
      <p:pic>
        <p:nvPicPr>
          <p:cNvPr id="3074" name="Picture 2" descr="Pandemic Fatigue - SoundGirls.org">
            <a:extLst>
              <a:ext uri="{FF2B5EF4-FFF2-40B4-BE49-F238E27FC236}">
                <a16:creationId xmlns:a16="http://schemas.microsoft.com/office/drawing/2014/main" id="{FDB9A2F1-2760-4B56-B288-FFC2C251B6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432" r="17430" b="-2"/>
          <a:stretch/>
        </p:blipFill>
        <p:spPr bwMode="auto">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Isosceles Triangle 7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Imagen 22" descr="Una flor roja en un fondo negro&#10;&#10;Descripción generada automáticamente con confianza baja">
            <a:extLst>
              <a:ext uri="{FF2B5EF4-FFF2-40B4-BE49-F238E27FC236}">
                <a16:creationId xmlns:a16="http://schemas.microsoft.com/office/drawing/2014/main" id="{2B3B968C-8A22-4BCF-998E-60580B533E9A}"/>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rot="2607151" flipH="1">
            <a:off x="-459236" y="1712555"/>
            <a:ext cx="2959373" cy="2661001"/>
          </a:xfrm>
          <a:prstGeom prst="rect">
            <a:avLst/>
          </a:prstGeom>
        </p:spPr>
      </p:pic>
      <p:sp>
        <p:nvSpPr>
          <p:cNvPr id="29" name="CuadroTexto 28">
            <a:extLst>
              <a:ext uri="{FF2B5EF4-FFF2-40B4-BE49-F238E27FC236}">
                <a16:creationId xmlns:a16="http://schemas.microsoft.com/office/drawing/2014/main" id="{00C0D3DB-BE1A-495B-92AF-4C786D309EF5}"/>
              </a:ext>
            </a:extLst>
          </p:cNvPr>
          <p:cNvSpPr txBox="1"/>
          <p:nvPr/>
        </p:nvSpPr>
        <p:spPr>
          <a:xfrm>
            <a:off x="1982836" y="3245959"/>
            <a:ext cx="6347836" cy="1631216"/>
          </a:xfrm>
          <a:prstGeom prst="rect">
            <a:avLst/>
          </a:prstGeom>
          <a:noFill/>
        </p:spPr>
        <p:txBody>
          <a:bodyPr wrap="square">
            <a:spAutoFit/>
          </a:bodyPr>
          <a:lstStyle/>
          <a:p>
            <a:pPr algn="ctr"/>
            <a:r>
              <a:rPr lang="es-MX" sz="2000" dirty="0">
                <a:solidFill>
                  <a:schemeClr val="accent1">
                    <a:lumMod val="75000"/>
                  </a:schemeClr>
                </a:solidFill>
                <a:latin typeface="Candara Light" panose="020E0502030303020204" pitchFamily="34" charset="0"/>
              </a:rPr>
              <a:t>El dolor, el aislamiento, la pérdida de ingresos y el miedo están creando o agravando los trastornos de salud mental. Muchas personas sufren de aumento de insomnio y problemas de ansiedad.
</a:t>
            </a:r>
            <a:endParaRPr lang="en-US" sz="2000" dirty="0">
              <a:solidFill>
                <a:schemeClr val="accent1">
                  <a:lumMod val="75000"/>
                </a:schemeClr>
              </a:solidFill>
              <a:latin typeface="Candara Light" panose="020E0502030303020204" pitchFamily="34" charset="0"/>
            </a:endParaRPr>
          </a:p>
        </p:txBody>
      </p:sp>
      <p:sp>
        <p:nvSpPr>
          <p:cNvPr id="16" name="CuadroTexto 15">
            <a:extLst>
              <a:ext uri="{FF2B5EF4-FFF2-40B4-BE49-F238E27FC236}">
                <a16:creationId xmlns:a16="http://schemas.microsoft.com/office/drawing/2014/main" id="{B4C8C540-EC23-46CA-B8BD-FB62CE78A771}"/>
              </a:ext>
            </a:extLst>
          </p:cNvPr>
          <p:cNvSpPr txBox="1"/>
          <p:nvPr/>
        </p:nvSpPr>
        <p:spPr>
          <a:xfrm>
            <a:off x="1741799" y="5274962"/>
            <a:ext cx="6181594" cy="923330"/>
          </a:xfrm>
          <a:prstGeom prst="rect">
            <a:avLst/>
          </a:prstGeom>
          <a:noFill/>
        </p:spPr>
        <p:txBody>
          <a:bodyPr wrap="square">
            <a:spAutoFit/>
          </a:bodyPr>
          <a:lstStyle/>
          <a:p>
            <a:pPr algn="ctr"/>
            <a:r>
              <a:rPr lang="es-CO" dirty="0">
                <a:solidFill>
                  <a:schemeClr val="accent4">
                    <a:lumMod val="50000"/>
                  </a:schemeClr>
                </a:solidFill>
                <a:latin typeface="Candara Light" panose="020E0502030303020204" pitchFamily="34" charset="0"/>
              </a:rPr>
              <a:t>Según la Organización Mundial de la Salud (OMS), la salud mental es un estado de completo bienestar físico, mental y social, y no solo la ausencia de afecciones o enfermedades. </a:t>
            </a:r>
          </a:p>
        </p:txBody>
      </p:sp>
    </p:spTree>
    <p:extLst>
      <p:ext uri="{BB962C8B-B14F-4D97-AF65-F5344CB8AC3E}">
        <p14:creationId xmlns:p14="http://schemas.microsoft.com/office/powerpoint/2010/main" val="998944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50DCF92-AA4B-4559-8CDA-45ED3AF33E3F}"/>
              </a:ext>
            </a:extLst>
          </p:cNvPr>
          <p:cNvPicPr>
            <a:picLocks noChangeAspect="1"/>
          </p:cNvPicPr>
          <p:nvPr/>
        </p:nvPicPr>
        <p:blipFill>
          <a:blip r:embed="rId2"/>
          <a:stretch>
            <a:fillRect/>
          </a:stretch>
        </p:blipFill>
        <p:spPr>
          <a:xfrm flipH="1">
            <a:off x="-12526" y="1673"/>
            <a:ext cx="12192000" cy="6854653"/>
          </a:xfrm>
          <a:prstGeom prst="rect">
            <a:avLst/>
          </a:prstGeom>
        </p:spPr>
      </p:pic>
      <p:sp>
        <p:nvSpPr>
          <p:cNvPr id="15" name="Marcador de contenido 2">
            <a:extLst>
              <a:ext uri="{FF2B5EF4-FFF2-40B4-BE49-F238E27FC236}">
                <a16:creationId xmlns:a16="http://schemas.microsoft.com/office/drawing/2014/main" id="{6C22CE1A-691E-4EF2-9664-0E80902B2681}"/>
              </a:ext>
            </a:extLst>
          </p:cNvPr>
          <p:cNvSpPr>
            <a:spLocks noGrp="1"/>
          </p:cNvSpPr>
          <p:nvPr>
            <p:ph idx="1"/>
          </p:nvPr>
        </p:nvSpPr>
        <p:spPr>
          <a:xfrm>
            <a:off x="2102567" y="620031"/>
            <a:ext cx="9354291" cy="1323750"/>
          </a:xfrm>
        </p:spPr>
        <p:txBody>
          <a:bodyPr anchor="ctr">
            <a:normAutofit/>
          </a:bodyPr>
          <a:lstStyle/>
          <a:p>
            <a:pPr marL="0" indent="0" algn="ctr">
              <a:lnSpc>
                <a:spcPct val="150000"/>
              </a:lnSpc>
              <a:buNone/>
            </a:pPr>
            <a:r>
              <a:rPr lang="es-ES" sz="1800" b="0" i="0" dirty="0">
                <a:solidFill>
                  <a:schemeClr val="accent1">
                    <a:lumMod val="75000"/>
                  </a:schemeClr>
                </a:solidFill>
                <a:effectLst/>
                <a:latin typeface="Candara Light" panose="020E0502030303020204" pitchFamily="34" charset="0"/>
              </a:rPr>
              <a:t>Minsalud asegura que la salud mental es importante en estos tiempos difíciles, por lo que se crearon y habilitaron múltiples líneas de ayuda y páginas web para mantener a la población informada.</a:t>
            </a:r>
          </a:p>
        </p:txBody>
      </p:sp>
      <p:sp>
        <p:nvSpPr>
          <p:cNvPr id="16" name="CuadroTexto 15">
            <a:extLst>
              <a:ext uri="{FF2B5EF4-FFF2-40B4-BE49-F238E27FC236}">
                <a16:creationId xmlns:a16="http://schemas.microsoft.com/office/drawing/2014/main" id="{22152BE2-FBA1-497F-8F07-DD3679AA03DC}"/>
              </a:ext>
            </a:extLst>
          </p:cNvPr>
          <p:cNvSpPr txBox="1"/>
          <p:nvPr/>
        </p:nvSpPr>
        <p:spPr>
          <a:xfrm>
            <a:off x="0" y="115529"/>
            <a:ext cx="2254160" cy="307777"/>
          </a:xfrm>
          <a:prstGeom prst="rect">
            <a:avLst/>
          </a:prstGeom>
          <a:noFill/>
        </p:spPr>
        <p:txBody>
          <a:bodyPr wrap="square">
            <a:spAutoFit/>
          </a:bodyPr>
          <a:lstStyle>
            <a:defPPr>
              <a:defRPr lang="es-CO"/>
            </a:defPPr>
            <a:lvl1pPr algn="ctr">
              <a:defRPr b="1" i="0">
                <a:solidFill>
                  <a:srgbClr val="1C6387"/>
                </a:solidFill>
                <a:effectLst/>
                <a:latin typeface="Monotype Corsiva" panose="03010101010201010101" pitchFamily="66" charset="0"/>
              </a:defRPr>
            </a:lvl1pPr>
          </a:lstStyle>
          <a:p>
            <a:r>
              <a:rPr lang="es-CO" sz="1400" dirty="0"/>
              <a:t>https://www.minsalud.gov.co/</a:t>
            </a:r>
          </a:p>
        </p:txBody>
      </p:sp>
      <p:sp>
        <p:nvSpPr>
          <p:cNvPr id="17" name="Marcador de contenido 2">
            <a:extLst>
              <a:ext uri="{FF2B5EF4-FFF2-40B4-BE49-F238E27FC236}">
                <a16:creationId xmlns:a16="http://schemas.microsoft.com/office/drawing/2014/main" id="{CBF7804C-D0C8-4D2F-8FF0-8EEB433B0100}"/>
              </a:ext>
            </a:extLst>
          </p:cNvPr>
          <p:cNvSpPr txBox="1">
            <a:spLocks/>
          </p:cNvSpPr>
          <p:nvPr/>
        </p:nvSpPr>
        <p:spPr>
          <a:xfrm>
            <a:off x="3317310" y="2033667"/>
            <a:ext cx="7348320" cy="13237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s-ES" sz="1800" dirty="0">
                <a:solidFill>
                  <a:schemeClr val="accent3">
                    <a:lumMod val="50000"/>
                  </a:schemeClr>
                </a:solidFill>
                <a:latin typeface="Candara Light" panose="020E0502030303020204" pitchFamily="34" charset="0"/>
              </a:rPr>
              <a:t>En Colombia, el DANE realiza regularmente la encuesta Pulso Social, que indaga sobre síntomas o afecciones de las personas.</a:t>
            </a:r>
          </a:p>
        </p:txBody>
      </p:sp>
      <p:sp>
        <p:nvSpPr>
          <p:cNvPr id="19" name="CuadroTexto 18">
            <a:extLst>
              <a:ext uri="{FF2B5EF4-FFF2-40B4-BE49-F238E27FC236}">
                <a16:creationId xmlns:a16="http://schemas.microsoft.com/office/drawing/2014/main" id="{B3D84889-0BBC-4014-9244-FDB7D9052831}"/>
              </a:ext>
            </a:extLst>
          </p:cNvPr>
          <p:cNvSpPr txBox="1"/>
          <p:nvPr/>
        </p:nvSpPr>
        <p:spPr>
          <a:xfrm>
            <a:off x="4509370" y="3447304"/>
            <a:ext cx="6594672" cy="2814617"/>
          </a:xfrm>
          <a:prstGeom prst="rect">
            <a:avLst/>
          </a:prstGeom>
          <a:noFill/>
        </p:spPr>
        <p:txBody>
          <a:bodyPr wrap="square">
            <a:spAutoFit/>
          </a:bodyPr>
          <a:lstStyle/>
          <a:p>
            <a:pPr marL="0" indent="0" algn="ctr">
              <a:lnSpc>
                <a:spcPct val="150000"/>
              </a:lnSpc>
              <a:buNone/>
            </a:pPr>
            <a:r>
              <a:rPr lang="es-ES" sz="2000" b="0" i="0" dirty="0">
                <a:solidFill>
                  <a:schemeClr val="accent1">
                    <a:lumMod val="75000"/>
                  </a:schemeClr>
                </a:solidFill>
                <a:effectLst/>
                <a:latin typeface="Candara Light" panose="020E0502030303020204" pitchFamily="34" charset="0"/>
              </a:rPr>
              <a:t>Ministerio de Salud y Protección Social le ha hecho seguimiento a este evento de salud pública, distinguiendo que ya hay "afectaciones en el talento humano en salud, en las personas con covid-19  y sus familias y en  la población general por el temor, la angustia y la ansiedad que genera la enfermedad o por afrontar el aislamiento.</a:t>
            </a:r>
          </a:p>
        </p:txBody>
      </p:sp>
    </p:spTree>
    <p:extLst>
      <p:ext uri="{BB962C8B-B14F-4D97-AF65-F5344CB8AC3E}">
        <p14:creationId xmlns:p14="http://schemas.microsoft.com/office/powerpoint/2010/main" val="98874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02" name="Picture 6" descr="El coronavirus no tiene alas, pero a veces vuela - La Nueva España">
            <a:extLst>
              <a:ext uri="{FF2B5EF4-FFF2-40B4-BE49-F238E27FC236}">
                <a16:creationId xmlns:a16="http://schemas.microsoft.com/office/drawing/2014/main" id="{42B0194C-A9F9-433D-BE0D-DA1CA05D738A}"/>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6637" y="-13258"/>
            <a:ext cx="12185362" cy="6854266"/>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93CE303C-3904-4DE1-AF20-79B9D29D47FB}"/>
              </a:ext>
            </a:extLst>
          </p:cNvPr>
          <p:cNvSpPr txBox="1"/>
          <p:nvPr/>
        </p:nvSpPr>
        <p:spPr>
          <a:xfrm>
            <a:off x="670705" y="382330"/>
            <a:ext cx="10026522" cy="2154019"/>
          </a:xfrm>
          <a:prstGeom prst="rect">
            <a:avLst/>
          </a:prstGeom>
        </p:spPr>
        <p:txBody>
          <a:bodyPr vert="horz" lIns="91440" tIns="45720" rIns="91440" bIns="45720" rtlCol="0">
            <a:noAutofit/>
          </a:bodyPr>
          <a:lstStyle/>
          <a:p>
            <a:pPr algn="ctr">
              <a:spcBef>
                <a:spcPts val="600"/>
              </a:spcBef>
            </a:pPr>
            <a:r>
              <a:rPr lang="es-MX" sz="2400" dirty="0">
                <a:solidFill>
                  <a:schemeClr val="accent4">
                    <a:lumMod val="50000"/>
                  </a:schemeClr>
                </a:solidFill>
                <a:latin typeface="Candara Light" panose="020E0502030303020204" pitchFamily="34" charset="0"/>
              </a:rPr>
              <a:t>La pandemia COVID-19 ha interrumpido o paralizado los servicios esenciales de salud mental en el 93% de los países del mundo, al tiempo que ha aumentado la demanda de atención de salud mental, según un nuevo estudio de la OMS que abarca a 130 países. 
</a:t>
            </a:r>
            <a:endParaRPr lang="en-US" sz="2400" dirty="0">
              <a:solidFill>
                <a:schemeClr val="accent4">
                  <a:lumMod val="50000"/>
                </a:schemeClr>
              </a:solidFill>
              <a:latin typeface="Candara Light" panose="020E0502030303020204" pitchFamily="34" charset="0"/>
            </a:endParaRPr>
          </a:p>
        </p:txBody>
      </p:sp>
      <p:pic>
        <p:nvPicPr>
          <p:cNvPr id="4098" name="Picture 2" descr="Cómo reducir el impacto en tu salud mental del brote de coronavirus -  Agencia Ocote">
            <a:extLst>
              <a:ext uri="{FF2B5EF4-FFF2-40B4-BE49-F238E27FC236}">
                <a16:creationId xmlns:a16="http://schemas.microsoft.com/office/drawing/2014/main" id="{D9B1192D-77B6-43E9-85E3-B58F7537FA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840" r="30240" b="1"/>
          <a:stretch/>
        </p:blipFill>
        <p:spPr bwMode="auto">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Isosceles Triangle 7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uadroTexto 22">
            <a:extLst>
              <a:ext uri="{FF2B5EF4-FFF2-40B4-BE49-F238E27FC236}">
                <a16:creationId xmlns:a16="http://schemas.microsoft.com/office/drawing/2014/main" id="{77266149-3ED1-4969-8ADA-418DC23AC939}"/>
              </a:ext>
            </a:extLst>
          </p:cNvPr>
          <p:cNvSpPr txBox="1"/>
          <p:nvPr/>
        </p:nvSpPr>
        <p:spPr>
          <a:xfrm>
            <a:off x="2615214" y="2612441"/>
            <a:ext cx="6264410" cy="1200329"/>
          </a:xfrm>
          <a:prstGeom prst="rect">
            <a:avLst/>
          </a:prstGeom>
          <a:noFill/>
        </p:spPr>
        <p:txBody>
          <a:bodyPr wrap="square">
            <a:spAutoFit/>
          </a:bodyPr>
          <a:lstStyle/>
          <a:p>
            <a:pPr algn="ctr"/>
            <a:r>
              <a:rPr lang="es-MX" dirty="0">
                <a:effectLst>
                  <a:outerShdw blurRad="38100" dist="38100" dir="2700000" algn="tl">
                    <a:srgbClr val="000000">
                      <a:alpha val="43137"/>
                    </a:srgbClr>
                  </a:outerShdw>
                </a:effectLst>
                <a:latin typeface="Candara Light" panose="020E0502030303020204" pitchFamily="34" charset="0"/>
              </a:rPr>
              <a:t>Más del 60% de los países informaron de interrupciones en los servicios de salud mental para las personas vulnerables, incluidos niños y adolescentes (72 %) y los ancianos (70%)
</a:t>
            </a:r>
            <a:endParaRPr lang="en-US" dirty="0">
              <a:effectLst>
                <a:outerShdw blurRad="38100" dist="38100" dir="2700000" algn="tl">
                  <a:srgbClr val="000000">
                    <a:alpha val="43137"/>
                  </a:srgbClr>
                </a:outerShdw>
              </a:effectLst>
              <a:latin typeface="Candara Light" panose="020E0502030303020204" pitchFamily="34" charset="0"/>
            </a:endParaRPr>
          </a:p>
        </p:txBody>
      </p:sp>
      <p:pic>
        <p:nvPicPr>
          <p:cNvPr id="4104" name="Picture 8" descr="País desarrollado - Wikipedia, la enciclopedia libre">
            <a:extLst>
              <a:ext uri="{FF2B5EF4-FFF2-40B4-BE49-F238E27FC236}">
                <a16:creationId xmlns:a16="http://schemas.microsoft.com/office/drawing/2014/main" id="{A0C6882B-991B-4D40-BE8B-6CB1F8E006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503" y="2538646"/>
            <a:ext cx="2660364" cy="1347918"/>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9176AAC6-5225-492C-A99F-0EF0BB5902BC}"/>
              </a:ext>
            </a:extLst>
          </p:cNvPr>
          <p:cNvSpPr txBox="1"/>
          <p:nvPr/>
        </p:nvSpPr>
        <p:spPr>
          <a:xfrm>
            <a:off x="1020697" y="4385020"/>
            <a:ext cx="6605257" cy="2031325"/>
          </a:xfrm>
          <a:prstGeom prst="rect">
            <a:avLst/>
          </a:prstGeom>
          <a:noFill/>
        </p:spPr>
        <p:txBody>
          <a:bodyPr wrap="square">
            <a:spAutoFit/>
          </a:bodyPr>
          <a:lstStyle/>
          <a:p>
            <a:pPr algn="ctr"/>
            <a:r>
              <a:rPr lang="es-ES" b="0" i="0" dirty="0">
                <a:solidFill>
                  <a:schemeClr val="accent1">
                    <a:lumMod val="75000"/>
                  </a:schemeClr>
                </a:solidFill>
                <a:effectLst/>
                <a:latin typeface="Candara Light" panose="020E0502030303020204" pitchFamily="34" charset="0"/>
              </a:rPr>
              <a:t>Las nuevas realidades del teletrabajo, el desempleo temporal, la enseñanza en casa y la falta de contacto físico con familiares, amigos y colegas requieren tiempo para acostumbrarse. Adaptarnos a estos cambios en los hábitos de vida y enfrentarnos al temor de contraer la COVID-19 y a la preocupación por las personas próximas más vulnerables es difícil, y puede resultar especialmente duro para las personas y su salud mental.</a:t>
            </a:r>
            <a:endParaRPr lang="es-CO" dirty="0">
              <a:solidFill>
                <a:schemeClr val="accent1">
                  <a:lumMod val="75000"/>
                </a:schemeClr>
              </a:solidFill>
              <a:latin typeface="Candara Light" panose="020E0502030303020204" pitchFamily="34" charset="0"/>
            </a:endParaRPr>
          </a:p>
        </p:txBody>
      </p:sp>
      <p:sp>
        <p:nvSpPr>
          <p:cNvPr id="17" name="CuadroTexto 16">
            <a:extLst>
              <a:ext uri="{FF2B5EF4-FFF2-40B4-BE49-F238E27FC236}">
                <a16:creationId xmlns:a16="http://schemas.microsoft.com/office/drawing/2014/main" id="{EF34C46F-68D6-444C-A33D-13835DD55766}"/>
              </a:ext>
            </a:extLst>
          </p:cNvPr>
          <p:cNvSpPr txBox="1"/>
          <p:nvPr/>
        </p:nvSpPr>
        <p:spPr>
          <a:xfrm>
            <a:off x="-370066" y="78106"/>
            <a:ext cx="2768252" cy="307777"/>
          </a:xfrm>
          <a:prstGeom prst="rect">
            <a:avLst/>
          </a:prstGeom>
          <a:noFill/>
        </p:spPr>
        <p:txBody>
          <a:bodyPr wrap="square">
            <a:spAutoFit/>
          </a:bodyPr>
          <a:lstStyle>
            <a:defPPr>
              <a:defRPr lang="es-CO"/>
            </a:defPPr>
            <a:lvl1pPr algn="ctr">
              <a:defRPr b="1" i="0">
                <a:solidFill>
                  <a:srgbClr val="1C6387"/>
                </a:solidFill>
                <a:effectLst/>
                <a:latin typeface="Monotype Corsiva" panose="03010101010201010101" pitchFamily="66" charset="0"/>
              </a:defRPr>
            </a:lvl1pPr>
          </a:lstStyle>
          <a:p>
            <a:r>
              <a:rPr lang="es-CO" sz="1400" dirty="0"/>
              <a:t>https://www.who.int/es/</a:t>
            </a:r>
          </a:p>
        </p:txBody>
      </p:sp>
    </p:spTree>
    <p:extLst>
      <p:ext uri="{BB962C8B-B14F-4D97-AF65-F5344CB8AC3E}">
        <p14:creationId xmlns:p14="http://schemas.microsoft.com/office/powerpoint/2010/main" val="3032299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CuadroTexto 14">
            <a:extLst>
              <a:ext uri="{FF2B5EF4-FFF2-40B4-BE49-F238E27FC236}">
                <a16:creationId xmlns:a16="http://schemas.microsoft.com/office/drawing/2014/main" id="{9853829B-8FFA-40AB-97AA-369CE8850EEB}"/>
              </a:ext>
            </a:extLst>
          </p:cNvPr>
          <p:cNvSpPr txBox="1"/>
          <p:nvPr/>
        </p:nvSpPr>
        <p:spPr>
          <a:xfrm>
            <a:off x="506345" y="4166113"/>
            <a:ext cx="4151438" cy="1938992"/>
          </a:xfrm>
          <a:prstGeom prst="rect">
            <a:avLst/>
          </a:prstGeom>
          <a:noFill/>
        </p:spPr>
        <p:txBody>
          <a:bodyPr wrap="square">
            <a:spAutoFit/>
          </a:bodyPr>
          <a:lstStyle/>
          <a:p>
            <a:pPr algn="ctr"/>
            <a:r>
              <a:rPr lang="es-CO" sz="2000" dirty="0">
                <a:solidFill>
                  <a:schemeClr val="accent1">
                    <a:lumMod val="50000"/>
                  </a:schemeClr>
                </a:solidFill>
                <a:latin typeface="Candara Light" panose="020E0502030303020204" pitchFamily="34" charset="0"/>
              </a:rPr>
              <a:t>El psicólogo Luis Eduardo Narváez confirma que se registró un crecimiento en las consultas por ansiedad y depresión, lo que puede catalogarse como efectos colaterales de la emergencia sanitaria. </a:t>
            </a:r>
          </a:p>
        </p:txBody>
      </p:sp>
      <p:sp>
        <p:nvSpPr>
          <p:cNvPr id="19" name="CuadroTexto 18">
            <a:extLst>
              <a:ext uri="{FF2B5EF4-FFF2-40B4-BE49-F238E27FC236}">
                <a16:creationId xmlns:a16="http://schemas.microsoft.com/office/drawing/2014/main" id="{9682365F-7C6C-4082-86C5-2748CF99EBA1}"/>
              </a:ext>
            </a:extLst>
          </p:cNvPr>
          <p:cNvSpPr txBox="1"/>
          <p:nvPr/>
        </p:nvSpPr>
        <p:spPr>
          <a:xfrm>
            <a:off x="5503923" y="5411449"/>
            <a:ext cx="4574312" cy="1077218"/>
          </a:xfrm>
          <a:prstGeom prst="rect">
            <a:avLst/>
          </a:prstGeom>
          <a:noFill/>
        </p:spPr>
        <p:txBody>
          <a:bodyPr wrap="square">
            <a:spAutoFit/>
          </a:bodyPr>
          <a:lstStyle/>
          <a:p>
            <a:pPr algn="ctr"/>
            <a:r>
              <a:rPr lang="es-ES" sz="1600" b="0" i="0" dirty="0">
                <a:solidFill>
                  <a:srgbClr val="444444"/>
                </a:solidFill>
                <a:effectLst/>
                <a:latin typeface="Candara Light" panose="020E0502030303020204" pitchFamily="34" charset="0"/>
              </a:rPr>
              <a:t>“Con lo que se debe tener cuidado es que por causa de la covid-19 y</a:t>
            </a:r>
            <a:r>
              <a:rPr lang="es-ES" sz="1600" b="1" i="0" dirty="0">
                <a:solidFill>
                  <a:srgbClr val="373131"/>
                </a:solidFill>
                <a:effectLst/>
                <a:latin typeface="Candara Light" panose="020E0502030303020204" pitchFamily="34" charset="0"/>
              </a:rPr>
              <a:t> todo lo que pudo haber impactado en el individuo se desarrollen pensamientos suicidas</a:t>
            </a:r>
            <a:r>
              <a:rPr lang="es-ES" sz="1600" b="0" i="0" dirty="0">
                <a:solidFill>
                  <a:srgbClr val="444444"/>
                </a:solidFill>
                <a:effectLst/>
                <a:latin typeface="Candara Light" panose="020E0502030303020204" pitchFamily="34" charset="0"/>
              </a:rPr>
              <a:t> que siguen fortalecidos”</a:t>
            </a:r>
            <a:endParaRPr lang="es-CO" sz="1600" dirty="0">
              <a:latin typeface="Candara Light" panose="020E0502030303020204" pitchFamily="34" charset="0"/>
            </a:endParaRPr>
          </a:p>
        </p:txBody>
      </p:sp>
      <p:sp>
        <p:nvSpPr>
          <p:cNvPr id="21" name="CuadroTexto 20">
            <a:extLst>
              <a:ext uri="{FF2B5EF4-FFF2-40B4-BE49-F238E27FC236}">
                <a16:creationId xmlns:a16="http://schemas.microsoft.com/office/drawing/2014/main" id="{FC660AE3-86D8-479A-A48E-F9121853ED39}"/>
              </a:ext>
            </a:extLst>
          </p:cNvPr>
          <p:cNvSpPr txBox="1"/>
          <p:nvPr/>
        </p:nvSpPr>
        <p:spPr>
          <a:xfrm>
            <a:off x="7163264" y="3933008"/>
            <a:ext cx="4657783" cy="1077218"/>
          </a:xfrm>
          <a:prstGeom prst="rect">
            <a:avLst/>
          </a:prstGeom>
          <a:noFill/>
        </p:spPr>
        <p:txBody>
          <a:bodyPr wrap="square">
            <a:spAutoFit/>
          </a:bodyPr>
          <a:lstStyle/>
          <a:p>
            <a:pPr algn="ctr"/>
            <a:r>
              <a:rPr lang="es-CO" sz="1600" dirty="0">
                <a:latin typeface="Candara Light" panose="020E0502030303020204" pitchFamily="34" charset="0"/>
              </a:rPr>
              <a:t>“Hay un  momento a nivel colectivo en el que se dispara la preocupación, la impotencia, el miedo, la nostalgia, abatimiento, ansiedad y tristeza por causa del gran tráfico de información frente a la covid-19”.</a:t>
            </a:r>
          </a:p>
        </p:txBody>
      </p:sp>
      <p:sp>
        <p:nvSpPr>
          <p:cNvPr id="22" name="CuadroTexto 21">
            <a:extLst>
              <a:ext uri="{FF2B5EF4-FFF2-40B4-BE49-F238E27FC236}">
                <a16:creationId xmlns:a16="http://schemas.microsoft.com/office/drawing/2014/main" id="{6B81EF50-66C7-4363-B2C1-DBD2C9146D0A}"/>
              </a:ext>
            </a:extLst>
          </p:cNvPr>
          <p:cNvSpPr txBox="1"/>
          <p:nvPr/>
        </p:nvSpPr>
        <p:spPr>
          <a:xfrm>
            <a:off x="2627380" y="7730281"/>
            <a:ext cx="6100174" cy="369332"/>
          </a:xfrm>
          <a:prstGeom prst="rect">
            <a:avLst/>
          </a:prstGeom>
          <a:noFill/>
        </p:spPr>
        <p:txBody>
          <a:bodyPr wrap="square">
            <a:spAutoFit/>
          </a:bodyPr>
          <a:lstStyle/>
          <a:p>
            <a:r>
              <a:rPr lang="es-ES" b="0" i="0" dirty="0">
                <a:solidFill>
                  <a:srgbClr val="444444"/>
                </a:solidFill>
                <a:effectLst/>
                <a:latin typeface="Conv_Roboto-Regular"/>
              </a:rPr>
              <a:t>“hemos estado expuestos a un tiempo prolongado de estrés”.</a:t>
            </a:r>
            <a:endParaRPr lang="es-CO" dirty="0"/>
          </a:p>
        </p:txBody>
      </p:sp>
      <p:sp>
        <p:nvSpPr>
          <p:cNvPr id="26" name="CuadroTexto 25">
            <a:extLst>
              <a:ext uri="{FF2B5EF4-FFF2-40B4-BE49-F238E27FC236}">
                <a16:creationId xmlns:a16="http://schemas.microsoft.com/office/drawing/2014/main" id="{82833EF8-54B4-469F-A849-118A6D2474CC}"/>
              </a:ext>
            </a:extLst>
          </p:cNvPr>
          <p:cNvSpPr txBox="1"/>
          <p:nvPr/>
        </p:nvSpPr>
        <p:spPr>
          <a:xfrm>
            <a:off x="1440388" y="1629174"/>
            <a:ext cx="9536096" cy="830997"/>
          </a:xfrm>
          <a:prstGeom prst="rect">
            <a:avLst/>
          </a:prstGeom>
          <a:noFill/>
        </p:spPr>
        <p:txBody>
          <a:bodyPr wrap="square">
            <a:spAutoFit/>
          </a:bodyPr>
          <a:lstStyle/>
          <a:p>
            <a:pPr algn="ctr"/>
            <a:r>
              <a:rPr lang="es-ES" sz="1600" b="1" dirty="0">
                <a:solidFill>
                  <a:schemeClr val="accent3">
                    <a:lumMod val="50000"/>
                  </a:schemeClr>
                </a:solidFill>
                <a:latin typeface="Candara Light" panose="020E0502030303020204" pitchFamily="34" charset="0"/>
              </a:rPr>
              <a:t>C</a:t>
            </a:r>
            <a:r>
              <a:rPr lang="es-ES" sz="1600" b="1" i="0" dirty="0">
                <a:solidFill>
                  <a:schemeClr val="accent3">
                    <a:lumMod val="50000"/>
                  </a:schemeClr>
                </a:solidFill>
                <a:effectLst/>
                <a:latin typeface="Candara Light" panose="020E0502030303020204" pitchFamily="34" charset="0"/>
              </a:rPr>
              <a:t>uarentenas extendidas, calles vacías, escuelas sin estudiantes,</a:t>
            </a:r>
            <a:r>
              <a:rPr lang="es-ES" sz="1600" b="0" i="0" dirty="0">
                <a:solidFill>
                  <a:schemeClr val="accent3">
                    <a:lumMod val="50000"/>
                  </a:schemeClr>
                </a:solidFill>
                <a:effectLst/>
                <a:latin typeface="Candara Light" panose="020E0502030303020204" pitchFamily="34" charset="0"/>
              </a:rPr>
              <a:t> personal sanitario con trajes que parecieran de ciencia ficción, negocios quebrados, relaciones terminadas, violencia intrafamiliar y seres queridos fallecidos sin una despedida que permita vivir el proceso de duelo, entre otras.</a:t>
            </a:r>
            <a:endParaRPr lang="es-CO" sz="1600" dirty="0">
              <a:solidFill>
                <a:schemeClr val="accent3">
                  <a:lumMod val="50000"/>
                </a:schemeClr>
              </a:solidFill>
              <a:latin typeface="Candara Light" panose="020E0502030303020204" pitchFamily="34" charset="0"/>
            </a:endParaRPr>
          </a:p>
        </p:txBody>
      </p:sp>
      <p:sp>
        <p:nvSpPr>
          <p:cNvPr id="27" name="CuadroTexto 26">
            <a:extLst>
              <a:ext uri="{FF2B5EF4-FFF2-40B4-BE49-F238E27FC236}">
                <a16:creationId xmlns:a16="http://schemas.microsoft.com/office/drawing/2014/main" id="{BE5AD4E1-96E0-48F2-8DE8-C78B1ADDB50A}"/>
              </a:ext>
            </a:extLst>
          </p:cNvPr>
          <p:cNvSpPr txBox="1"/>
          <p:nvPr/>
        </p:nvSpPr>
        <p:spPr>
          <a:xfrm>
            <a:off x="2073458" y="356869"/>
            <a:ext cx="8547668" cy="646331"/>
          </a:xfrm>
          <a:prstGeom prst="rect">
            <a:avLst/>
          </a:prstGeom>
          <a:noFill/>
        </p:spPr>
        <p:txBody>
          <a:bodyPr wrap="square">
            <a:spAutoFit/>
          </a:bodyPr>
          <a:lstStyle/>
          <a:p>
            <a:pPr algn="ctr"/>
            <a:r>
              <a:rPr lang="es-ES" sz="3600" b="1" i="0" dirty="0">
                <a:solidFill>
                  <a:schemeClr val="accent1">
                    <a:lumMod val="75000"/>
                  </a:schemeClr>
                </a:solidFill>
                <a:effectLst/>
                <a:latin typeface="Monotype Corsiva" panose="03010101010201010101" pitchFamily="66" charset="0"/>
              </a:rPr>
              <a:t>Salud mental: otra pandemia detrás de la covid-19</a:t>
            </a:r>
          </a:p>
        </p:txBody>
      </p:sp>
      <p:sp>
        <p:nvSpPr>
          <p:cNvPr id="28" name="CuadroTexto 27">
            <a:extLst>
              <a:ext uri="{FF2B5EF4-FFF2-40B4-BE49-F238E27FC236}">
                <a16:creationId xmlns:a16="http://schemas.microsoft.com/office/drawing/2014/main" id="{D77970F3-C1F4-41B2-B6A2-A9D7E46DE01D}"/>
              </a:ext>
            </a:extLst>
          </p:cNvPr>
          <p:cNvSpPr txBox="1"/>
          <p:nvPr/>
        </p:nvSpPr>
        <p:spPr>
          <a:xfrm>
            <a:off x="-140872" y="39610"/>
            <a:ext cx="2768252" cy="307777"/>
          </a:xfrm>
          <a:prstGeom prst="rect">
            <a:avLst/>
          </a:prstGeom>
          <a:noFill/>
        </p:spPr>
        <p:txBody>
          <a:bodyPr wrap="square">
            <a:spAutoFit/>
          </a:bodyPr>
          <a:lstStyle>
            <a:defPPr>
              <a:defRPr lang="es-CO"/>
            </a:defPPr>
            <a:lvl1pPr algn="ctr">
              <a:defRPr b="1" i="0">
                <a:solidFill>
                  <a:srgbClr val="1C6387"/>
                </a:solidFill>
                <a:effectLst/>
                <a:latin typeface="Monotype Corsiva" panose="03010101010201010101" pitchFamily="66" charset="0"/>
              </a:defRPr>
            </a:lvl1pPr>
          </a:lstStyle>
          <a:p>
            <a:r>
              <a:rPr lang="es-CO" sz="1400" dirty="0"/>
              <a:t>https://www.elheraldo.co/</a:t>
            </a:r>
          </a:p>
        </p:txBody>
      </p:sp>
      <p:sp>
        <p:nvSpPr>
          <p:cNvPr id="29" name="Rectángulo 28">
            <a:extLst>
              <a:ext uri="{FF2B5EF4-FFF2-40B4-BE49-F238E27FC236}">
                <a16:creationId xmlns:a16="http://schemas.microsoft.com/office/drawing/2014/main" id="{DC0E4044-A09B-4D60-930F-BA932FE7A75F}"/>
              </a:ext>
            </a:extLst>
          </p:cNvPr>
          <p:cNvSpPr/>
          <p:nvPr/>
        </p:nvSpPr>
        <p:spPr>
          <a:xfrm>
            <a:off x="1440388" y="1480838"/>
            <a:ext cx="9536096" cy="1537906"/>
          </a:xfrm>
          <a:prstGeom prst="rect">
            <a:avLst/>
          </a:prstGeom>
          <a:noFill/>
          <a:ln w="285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4" name="CuadroTexto 23">
            <a:extLst>
              <a:ext uri="{FF2B5EF4-FFF2-40B4-BE49-F238E27FC236}">
                <a16:creationId xmlns:a16="http://schemas.microsoft.com/office/drawing/2014/main" id="{6E013AAF-7691-4B11-BC43-01DA9CE23204}"/>
              </a:ext>
            </a:extLst>
          </p:cNvPr>
          <p:cNvSpPr txBox="1"/>
          <p:nvPr/>
        </p:nvSpPr>
        <p:spPr>
          <a:xfrm>
            <a:off x="1808568" y="2797813"/>
            <a:ext cx="8173632" cy="646331"/>
          </a:xfrm>
          <a:prstGeom prst="rect">
            <a:avLst/>
          </a:prstGeom>
          <a:solidFill>
            <a:schemeClr val="bg1"/>
          </a:solidFill>
        </p:spPr>
        <p:txBody>
          <a:bodyPr wrap="square">
            <a:spAutoFit/>
          </a:bodyPr>
          <a:lstStyle/>
          <a:p>
            <a:pPr algn="ctr"/>
            <a:r>
              <a:rPr lang="es-ES" b="0" i="0" dirty="0">
                <a:effectLst/>
                <a:latin typeface="Candara Light" panose="020E0502030303020204" pitchFamily="34" charset="0"/>
              </a:rPr>
              <a:t>Por todos estos escenarios, aseguran los expertos, la salud mental ha sido una de las más golpeadas por la pandemia</a:t>
            </a:r>
            <a:endParaRPr lang="es-CO" dirty="0">
              <a:latin typeface="Candara Light" panose="020E0502030303020204" pitchFamily="34" charset="0"/>
            </a:endParaRPr>
          </a:p>
        </p:txBody>
      </p:sp>
      <p:sp>
        <p:nvSpPr>
          <p:cNvPr id="30" name="Bocadillo: rectángulo con esquinas redondeadas 29">
            <a:extLst>
              <a:ext uri="{FF2B5EF4-FFF2-40B4-BE49-F238E27FC236}">
                <a16:creationId xmlns:a16="http://schemas.microsoft.com/office/drawing/2014/main" id="{80B73D3B-FB06-4DB3-8882-7388C5AB070E}"/>
              </a:ext>
            </a:extLst>
          </p:cNvPr>
          <p:cNvSpPr/>
          <p:nvPr/>
        </p:nvSpPr>
        <p:spPr>
          <a:xfrm>
            <a:off x="7163264" y="3880226"/>
            <a:ext cx="4698640" cy="1290994"/>
          </a:xfrm>
          <a:prstGeom prst="wedgeRoundRectCallout">
            <a:avLst>
              <a:gd name="adj1" fmla="val -92883"/>
              <a:gd name="adj2" fmla="val 3630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1" name="Bocadillo: rectángulo con esquinas redondeadas 30">
            <a:extLst>
              <a:ext uri="{FF2B5EF4-FFF2-40B4-BE49-F238E27FC236}">
                <a16:creationId xmlns:a16="http://schemas.microsoft.com/office/drawing/2014/main" id="{9EE60413-8C8B-49A8-8619-480FCE4BCD97}"/>
              </a:ext>
            </a:extLst>
          </p:cNvPr>
          <p:cNvSpPr/>
          <p:nvPr/>
        </p:nvSpPr>
        <p:spPr>
          <a:xfrm>
            <a:off x="5599958" y="5331138"/>
            <a:ext cx="4382242" cy="1290994"/>
          </a:xfrm>
          <a:prstGeom prst="wedgeRoundRectCallout">
            <a:avLst>
              <a:gd name="adj1" fmla="val -66371"/>
              <a:gd name="adj2" fmla="val -5878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047784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CuadroTexto 12">
            <a:extLst>
              <a:ext uri="{FF2B5EF4-FFF2-40B4-BE49-F238E27FC236}">
                <a16:creationId xmlns:a16="http://schemas.microsoft.com/office/drawing/2014/main" id="{A09DA9C6-1500-4447-8384-DA7748D715FD}"/>
              </a:ext>
            </a:extLst>
          </p:cNvPr>
          <p:cNvSpPr txBox="1"/>
          <p:nvPr/>
        </p:nvSpPr>
        <p:spPr>
          <a:xfrm>
            <a:off x="1871277" y="1727919"/>
            <a:ext cx="8449443" cy="338554"/>
          </a:xfrm>
          <a:prstGeom prst="rect">
            <a:avLst/>
          </a:prstGeom>
          <a:noFill/>
        </p:spPr>
        <p:txBody>
          <a:bodyPr wrap="square">
            <a:spAutoFit/>
          </a:bodyPr>
          <a:lstStyle/>
          <a:p>
            <a:pPr algn="ctr"/>
            <a:r>
              <a:rPr lang="es-ES" sz="1600" b="1" i="0" dirty="0">
                <a:solidFill>
                  <a:schemeClr val="accent4">
                    <a:lumMod val="50000"/>
                  </a:schemeClr>
                </a:solidFill>
                <a:effectLst/>
                <a:latin typeface="Candara Light" panose="020E0502030303020204" pitchFamily="34" charset="0"/>
              </a:rPr>
              <a:t>Estudios confirman que cuarentena y condiciones sociales han exacerbado o propiciado trastornos</a:t>
            </a:r>
            <a:endParaRPr lang="es-CO" sz="1600" b="1" dirty="0">
              <a:solidFill>
                <a:schemeClr val="accent4">
                  <a:lumMod val="50000"/>
                </a:schemeClr>
              </a:solidFill>
              <a:latin typeface="Candara Light" panose="020E0502030303020204" pitchFamily="34" charset="0"/>
            </a:endParaRPr>
          </a:p>
        </p:txBody>
      </p:sp>
      <p:sp>
        <p:nvSpPr>
          <p:cNvPr id="15" name="CuadroTexto 14">
            <a:extLst>
              <a:ext uri="{FF2B5EF4-FFF2-40B4-BE49-F238E27FC236}">
                <a16:creationId xmlns:a16="http://schemas.microsoft.com/office/drawing/2014/main" id="{5B592446-08C5-49A6-BB86-40C7E2B08840}"/>
              </a:ext>
            </a:extLst>
          </p:cNvPr>
          <p:cNvSpPr txBox="1"/>
          <p:nvPr/>
        </p:nvSpPr>
        <p:spPr>
          <a:xfrm>
            <a:off x="670705" y="2639187"/>
            <a:ext cx="7641692" cy="923330"/>
          </a:xfrm>
          <a:prstGeom prst="rect">
            <a:avLst/>
          </a:prstGeom>
          <a:noFill/>
        </p:spPr>
        <p:txBody>
          <a:bodyPr wrap="square">
            <a:spAutoFit/>
          </a:bodyPr>
          <a:lstStyle/>
          <a:p>
            <a:pPr algn="ctr"/>
            <a:r>
              <a:rPr lang="es-ES" b="1" dirty="0">
                <a:solidFill>
                  <a:schemeClr val="accent1">
                    <a:lumMod val="50000"/>
                  </a:schemeClr>
                </a:solidFill>
                <a:latin typeface="Candara Light" panose="020E0502030303020204" pitchFamily="34" charset="0"/>
              </a:rPr>
              <a:t>L</a:t>
            </a:r>
            <a:r>
              <a:rPr lang="es-ES" b="1" i="0" dirty="0">
                <a:solidFill>
                  <a:schemeClr val="accent1">
                    <a:lumMod val="50000"/>
                  </a:schemeClr>
                </a:solidFill>
                <a:effectLst/>
                <a:latin typeface="Candara Light" panose="020E0502030303020204" pitchFamily="34" charset="0"/>
              </a:rPr>
              <a:t>os trastornos emocionales se han exacerbado o han aparecido en casi toda la población, </a:t>
            </a:r>
            <a:r>
              <a:rPr lang="es-ES" b="0" i="0" dirty="0">
                <a:solidFill>
                  <a:schemeClr val="accent1">
                    <a:lumMod val="50000"/>
                  </a:schemeClr>
                </a:solidFill>
                <a:effectLst/>
                <a:latin typeface="Candara Light" panose="020E0502030303020204" pitchFamily="34" charset="0"/>
              </a:rPr>
              <a:t>sin importar rango de edad, estatus social o región, según aterriza el psiquiatra Rodrigo Córdoba</a:t>
            </a:r>
            <a:endParaRPr lang="es-CO" dirty="0">
              <a:solidFill>
                <a:schemeClr val="accent1">
                  <a:lumMod val="50000"/>
                </a:schemeClr>
              </a:solidFill>
              <a:latin typeface="Candara Light" panose="020E0502030303020204" pitchFamily="34" charset="0"/>
            </a:endParaRPr>
          </a:p>
        </p:txBody>
      </p:sp>
      <p:sp>
        <p:nvSpPr>
          <p:cNvPr id="18" name="CuadroTexto 17">
            <a:extLst>
              <a:ext uri="{FF2B5EF4-FFF2-40B4-BE49-F238E27FC236}">
                <a16:creationId xmlns:a16="http://schemas.microsoft.com/office/drawing/2014/main" id="{F1EF58C5-2481-49D7-95C8-46CD8DF9B3C1}"/>
              </a:ext>
            </a:extLst>
          </p:cNvPr>
          <p:cNvSpPr txBox="1"/>
          <p:nvPr/>
        </p:nvSpPr>
        <p:spPr>
          <a:xfrm>
            <a:off x="2216647" y="477845"/>
            <a:ext cx="7758705" cy="1200329"/>
          </a:xfrm>
          <a:prstGeom prst="rect">
            <a:avLst/>
          </a:prstGeom>
          <a:noFill/>
        </p:spPr>
        <p:txBody>
          <a:bodyPr wrap="square">
            <a:spAutoFit/>
          </a:bodyPr>
          <a:lstStyle/>
          <a:p>
            <a:pPr algn="ctr"/>
            <a:r>
              <a:rPr lang="es-ES" sz="3600" b="1" i="0" dirty="0">
                <a:solidFill>
                  <a:schemeClr val="accent1">
                    <a:lumMod val="50000"/>
                  </a:schemeClr>
                </a:solidFill>
                <a:effectLst/>
                <a:latin typeface="Monotype Corsiva" panose="03010101010201010101" pitchFamily="66" charset="0"/>
              </a:rPr>
              <a:t>Los problemas de salud mental que ya está dejando ver la pandemia</a:t>
            </a:r>
          </a:p>
        </p:txBody>
      </p:sp>
      <p:sp>
        <p:nvSpPr>
          <p:cNvPr id="20" name="CuadroTexto 19">
            <a:extLst>
              <a:ext uri="{FF2B5EF4-FFF2-40B4-BE49-F238E27FC236}">
                <a16:creationId xmlns:a16="http://schemas.microsoft.com/office/drawing/2014/main" id="{3A3C2BDF-DB27-4253-BC2D-FC69EDBEF12B}"/>
              </a:ext>
            </a:extLst>
          </p:cNvPr>
          <p:cNvSpPr txBox="1"/>
          <p:nvPr/>
        </p:nvSpPr>
        <p:spPr>
          <a:xfrm>
            <a:off x="-140872" y="85034"/>
            <a:ext cx="2768252" cy="307777"/>
          </a:xfrm>
          <a:prstGeom prst="rect">
            <a:avLst/>
          </a:prstGeom>
          <a:noFill/>
        </p:spPr>
        <p:txBody>
          <a:bodyPr wrap="square">
            <a:spAutoFit/>
          </a:bodyPr>
          <a:lstStyle>
            <a:defPPr>
              <a:defRPr lang="es-CO"/>
            </a:defPPr>
            <a:lvl1pPr algn="ctr">
              <a:defRPr b="1" i="0">
                <a:solidFill>
                  <a:srgbClr val="1C6387"/>
                </a:solidFill>
                <a:effectLst/>
                <a:latin typeface="Monotype Corsiva" panose="03010101010201010101" pitchFamily="66" charset="0"/>
              </a:defRPr>
            </a:lvl1pPr>
          </a:lstStyle>
          <a:p>
            <a:r>
              <a:rPr lang="es-CO" sz="1400" dirty="0"/>
              <a:t>https://www.eltiempo.com/</a:t>
            </a:r>
          </a:p>
        </p:txBody>
      </p:sp>
      <p:pic>
        <p:nvPicPr>
          <p:cNvPr id="21" name="Picture 2" descr="Como mantener tu bienestar emocional en pandemia - Psicología Mens Sana">
            <a:extLst>
              <a:ext uri="{FF2B5EF4-FFF2-40B4-BE49-F238E27FC236}">
                <a16:creationId xmlns:a16="http://schemas.microsoft.com/office/drawing/2014/main" id="{83F4745B-738A-4DC0-9ED5-F2DDFDF0BB1C}"/>
              </a:ext>
            </a:extLst>
          </p:cNvPr>
          <p:cNvPicPr>
            <a:picLocks noChangeAspect="1" noChangeArrowheads="1"/>
          </p:cNvPicPr>
          <p:nvPr/>
        </p:nvPicPr>
        <p:blipFill>
          <a:blip r:embed="rId2">
            <a:clrChange>
              <a:clrFrom>
                <a:srgbClr val="EEEEEE"/>
              </a:clrFrom>
              <a:clrTo>
                <a:srgbClr val="EEEEEE">
                  <a:alpha val="0"/>
                </a:srgbClr>
              </a:clrTo>
            </a:clrChange>
            <a:extLst>
              <a:ext uri="{28A0092B-C50C-407E-A947-70E740481C1C}">
                <a14:useLocalDpi xmlns:a14="http://schemas.microsoft.com/office/drawing/2010/main" val="0"/>
              </a:ext>
            </a:extLst>
          </a:blip>
          <a:srcRect/>
          <a:stretch>
            <a:fillRect/>
          </a:stretch>
        </p:blipFill>
        <p:spPr bwMode="auto">
          <a:xfrm>
            <a:off x="5936247" y="2791087"/>
            <a:ext cx="6096000" cy="4066913"/>
          </a:xfrm>
          <a:prstGeom prst="rect">
            <a:avLst/>
          </a:prstGeom>
          <a:noFill/>
          <a:extLst>
            <a:ext uri="{909E8E84-426E-40DD-AFC4-6F175D3DCCD1}">
              <a14:hiddenFill xmlns:a14="http://schemas.microsoft.com/office/drawing/2010/main">
                <a:solidFill>
                  <a:srgbClr val="FFFFFF"/>
                </a:solidFill>
              </a14:hiddenFill>
            </a:ext>
          </a:extLst>
        </p:spPr>
      </p:pic>
      <p:sp>
        <p:nvSpPr>
          <p:cNvPr id="23" name="CuadroTexto 22">
            <a:extLst>
              <a:ext uri="{FF2B5EF4-FFF2-40B4-BE49-F238E27FC236}">
                <a16:creationId xmlns:a16="http://schemas.microsoft.com/office/drawing/2014/main" id="{554E0E48-7BBB-4F80-9610-5FD67D1949E3}"/>
              </a:ext>
            </a:extLst>
          </p:cNvPr>
          <p:cNvSpPr txBox="1"/>
          <p:nvPr/>
        </p:nvSpPr>
        <p:spPr>
          <a:xfrm>
            <a:off x="1208533" y="3754304"/>
            <a:ext cx="4533240" cy="2957861"/>
          </a:xfrm>
          <a:prstGeom prst="rect">
            <a:avLst/>
          </a:prstGeom>
          <a:noFill/>
        </p:spPr>
        <p:txBody>
          <a:bodyPr wrap="square">
            <a:spAutoFit/>
          </a:bodyPr>
          <a:lstStyle/>
          <a:p>
            <a:pPr algn="ctr">
              <a:lnSpc>
                <a:spcPct val="150000"/>
              </a:lnSpc>
            </a:pPr>
            <a:r>
              <a:rPr lang="es-ES" b="0" i="0" dirty="0">
                <a:solidFill>
                  <a:srgbClr val="393939"/>
                </a:solidFill>
                <a:effectLst/>
                <a:latin typeface="Candara Light" panose="020E0502030303020204" pitchFamily="34" charset="0"/>
              </a:rPr>
              <a:t>Una investigación de los departamentos de Psiquiatría y Salud Mental y de Epidemiología Clínica y Bioestadística de la Facultad de Medicina de la Universidad Javeriana, que acaba de ser revelada, dio las primeras bases sólidas sobre el impacto de la pandemia en la salud mental de los colombianos.</a:t>
            </a:r>
            <a:endParaRPr lang="es-CO" dirty="0">
              <a:latin typeface="Candara Light" panose="020E0502030303020204" pitchFamily="34" charset="0"/>
            </a:endParaRPr>
          </a:p>
        </p:txBody>
      </p:sp>
    </p:spTree>
    <p:extLst>
      <p:ext uri="{BB962C8B-B14F-4D97-AF65-F5344CB8AC3E}">
        <p14:creationId xmlns:p14="http://schemas.microsoft.com/office/powerpoint/2010/main" val="2813352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Picture 2">
            <a:extLst>
              <a:ext uri="{FF2B5EF4-FFF2-40B4-BE49-F238E27FC236}">
                <a16:creationId xmlns:a16="http://schemas.microsoft.com/office/drawing/2014/main" id="{1DC8A1BE-9AAF-457C-9A11-36BD2B8957FD}"/>
              </a:ext>
            </a:extLst>
          </p:cNvPr>
          <p:cNvPicPr>
            <a:picLocks noChangeAspect="1" noChangeArrowheads="1"/>
          </p:cNvPicPr>
          <p:nvPr/>
        </p:nvPicPr>
        <p:blipFill>
          <a:blip r:embed="rId2">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776579" y="702672"/>
            <a:ext cx="6172200" cy="5581650"/>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BFF19E56-260E-4E82-8D98-5F9CF9C9DF92}"/>
              </a:ext>
            </a:extLst>
          </p:cNvPr>
          <p:cNvSpPr txBox="1"/>
          <p:nvPr/>
        </p:nvSpPr>
        <p:spPr>
          <a:xfrm>
            <a:off x="473947" y="1746546"/>
            <a:ext cx="4828685" cy="3788858"/>
          </a:xfrm>
          <a:prstGeom prst="rect">
            <a:avLst/>
          </a:prstGeom>
          <a:noFill/>
        </p:spPr>
        <p:txBody>
          <a:bodyPr wrap="square">
            <a:spAutoFit/>
          </a:bodyPr>
          <a:lstStyle/>
          <a:p>
            <a:pPr algn="ctr">
              <a:lnSpc>
                <a:spcPct val="150000"/>
              </a:lnSpc>
            </a:pPr>
            <a:r>
              <a:rPr lang="es-ES" b="0" i="0" dirty="0">
                <a:solidFill>
                  <a:schemeClr val="accent1">
                    <a:lumMod val="75000"/>
                  </a:schemeClr>
                </a:solidFill>
                <a:effectLst/>
                <a:latin typeface="Candara Light" panose="020E0502030303020204" pitchFamily="34" charset="0"/>
              </a:rPr>
              <a:t>El estudio 'Salud mental y resiliencia en adultos jóvenes (18 a 24 años) de Suramérica durante el aislamiento por la pandemia', que se llevó a cabo en Perú, Argentina y Colombia, encuestó a 1.000 jóvenes en Bogotá y </a:t>
            </a:r>
            <a:r>
              <a:rPr lang="es-ES" b="1" i="0" dirty="0">
                <a:solidFill>
                  <a:schemeClr val="accent1">
                    <a:lumMod val="75000"/>
                  </a:schemeClr>
                </a:solidFill>
                <a:effectLst/>
                <a:latin typeface="Candara Light" panose="020E0502030303020204" pitchFamily="34" charset="0"/>
              </a:rPr>
              <a:t>reveló que el 68,1 % presentó diferentes niveles de depresión según la Escala PHQ 8 con un puntaje mayor de 10. </a:t>
            </a:r>
            <a:r>
              <a:rPr lang="es-ES" b="0" i="0" dirty="0">
                <a:solidFill>
                  <a:schemeClr val="accent1">
                    <a:lumMod val="75000"/>
                  </a:schemeClr>
                </a:solidFill>
                <a:effectLst/>
                <a:latin typeface="Candara Light" panose="020E0502030303020204" pitchFamily="34" charset="0"/>
              </a:rPr>
              <a:t>El 29 % tenía niveles leves, 22 % moderados y 17 % severos.</a:t>
            </a:r>
            <a:endParaRPr lang="es-CO" dirty="0">
              <a:solidFill>
                <a:schemeClr val="accent1">
                  <a:lumMod val="75000"/>
                </a:schemeClr>
              </a:solidFill>
              <a:latin typeface="Candara Light" panose="020E0502030303020204" pitchFamily="34" charset="0"/>
            </a:endParaRPr>
          </a:p>
        </p:txBody>
      </p:sp>
      <p:sp>
        <p:nvSpPr>
          <p:cNvPr id="15" name="CuadroTexto 14">
            <a:extLst>
              <a:ext uri="{FF2B5EF4-FFF2-40B4-BE49-F238E27FC236}">
                <a16:creationId xmlns:a16="http://schemas.microsoft.com/office/drawing/2014/main" id="{19B2C343-4B35-494A-AA60-BE87253FF7AB}"/>
              </a:ext>
            </a:extLst>
          </p:cNvPr>
          <p:cNvSpPr txBox="1"/>
          <p:nvPr/>
        </p:nvSpPr>
        <p:spPr>
          <a:xfrm>
            <a:off x="-140872" y="85034"/>
            <a:ext cx="2768252" cy="307777"/>
          </a:xfrm>
          <a:prstGeom prst="rect">
            <a:avLst/>
          </a:prstGeom>
          <a:noFill/>
        </p:spPr>
        <p:txBody>
          <a:bodyPr wrap="square">
            <a:spAutoFit/>
          </a:bodyPr>
          <a:lstStyle>
            <a:defPPr>
              <a:defRPr lang="es-CO"/>
            </a:defPPr>
            <a:lvl1pPr algn="ctr">
              <a:defRPr b="1" i="0">
                <a:solidFill>
                  <a:srgbClr val="1C6387"/>
                </a:solidFill>
                <a:effectLst/>
                <a:latin typeface="Monotype Corsiva" panose="03010101010201010101" pitchFamily="66" charset="0"/>
              </a:defRPr>
            </a:lvl1pPr>
          </a:lstStyle>
          <a:p>
            <a:r>
              <a:rPr lang="es-CO" sz="1400" dirty="0"/>
              <a:t>https://www.eltiempo.com/</a:t>
            </a:r>
          </a:p>
        </p:txBody>
      </p:sp>
      <p:sp>
        <p:nvSpPr>
          <p:cNvPr id="17" name="CuadroTexto 16">
            <a:extLst>
              <a:ext uri="{FF2B5EF4-FFF2-40B4-BE49-F238E27FC236}">
                <a16:creationId xmlns:a16="http://schemas.microsoft.com/office/drawing/2014/main" id="{4232D1B2-5699-4A53-B0C2-B5E0AAC75DC3}"/>
              </a:ext>
            </a:extLst>
          </p:cNvPr>
          <p:cNvSpPr txBox="1"/>
          <p:nvPr/>
        </p:nvSpPr>
        <p:spPr>
          <a:xfrm>
            <a:off x="475744" y="5770743"/>
            <a:ext cx="6169068" cy="830997"/>
          </a:xfrm>
          <a:prstGeom prst="rect">
            <a:avLst/>
          </a:prstGeom>
          <a:noFill/>
        </p:spPr>
        <p:txBody>
          <a:bodyPr wrap="square">
            <a:spAutoFit/>
          </a:bodyPr>
          <a:lstStyle/>
          <a:p>
            <a:pPr algn="ctr"/>
            <a:r>
              <a:rPr lang="es-ES" sz="1600" b="0" i="0" dirty="0">
                <a:solidFill>
                  <a:srgbClr val="393939"/>
                </a:solidFill>
                <a:effectLst/>
                <a:latin typeface="Candara Light" panose="020E0502030303020204" pitchFamily="34" charset="0"/>
              </a:rPr>
              <a:t>Igualmente se evidenció que un 70,3 % de las mujeres y un 63,4% de los hombres presentaban depresión y que </a:t>
            </a:r>
            <a:r>
              <a:rPr lang="es-ES" sz="1600" b="1" i="0" dirty="0">
                <a:solidFill>
                  <a:srgbClr val="393939"/>
                </a:solidFill>
                <a:effectLst/>
                <a:latin typeface="Candara Light" panose="020E0502030303020204" pitchFamily="34" charset="0"/>
              </a:rPr>
              <a:t>el 53,4 % reportó diferentes niveles de ansiedad</a:t>
            </a:r>
            <a:r>
              <a:rPr lang="es-ES" sz="1600" b="0" i="0" dirty="0">
                <a:solidFill>
                  <a:srgbClr val="393939"/>
                </a:solidFill>
                <a:effectLst/>
                <a:latin typeface="Candara Light" panose="020E0502030303020204" pitchFamily="34" charset="0"/>
              </a:rPr>
              <a:t> de acuerdo con la escala GAD 7.</a:t>
            </a:r>
            <a:endParaRPr lang="es-CO" sz="1600" dirty="0">
              <a:latin typeface="Candara Light" panose="020E0502030303020204" pitchFamily="34" charset="0"/>
            </a:endParaRPr>
          </a:p>
        </p:txBody>
      </p:sp>
    </p:spTree>
    <p:extLst>
      <p:ext uri="{BB962C8B-B14F-4D97-AF65-F5344CB8AC3E}">
        <p14:creationId xmlns:p14="http://schemas.microsoft.com/office/powerpoint/2010/main" val="1953954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6" descr="El coronavirus no tiene alas, pero a veces vuela - La Nueva España">
            <a:extLst>
              <a:ext uri="{FF2B5EF4-FFF2-40B4-BE49-F238E27FC236}">
                <a16:creationId xmlns:a16="http://schemas.microsoft.com/office/drawing/2014/main" id="{D25D1700-7892-4AD5-B316-F78789B6769E}"/>
              </a:ext>
            </a:extLst>
          </p:cNvPr>
          <p:cNvPicPr>
            <a:picLocks noChangeAspect="1" noChangeArrowheads="1"/>
          </p:cNvPicPr>
          <p:nvPr/>
        </p:nvPicPr>
        <p:blipFill>
          <a:blip r:embed="rId2">
            <a:duotone>
              <a:schemeClr val="accent2">
                <a:shade val="45000"/>
                <a:satMod val="135000"/>
              </a:schemeClr>
              <a:prstClr val="white"/>
            </a:duotone>
            <a:alphaModFix amt="38000"/>
            <a:extLst>
              <a:ext uri="{28A0092B-C50C-407E-A947-70E740481C1C}">
                <a14:useLocalDpi xmlns:a14="http://schemas.microsoft.com/office/drawing/2010/main" val="0"/>
              </a:ext>
            </a:extLst>
          </a:blip>
          <a:srcRect/>
          <a:stretch>
            <a:fillRect/>
          </a:stretch>
        </p:blipFill>
        <p:spPr bwMode="auto">
          <a:xfrm>
            <a:off x="6637" y="-13258"/>
            <a:ext cx="12185362" cy="68542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5 formas de proteger nuestro bienestar emocional durante la pandemia  COVID-19">
            <a:extLst>
              <a:ext uri="{FF2B5EF4-FFF2-40B4-BE49-F238E27FC236}">
                <a16:creationId xmlns:a16="http://schemas.microsoft.com/office/drawing/2014/main" id="{D73968D7-9EC3-4622-AD33-A8CB7370CEA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1015" t="-23803" r="27916" b="3664"/>
          <a:stretch/>
        </p:blipFill>
        <p:spPr bwMode="auto">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Marcador de contenido 2">
            <a:extLst>
              <a:ext uri="{FF2B5EF4-FFF2-40B4-BE49-F238E27FC236}">
                <a16:creationId xmlns:a16="http://schemas.microsoft.com/office/drawing/2014/main" id="{3C687D5F-6DA1-4B6A-A060-C30663E28494}"/>
              </a:ext>
            </a:extLst>
          </p:cNvPr>
          <p:cNvSpPr>
            <a:spLocks noGrp="1"/>
          </p:cNvSpPr>
          <p:nvPr>
            <p:ph idx="1"/>
          </p:nvPr>
        </p:nvSpPr>
        <p:spPr>
          <a:xfrm>
            <a:off x="670705" y="1873050"/>
            <a:ext cx="8212494" cy="1323750"/>
          </a:xfrm>
        </p:spPr>
        <p:txBody>
          <a:bodyPr anchor="ctr">
            <a:normAutofit fontScale="92500"/>
          </a:bodyPr>
          <a:lstStyle/>
          <a:p>
            <a:pPr marL="0" indent="0" algn="just">
              <a:lnSpc>
                <a:spcPct val="150000"/>
              </a:lnSpc>
              <a:buNone/>
            </a:pPr>
            <a:r>
              <a:rPr lang="es-MX" sz="1600" b="0" i="0" dirty="0">
                <a:solidFill>
                  <a:schemeClr val="accent1">
                    <a:lumMod val="75000"/>
                  </a:schemeClr>
                </a:solidFill>
                <a:effectLst/>
                <a:latin typeface="Javanese Text" panose="02000000000000000000" pitchFamily="2" charset="0"/>
              </a:rPr>
              <a:t>La encuesta aplicada durante la cuarentena permite conocer las percepciones, condiciones y riesgos que afronta la población joven del municipio (14 -28 años), en el contexto actual de aislamiento preventivo obligatorio generada por la pandemia del Covid- 19 (Coronavirus)</a:t>
            </a:r>
            <a:endParaRPr lang="es-CO" sz="2400" dirty="0">
              <a:solidFill>
                <a:schemeClr val="accent1">
                  <a:lumMod val="75000"/>
                </a:schemeClr>
              </a:solidFill>
              <a:latin typeface="Javanese Text" panose="02000000000000000000" pitchFamily="2" charset="0"/>
            </a:endParaRPr>
          </a:p>
        </p:txBody>
      </p:sp>
      <p:sp>
        <p:nvSpPr>
          <p:cNvPr id="28" name="CuadroTexto 27">
            <a:extLst>
              <a:ext uri="{FF2B5EF4-FFF2-40B4-BE49-F238E27FC236}">
                <a16:creationId xmlns:a16="http://schemas.microsoft.com/office/drawing/2014/main" id="{25554912-46FE-4673-ABEF-959AE48B4A83}"/>
              </a:ext>
            </a:extLst>
          </p:cNvPr>
          <p:cNvSpPr txBox="1"/>
          <p:nvPr/>
        </p:nvSpPr>
        <p:spPr>
          <a:xfrm>
            <a:off x="670705" y="1534481"/>
            <a:ext cx="1681220" cy="369332"/>
          </a:xfrm>
          <a:prstGeom prst="rect">
            <a:avLst/>
          </a:prstGeom>
          <a:noFill/>
        </p:spPr>
        <p:txBody>
          <a:bodyPr wrap="square">
            <a:spAutoFit/>
          </a:bodyPr>
          <a:lstStyle/>
          <a:p>
            <a:pPr algn="ctr"/>
            <a:r>
              <a:rPr lang="es-MX" b="1" i="0" dirty="0">
                <a:solidFill>
                  <a:srgbClr val="1C6387"/>
                </a:solidFill>
                <a:effectLst/>
                <a:latin typeface="Monotype Corsiva" panose="03010101010201010101" pitchFamily="66" charset="0"/>
              </a:rPr>
              <a:t>5 de enero de 2021</a:t>
            </a:r>
            <a:endParaRPr lang="es-CO" dirty="0">
              <a:latin typeface="Monotype Corsiva" panose="03010101010201010101" pitchFamily="66" charset="0"/>
            </a:endParaRPr>
          </a:p>
        </p:txBody>
      </p:sp>
      <p:sp>
        <p:nvSpPr>
          <p:cNvPr id="30" name="CuadroTexto 29">
            <a:extLst>
              <a:ext uri="{FF2B5EF4-FFF2-40B4-BE49-F238E27FC236}">
                <a16:creationId xmlns:a16="http://schemas.microsoft.com/office/drawing/2014/main" id="{DC08CA9F-BE58-41D0-A6E0-BCB548D2E325}"/>
              </a:ext>
            </a:extLst>
          </p:cNvPr>
          <p:cNvSpPr txBox="1"/>
          <p:nvPr/>
        </p:nvSpPr>
        <p:spPr>
          <a:xfrm>
            <a:off x="1718975" y="4225379"/>
            <a:ext cx="2436230" cy="1708288"/>
          </a:xfrm>
          <a:prstGeom prst="rect">
            <a:avLst/>
          </a:prstGeom>
          <a:noFill/>
        </p:spPr>
        <p:txBody>
          <a:bodyPr wrap="square">
            <a:spAutoFit/>
          </a:bodyPr>
          <a:lstStyle/>
          <a:p>
            <a:pPr>
              <a:lnSpc>
                <a:spcPct val="150000"/>
              </a:lnSpc>
            </a:pPr>
            <a:r>
              <a:rPr lang="es-CO" dirty="0">
                <a:solidFill>
                  <a:schemeClr val="accent4">
                    <a:lumMod val="75000"/>
                  </a:schemeClr>
                </a:solidFill>
                <a:latin typeface="Abadi Extra Light" panose="020B0204020104020204" pitchFamily="34" charset="0"/>
              </a:rPr>
              <a:t>Área o dependencia	</a:t>
            </a:r>
          </a:p>
          <a:p>
            <a:pPr>
              <a:lnSpc>
                <a:spcPct val="150000"/>
              </a:lnSpc>
            </a:pPr>
            <a:r>
              <a:rPr lang="es-CO" dirty="0">
                <a:solidFill>
                  <a:schemeClr val="accent4">
                    <a:lumMod val="75000"/>
                  </a:schemeClr>
                </a:solidFill>
                <a:latin typeface="Abadi Extra Light" panose="020B0204020104020204" pitchFamily="34" charset="0"/>
              </a:rPr>
              <a:t>Nombre de la Entidad</a:t>
            </a:r>
          </a:p>
          <a:p>
            <a:pPr>
              <a:lnSpc>
                <a:spcPct val="150000"/>
              </a:lnSpc>
            </a:pPr>
            <a:r>
              <a:rPr lang="es-CO" dirty="0">
                <a:solidFill>
                  <a:schemeClr val="accent4">
                    <a:lumMod val="75000"/>
                  </a:schemeClr>
                </a:solidFill>
                <a:latin typeface="Abadi Extra Light" panose="020B0204020104020204" pitchFamily="34" charset="0"/>
              </a:rPr>
              <a:t>Departamento	</a:t>
            </a:r>
          </a:p>
          <a:p>
            <a:pPr>
              <a:lnSpc>
                <a:spcPct val="150000"/>
              </a:lnSpc>
            </a:pPr>
            <a:r>
              <a:rPr lang="es-CO" dirty="0">
                <a:solidFill>
                  <a:schemeClr val="accent4">
                    <a:lumMod val="75000"/>
                  </a:schemeClr>
                </a:solidFill>
                <a:latin typeface="Abadi Extra Light" panose="020B0204020104020204" pitchFamily="34" charset="0"/>
              </a:rPr>
              <a:t>Municipio	</a:t>
            </a:r>
          </a:p>
        </p:txBody>
      </p:sp>
      <p:sp>
        <p:nvSpPr>
          <p:cNvPr id="32" name="CuadroTexto 31">
            <a:extLst>
              <a:ext uri="{FF2B5EF4-FFF2-40B4-BE49-F238E27FC236}">
                <a16:creationId xmlns:a16="http://schemas.microsoft.com/office/drawing/2014/main" id="{23867558-EF64-440F-BB19-59E26BEFACDA}"/>
              </a:ext>
            </a:extLst>
          </p:cNvPr>
          <p:cNvSpPr txBox="1"/>
          <p:nvPr/>
        </p:nvSpPr>
        <p:spPr>
          <a:xfrm>
            <a:off x="-174839" y="82326"/>
            <a:ext cx="2085282" cy="307777"/>
          </a:xfrm>
          <a:prstGeom prst="rect">
            <a:avLst/>
          </a:prstGeom>
          <a:noFill/>
        </p:spPr>
        <p:txBody>
          <a:bodyPr wrap="square">
            <a:spAutoFit/>
          </a:bodyPr>
          <a:lstStyle>
            <a:defPPr>
              <a:defRPr lang="es-CO"/>
            </a:defPPr>
            <a:lvl1pPr algn="ctr">
              <a:defRPr b="1" i="0">
                <a:solidFill>
                  <a:srgbClr val="1C6387"/>
                </a:solidFill>
                <a:effectLst/>
                <a:latin typeface="Monotype Corsiva" panose="03010101010201010101" pitchFamily="66" charset="0"/>
              </a:defRPr>
            </a:lvl1pPr>
          </a:lstStyle>
          <a:p>
            <a:r>
              <a:rPr lang="es-CO" sz="1400" dirty="0"/>
              <a:t>http://medata.gov.co/</a:t>
            </a:r>
          </a:p>
        </p:txBody>
      </p:sp>
      <p:sp>
        <p:nvSpPr>
          <p:cNvPr id="34" name="CuadroTexto 33">
            <a:extLst>
              <a:ext uri="{FF2B5EF4-FFF2-40B4-BE49-F238E27FC236}">
                <a16:creationId xmlns:a16="http://schemas.microsoft.com/office/drawing/2014/main" id="{C7A11933-40A3-4EEF-81C9-4C92E7ACE1CD}"/>
              </a:ext>
            </a:extLst>
          </p:cNvPr>
          <p:cNvSpPr txBox="1"/>
          <p:nvPr/>
        </p:nvSpPr>
        <p:spPr>
          <a:xfrm>
            <a:off x="4155205" y="4222942"/>
            <a:ext cx="2917271" cy="1710725"/>
          </a:xfrm>
          <a:prstGeom prst="rect">
            <a:avLst/>
          </a:prstGeom>
          <a:noFill/>
        </p:spPr>
        <p:txBody>
          <a:bodyPr wrap="square">
            <a:spAutoFit/>
          </a:bodyPr>
          <a:lstStyle/>
          <a:p>
            <a:pPr>
              <a:lnSpc>
                <a:spcPct val="150000"/>
              </a:lnSpc>
            </a:pPr>
            <a:r>
              <a:rPr lang="es-CO" i="1" dirty="0">
                <a:solidFill>
                  <a:schemeClr val="accent4">
                    <a:lumMod val="75000"/>
                  </a:schemeClr>
                </a:solidFill>
                <a:latin typeface="Abadi Extra Light" panose="020B0204020104020204" pitchFamily="34" charset="0"/>
              </a:rPr>
              <a:t>Secretaría de la Juventud</a:t>
            </a:r>
          </a:p>
          <a:p>
            <a:pPr>
              <a:lnSpc>
                <a:spcPct val="150000"/>
              </a:lnSpc>
            </a:pPr>
            <a:r>
              <a:rPr lang="es-CO" i="1" dirty="0">
                <a:solidFill>
                  <a:schemeClr val="accent4">
                    <a:lumMod val="75000"/>
                  </a:schemeClr>
                </a:solidFill>
                <a:latin typeface="Abadi Extra Light" panose="020B0204020104020204" pitchFamily="34" charset="0"/>
              </a:rPr>
              <a:t>Alcaldía Municipal de Medellín</a:t>
            </a:r>
          </a:p>
          <a:p>
            <a:pPr>
              <a:lnSpc>
                <a:spcPct val="150000"/>
              </a:lnSpc>
            </a:pPr>
            <a:r>
              <a:rPr lang="es-CO" i="1" dirty="0">
                <a:solidFill>
                  <a:schemeClr val="accent4">
                    <a:lumMod val="75000"/>
                  </a:schemeClr>
                </a:solidFill>
                <a:latin typeface="Abadi Extra Light" panose="020B0204020104020204" pitchFamily="34" charset="0"/>
              </a:rPr>
              <a:t>Antioquia</a:t>
            </a:r>
          </a:p>
          <a:p>
            <a:pPr>
              <a:lnSpc>
                <a:spcPct val="150000"/>
              </a:lnSpc>
            </a:pPr>
            <a:r>
              <a:rPr lang="es-CO" i="1" dirty="0">
                <a:solidFill>
                  <a:schemeClr val="accent4">
                    <a:lumMod val="75000"/>
                  </a:schemeClr>
                </a:solidFill>
                <a:latin typeface="Abadi Extra Light" panose="020B0204020104020204" pitchFamily="34" charset="0"/>
              </a:rPr>
              <a:t>Medellín</a:t>
            </a:r>
            <a:endParaRPr lang="es-CO" i="1" dirty="0">
              <a:solidFill>
                <a:schemeClr val="accent4">
                  <a:lumMod val="75000"/>
                </a:schemeClr>
              </a:solidFill>
            </a:endParaRPr>
          </a:p>
        </p:txBody>
      </p:sp>
      <p:sp>
        <p:nvSpPr>
          <p:cNvPr id="35" name="CuadroTexto 34">
            <a:extLst>
              <a:ext uri="{FF2B5EF4-FFF2-40B4-BE49-F238E27FC236}">
                <a16:creationId xmlns:a16="http://schemas.microsoft.com/office/drawing/2014/main" id="{14B57F2F-9B78-497A-8DEB-F8B1EC77764B}"/>
              </a:ext>
            </a:extLst>
          </p:cNvPr>
          <p:cNvSpPr txBox="1"/>
          <p:nvPr/>
        </p:nvSpPr>
        <p:spPr>
          <a:xfrm>
            <a:off x="3385048" y="3661200"/>
            <a:ext cx="1540314" cy="461665"/>
          </a:xfrm>
          <a:prstGeom prst="rect">
            <a:avLst/>
          </a:prstGeom>
          <a:noFill/>
        </p:spPr>
        <p:txBody>
          <a:bodyPr wrap="square">
            <a:spAutoFit/>
          </a:bodyPr>
          <a:lstStyle/>
          <a:p>
            <a:pPr algn="ctr"/>
            <a:r>
              <a:rPr lang="es-CO" sz="2400" b="1" dirty="0">
                <a:solidFill>
                  <a:schemeClr val="accent4">
                    <a:lumMod val="75000"/>
                  </a:schemeClr>
                </a:solidFill>
                <a:latin typeface="Abadi Extra Light" panose="020B0204020104020204" pitchFamily="34" charset="0"/>
              </a:rPr>
              <a:t>Información</a:t>
            </a:r>
          </a:p>
        </p:txBody>
      </p:sp>
      <p:sp>
        <p:nvSpPr>
          <p:cNvPr id="36" name="CuadroTexto 35">
            <a:extLst>
              <a:ext uri="{FF2B5EF4-FFF2-40B4-BE49-F238E27FC236}">
                <a16:creationId xmlns:a16="http://schemas.microsoft.com/office/drawing/2014/main" id="{80986B43-6D3A-459F-B0C4-189179D2A77A}"/>
              </a:ext>
            </a:extLst>
          </p:cNvPr>
          <p:cNvSpPr txBox="1"/>
          <p:nvPr/>
        </p:nvSpPr>
        <p:spPr>
          <a:xfrm>
            <a:off x="2838211" y="595144"/>
            <a:ext cx="5551258" cy="646331"/>
          </a:xfrm>
          <a:prstGeom prst="rect">
            <a:avLst/>
          </a:prstGeom>
          <a:noFill/>
        </p:spPr>
        <p:txBody>
          <a:bodyPr wrap="square">
            <a:spAutoFit/>
          </a:bodyPr>
          <a:lstStyle/>
          <a:p>
            <a:pPr algn="ctr"/>
            <a:r>
              <a:rPr lang="es-CO" sz="3600" b="1" i="0" dirty="0">
                <a:solidFill>
                  <a:schemeClr val="accent1">
                    <a:lumMod val="75000"/>
                  </a:schemeClr>
                </a:solidFill>
                <a:effectLst/>
                <a:latin typeface="Monotype Corsiva" panose="03010101010201010101" pitchFamily="66" charset="0"/>
              </a:rPr>
              <a:t>Cuarentena COVID 19 Jóvenes</a:t>
            </a:r>
            <a:endParaRPr lang="es-CO" sz="3600" b="1" dirty="0">
              <a:solidFill>
                <a:schemeClr val="accent1">
                  <a:lumMod val="75000"/>
                </a:schemeClr>
              </a:solidFill>
              <a:latin typeface="Monotype Corsiva" panose="03010101010201010101" pitchFamily="66" charset="0"/>
            </a:endParaRPr>
          </a:p>
        </p:txBody>
      </p:sp>
      <p:sp>
        <p:nvSpPr>
          <p:cNvPr id="5" name="Triángulo isósceles 4">
            <a:extLst>
              <a:ext uri="{FF2B5EF4-FFF2-40B4-BE49-F238E27FC236}">
                <a16:creationId xmlns:a16="http://schemas.microsoft.com/office/drawing/2014/main" id="{39DA4524-4DD6-4EEC-B74C-AE8275AA4563}"/>
              </a:ext>
            </a:extLst>
          </p:cNvPr>
          <p:cNvSpPr/>
          <p:nvPr/>
        </p:nvSpPr>
        <p:spPr>
          <a:xfrm>
            <a:off x="9719189" y="1999731"/>
            <a:ext cx="2399558" cy="1197069"/>
          </a:xfrm>
          <a:prstGeom prst="triangle">
            <a:avLst>
              <a:gd name="adj" fmla="val 4972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133154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9" name="Freeform: Shape 28">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Rectangle 3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Isosceles Triangle 33">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Gráfico 3">
            <a:extLst>
              <a:ext uri="{FF2B5EF4-FFF2-40B4-BE49-F238E27FC236}">
                <a16:creationId xmlns:a16="http://schemas.microsoft.com/office/drawing/2014/main" id="{CCDD5F23-24E6-4B1F-B30D-B15A8E2C29E1}"/>
              </a:ext>
            </a:extLst>
          </p:cNvPr>
          <p:cNvGraphicFramePr>
            <a:graphicFrameLocks/>
          </p:cNvGraphicFramePr>
          <p:nvPr>
            <p:extLst>
              <p:ext uri="{D42A27DB-BD31-4B8C-83A1-F6EECF244321}">
                <p14:modId xmlns:p14="http://schemas.microsoft.com/office/powerpoint/2010/main" val="3421792464"/>
              </p:ext>
            </p:extLst>
          </p:nvPr>
        </p:nvGraphicFramePr>
        <p:xfrm>
          <a:off x="303145" y="1018238"/>
          <a:ext cx="2574693" cy="21554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Gráfico 17">
            <a:extLst>
              <a:ext uri="{FF2B5EF4-FFF2-40B4-BE49-F238E27FC236}">
                <a16:creationId xmlns:a16="http://schemas.microsoft.com/office/drawing/2014/main" id="{92C6F751-BD42-429E-B37F-BAAD5CEF0B78}"/>
              </a:ext>
            </a:extLst>
          </p:cNvPr>
          <p:cNvGraphicFramePr>
            <a:graphicFrameLocks/>
          </p:cNvGraphicFramePr>
          <p:nvPr>
            <p:extLst>
              <p:ext uri="{D42A27DB-BD31-4B8C-83A1-F6EECF244321}">
                <p14:modId xmlns:p14="http://schemas.microsoft.com/office/powerpoint/2010/main" val="327146484"/>
              </p:ext>
            </p:extLst>
          </p:nvPr>
        </p:nvGraphicFramePr>
        <p:xfrm>
          <a:off x="332672" y="4622817"/>
          <a:ext cx="2574693" cy="215545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Gráfico 19">
            <a:extLst>
              <a:ext uri="{FF2B5EF4-FFF2-40B4-BE49-F238E27FC236}">
                <a16:creationId xmlns:a16="http://schemas.microsoft.com/office/drawing/2014/main" id="{8E996A20-7B5D-4E87-8E92-8B84B2F12679}"/>
              </a:ext>
            </a:extLst>
          </p:cNvPr>
          <p:cNvGraphicFramePr>
            <a:graphicFrameLocks/>
          </p:cNvGraphicFramePr>
          <p:nvPr>
            <p:extLst>
              <p:ext uri="{D42A27DB-BD31-4B8C-83A1-F6EECF244321}">
                <p14:modId xmlns:p14="http://schemas.microsoft.com/office/powerpoint/2010/main" val="1701336138"/>
              </p:ext>
            </p:extLst>
          </p:nvPr>
        </p:nvGraphicFramePr>
        <p:xfrm>
          <a:off x="3256484" y="1016820"/>
          <a:ext cx="2574693" cy="215545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Gráfico 21">
            <a:extLst>
              <a:ext uri="{FF2B5EF4-FFF2-40B4-BE49-F238E27FC236}">
                <a16:creationId xmlns:a16="http://schemas.microsoft.com/office/drawing/2014/main" id="{904EB92D-9186-46C4-8185-2B237FF9BB6D}"/>
              </a:ext>
            </a:extLst>
          </p:cNvPr>
          <p:cNvGraphicFramePr>
            <a:graphicFrameLocks/>
          </p:cNvGraphicFramePr>
          <p:nvPr>
            <p:extLst>
              <p:ext uri="{D42A27DB-BD31-4B8C-83A1-F6EECF244321}">
                <p14:modId xmlns:p14="http://schemas.microsoft.com/office/powerpoint/2010/main" val="3796046373"/>
              </p:ext>
            </p:extLst>
          </p:nvPr>
        </p:nvGraphicFramePr>
        <p:xfrm>
          <a:off x="3315538" y="4622816"/>
          <a:ext cx="2574693" cy="215545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Gráfico 22">
            <a:extLst>
              <a:ext uri="{FF2B5EF4-FFF2-40B4-BE49-F238E27FC236}">
                <a16:creationId xmlns:a16="http://schemas.microsoft.com/office/drawing/2014/main" id="{EB483349-3A4E-4AB8-A8E5-4636C0553EB0}"/>
              </a:ext>
            </a:extLst>
          </p:cNvPr>
          <p:cNvGraphicFramePr>
            <a:graphicFrameLocks/>
          </p:cNvGraphicFramePr>
          <p:nvPr>
            <p:extLst>
              <p:ext uri="{D42A27DB-BD31-4B8C-83A1-F6EECF244321}">
                <p14:modId xmlns:p14="http://schemas.microsoft.com/office/powerpoint/2010/main" val="1044657868"/>
              </p:ext>
            </p:extLst>
          </p:nvPr>
        </p:nvGraphicFramePr>
        <p:xfrm>
          <a:off x="6209823" y="1016820"/>
          <a:ext cx="2574693" cy="215545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4" name="Gráfico 23">
            <a:extLst>
              <a:ext uri="{FF2B5EF4-FFF2-40B4-BE49-F238E27FC236}">
                <a16:creationId xmlns:a16="http://schemas.microsoft.com/office/drawing/2014/main" id="{9DB9F80E-0D6C-485C-9586-18C56D4A446F}"/>
              </a:ext>
            </a:extLst>
          </p:cNvPr>
          <p:cNvGraphicFramePr>
            <a:graphicFrameLocks/>
          </p:cNvGraphicFramePr>
          <p:nvPr>
            <p:extLst>
              <p:ext uri="{D42A27DB-BD31-4B8C-83A1-F6EECF244321}">
                <p14:modId xmlns:p14="http://schemas.microsoft.com/office/powerpoint/2010/main" val="2012021129"/>
              </p:ext>
            </p:extLst>
          </p:nvPr>
        </p:nvGraphicFramePr>
        <p:xfrm>
          <a:off x="6298404" y="4622814"/>
          <a:ext cx="2574693" cy="215545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5" name="Gráfico 24">
            <a:extLst>
              <a:ext uri="{FF2B5EF4-FFF2-40B4-BE49-F238E27FC236}">
                <a16:creationId xmlns:a16="http://schemas.microsoft.com/office/drawing/2014/main" id="{37A411F7-E190-4E47-ABCD-E1C78B5FC8C7}"/>
              </a:ext>
            </a:extLst>
          </p:cNvPr>
          <p:cNvGraphicFramePr>
            <a:graphicFrameLocks/>
          </p:cNvGraphicFramePr>
          <p:nvPr>
            <p:extLst>
              <p:ext uri="{D42A27DB-BD31-4B8C-83A1-F6EECF244321}">
                <p14:modId xmlns:p14="http://schemas.microsoft.com/office/powerpoint/2010/main" val="834452077"/>
              </p:ext>
            </p:extLst>
          </p:nvPr>
        </p:nvGraphicFramePr>
        <p:xfrm>
          <a:off x="9163162" y="1016821"/>
          <a:ext cx="2574693" cy="2155454"/>
        </p:xfrm>
        <a:graphic>
          <a:graphicData uri="http://schemas.openxmlformats.org/drawingml/2006/chart">
            <c:chart xmlns:c="http://schemas.openxmlformats.org/drawingml/2006/chart" xmlns:r="http://schemas.openxmlformats.org/officeDocument/2006/relationships" r:id="rId8"/>
          </a:graphicData>
        </a:graphic>
      </p:graphicFrame>
      <p:sp>
        <p:nvSpPr>
          <p:cNvPr id="31" name="CuadroTexto 30">
            <a:extLst>
              <a:ext uri="{FF2B5EF4-FFF2-40B4-BE49-F238E27FC236}">
                <a16:creationId xmlns:a16="http://schemas.microsoft.com/office/drawing/2014/main" id="{0C350AC1-FD8E-4855-B971-EB2D038C71B4}"/>
              </a:ext>
            </a:extLst>
          </p:cNvPr>
          <p:cNvSpPr txBox="1"/>
          <p:nvPr/>
        </p:nvSpPr>
        <p:spPr>
          <a:xfrm>
            <a:off x="274919" y="339705"/>
            <a:ext cx="2690197" cy="523220"/>
          </a:xfrm>
          <a:prstGeom prst="rect">
            <a:avLst/>
          </a:prstGeom>
          <a:noFill/>
        </p:spPr>
        <p:txBody>
          <a:bodyPr wrap="square">
            <a:spAutoFit/>
          </a:bodyPr>
          <a:lstStyle/>
          <a:p>
            <a:pPr algn="ctr"/>
            <a:r>
              <a:rPr lang="es-MX" sz="1400" b="0" i="0" dirty="0">
                <a:solidFill>
                  <a:srgbClr val="3B3B3B"/>
                </a:solidFill>
                <a:effectLst/>
                <a:latin typeface="Javanese Text" panose="02000000000000000000" pitchFamily="2" charset="0"/>
              </a:rPr>
              <a:t>¿Cómo calificaría su estado de salud en los últimos 3 días?</a:t>
            </a:r>
            <a:endParaRPr lang="es-CO" sz="1400" dirty="0">
              <a:latin typeface="Javanese Text" panose="02000000000000000000" pitchFamily="2" charset="0"/>
            </a:endParaRPr>
          </a:p>
        </p:txBody>
      </p:sp>
      <p:sp>
        <p:nvSpPr>
          <p:cNvPr id="33" name="CuadroTexto 32">
            <a:extLst>
              <a:ext uri="{FF2B5EF4-FFF2-40B4-BE49-F238E27FC236}">
                <a16:creationId xmlns:a16="http://schemas.microsoft.com/office/drawing/2014/main" id="{FF49B2BC-5558-4466-9358-ACCCA2D5FCD4}"/>
              </a:ext>
            </a:extLst>
          </p:cNvPr>
          <p:cNvSpPr txBox="1"/>
          <p:nvPr/>
        </p:nvSpPr>
        <p:spPr>
          <a:xfrm>
            <a:off x="245392" y="3739599"/>
            <a:ext cx="2690197" cy="738664"/>
          </a:xfrm>
          <a:prstGeom prst="rect">
            <a:avLst/>
          </a:prstGeom>
          <a:noFill/>
        </p:spPr>
        <p:txBody>
          <a:bodyPr wrap="square">
            <a:spAutoFit/>
          </a:bodyPr>
          <a:lstStyle/>
          <a:p>
            <a:pPr algn="ctr"/>
            <a:r>
              <a:rPr lang="es-MX" sz="1400" b="0" i="0" dirty="0">
                <a:solidFill>
                  <a:srgbClr val="3B3B3B"/>
                </a:solidFill>
                <a:effectLst/>
                <a:latin typeface="Javanese Text" panose="02000000000000000000" pitchFamily="2" charset="0"/>
              </a:rPr>
              <a:t>¿Cuántos días de la última semana, ha tenido poco interés o placer para hacer las cosas?</a:t>
            </a:r>
            <a:endParaRPr lang="es-CO" sz="1400" dirty="0">
              <a:latin typeface="Javanese Text" panose="02000000000000000000" pitchFamily="2" charset="0"/>
            </a:endParaRPr>
          </a:p>
        </p:txBody>
      </p:sp>
      <p:sp>
        <p:nvSpPr>
          <p:cNvPr id="36" name="CuadroTexto 35">
            <a:extLst>
              <a:ext uri="{FF2B5EF4-FFF2-40B4-BE49-F238E27FC236}">
                <a16:creationId xmlns:a16="http://schemas.microsoft.com/office/drawing/2014/main" id="{129F69E2-4A46-4C10-8884-891DBB56ACF1}"/>
              </a:ext>
            </a:extLst>
          </p:cNvPr>
          <p:cNvSpPr txBox="1"/>
          <p:nvPr/>
        </p:nvSpPr>
        <p:spPr>
          <a:xfrm>
            <a:off x="3192522" y="230894"/>
            <a:ext cx="2690197" cy="954107"/>
          </a:xfrm>
          <a:prstGeom prst="rect">
            <a:avLst/>
          </a:prstGeom>
          <a:noFill/>
        </p:spPr>
        <p:txBody>
          <a:bodyPr wrap="square">
            <a:spAutoFit/>
          </a:bodyPr>
          <a:lstStyle/>
          <a:p>
            <a:pPr algn="ctr"/>
            <a:r>
              <a:rPr lang="es-MX" sz="1400" b="0" i="0" dirty="0">
                <a:solidFill>
                  <a:srgbClr val="3B3B3B"/>
                </a:solidFill>
                <a:effectLst/>
                <a:latin typeface="Javanese Text" panose="02000000000000000000" pitchFamily="2" charset="0"/>
              </a:rPr>
              <a:t>¿Cuántos días de la última semana ha tenido ánimo bajo, ha estado deprimido o sin esperanzas?</a:t>
            </a:r>
            <a:endParaRPr lang="es-CO" sz="1400" dirty="0">
              <a:latin typeface="Javanese Text" panose="02000000000000000000" pitchFamily="2" charset="0"/>
            </a:endParaRPr>
          </a:p>
        </p:txBody>
      </p:sp>
      <p:sp>
        <p:nvSpPr>
          <p:cNvPr id="37" name="CuadroTexto 36">
            <a:extLst>
              <a:ext uri="{FF2B5EF4-FFF2-40B4-BE49-F238E27FC236}">
                <a16:creationId xmlns:a16="http://schemas.microsoft.com/office/drawing/2014/main" id="{6790DEE3-F08F-47A9-A9F9-119631DB8419}"/>
              </a:ext>
            </a:extLst>
          </p:cNvPr>
          <p:cNvSpPr txBox="1"/>
          <p:nvPr/>
        </p:nvSpPr>
        <p:spPr>
          <a:xfrm>
            <a:off x="3192521" y="3438578"/>
            <a:ext cx="2690197" cy="1169551"/>
          </a:xfrm>
          <a:prstGeom prst="rect">
            <a:avLst/>
          </a:prstGeom>
          <a:noFill/>
        </p:spPr>
        <p:txBody>
          <a:bodyPr wrap="square">
            <a:spAutoFit/>
          </a:bodyPr>
          <a:lstStyle/>
          <a:p>
            <a:pPr algn="ctr"/>
            <a:r>
              <a:rPr lang="es-MX" sz="1400" b="0" i="0" dirty="0">
                <a:solidFill>
                  <a:srgbClr val="3B3B3B"/>
                </a:solidFill>
                <a:effectLst/>
                <a:latin typeface="Javanese Text" panose="02000000000000000000" pitchFamily="2" charset="0"/>
              </a:rPr>
              <a:t>¿Cuántos días de la última semana ha tenido dificultades para quedarse dormido, desvelarse en la madrugada o por dormir en exceso?</a:t>
            </a:r>
            <a:endParaRPr lang="es-CO" sz="1400" dirty="0">
              <a:latin typeface="Javanese Text" panose="02000000000000000000" pitchFamily="2" charset="0"/>
            </a:endParaRPr>
          </a:p>
        </p:txBody>
      </p:sp>
      <p:sp>
        <p:nvSpPr>
          <p:cNvPr id="38" name="CuadroTexto 37">
            <a:extLst>
              <a:ext uri="{FF2B5EF4-FFF2-40B4-BE49-F238E27FC236}">
                <a16:creationId xmlns:a16="http://schemas.microsoft.com/office/drawing/2014/main" id="{0D56A3DA-8566-4B3B-9066-E47AE001FD15}"/>
              </a:ext>
            </a:extLst>
          </p:cNvPr>
          <p:cNvSpPr txBox="1"/>
          <p:nvPr/>
        </p:nvSpPr>
        <p:spPr>
          <a:xfrm>
            <a:off x="6140206" y="231983"/>
            <a:ext cx="2690197" cy="738664"/>
          </a:xfrm>
          <a:prstGeom prst="rect">
            <a:avLst/>
          </a:prstGeom>
          <a:noFill/>
        </p:spPr>
        <p:txBody>
          <a:bodyPr wrap="square">
            <a:spAutoFit/>
          </a:bodyPr>
          <a:lstStyle/>
          <a:p>
            <a:pPr algn="ctr"/>
            <a:r>
              <a:rPr lang="es-MX" sz="1400" b="0" i="0" dirty="0">
                <a:solidFill>
                  <a:srgbClr val="3B3B3B"/>
                </a:solidFill>
                <a:effectLst/>
                <a:latin typeface="Javanese Text" panose="02000000000000000000" pitchFamily="2" charset="0"/>
              </a:rPr>
              <a:t>¿Cuántos días de la última semana se ha sentido muy cansado o con pocas energías?</a:t>
            </a:r>
            <a:endParaRPr lang="es-CO" sz="1400" dirty="0">
              <a:latin typeface="Javanese Text" panose="02000000000000000000" pitchFamily="2" charset="0"/>
            </a:endParaRPr>
          </a:p>
        </p:txBody>
      </p:sp>
      <p:sp>
        <p:nvSpPr>
          <p:cNvPr id="39" name="CuadroTexto 38">
            <a:extLst>
              <a:ext uri="{FF2B5EF4-FFF2-40B4-BE49-F238E27FC236}">
                <a16:creationId xmlns:a16="http://schemas.microsoft.com/office/drawing/2014/main" id="{FD28C949-EC4C-4132-8812-391AF92484A6}"/>
              </a:ext>
            </a:extLst>
          </p:cNvPr>
          <p:cNvSpPr txBox="1"/>
          <p:nvPr/>
        </p:nvSpPr>
        <p:spPr>
          <a:xfrm>
            <a:off x="6152070" y="3739599"/>
            <a:ext cx="2690197" cy="738664"/>
          </a:xfrm>
          <a:prstGeom prst="rect">
            <a:avLst/>
          </a:prstGeom>
          <a:noFill/>
        </p:spPr>
        <p:txBody>
          <a:bodyPr wrap="square">
            <a:spAutoFit/>
          </a:bodyPr>
          <a:lstStyle/>
          <a:p>
            <a:pPr algn="ctr"/>
            <a:r>
              <a:rPr lang="es-MX" sz="1400" b="0" i="0" dirty="0">
                <a:solidFill>
                  <a:srgbClr val="3B3B3B"/>
                </a:solidFill>
                <a:effectLst/>
                <a:latin typeface="Javanese Text" panose="02000000000000000000" pitchFamily="2" charset="0"/>
              </a:rPr>
              <a:t>¿Cuántos días de la última semana se ha tenido poco apetito o ha comido demasiado?</a:t>
            </a:r>
            <a:endParaRPr lang="es-CO" sz="1400" dirty="0">
              <a:latin typeface="Javanese Text" panose="02000000000000000000" pitchFamily="2" charset="0"/>
            </a:endParaRPr>
          </a:p>
        </p:txBody>
      </p:sp>
      <p:sp>
        <p:nvSpPr>
          <p:cNvPr id="40" name="CuadroTexto 39">
            <a:extLst>
              <a:ext uri="{FF2B5EF4-FFF2-40B4-BE49-F238E27FC236}">
                <a16:creationId xmlns:a16="http://schemas.microsoft.com/office/drawing/2014/main" id="{36534442-504E-4B9F-B40F-B9A9A8F7B952}"/>
              </a:ext>
            </a:extLst>
          </p:cNvPr>
          <p:cNvSpPr txBox="1"/>
          <p:nvPr/>
        </p:nvSpPr>
        <p:spPr>
          <a:xfrm>
            <a:off x="9100248" y="127446"/>
            <a:ext cx="2690197" cy="954107"/>
          </a:xfrm>
          <a:prstGeom prst="rect">
            <a:avLst/>
          </a:prstGeom>
          <a:noFill/>
        </p:spPr>
        <p:txBody>
          <a:bodyPr wrap="square">
            <a:spAutoFit/>
          </a:bodyPr>
          <a:lstStyle/>
          <a:p>
            <a:pPr algn="ctr"/>
            <a:r>
              <a:rPr lang="es-MX" sz="1400" b="0" i="0" dirty="0">
                <a:solidFill>
                  <a:srgbClr val="3B3B3B"/>
                </a:solidFill>
                <a:effectLst/>
                <a:latin typeface="Javanese Text" panose="02000000000000000000" pitchFamily="2" charset="0"/>
              </a:rPr>
              <a:t>¿Cuántos días de la última semana se ha sentido mal con usted mismo o ha sentido que le ha fallado a su familia?</a:t>
            </a:r>
            <a:endParaRPr lang="es-CO" sz="1400" dirty="0">
              <a:latin typeface="Javanese Text" panose="02000000000000000000" pitchFamily="2" charset="0"/>
            </a:endParaRPr>
          </a:p>
        </p:txBody>
      </p:sp>
      <p:sp>
        <p:nvSpPr>
          <p:cNvPr id="41" name="CuadroTexto 40">
            <a:extLst>
              <a:ext uri="{FF2B5EF4-FFF2-40B4-BE49-F238E27FC236}">
                <a16:creationId xmlns:a16="http://schemas.microsoft.com/office/drawing/2014/main" id="{C8507BA6-6F5A-4C30-A454-9CEE8D7D17EB}"/>
              </a:ext>
            </a:extLst>
          </p:cNvPr>
          <p:cNvSpPr txBox="1"/>
          <p:nvPr/>
        </p:nvSpPr>
        <p:spPr>
          <a:xfrm>
            <a:off x="9320536" y="3615036"/>
            <a:ext cx="2690197" cy="954107"/>
          </a:xfrm>
          <a:prstGeom prst="rect">
            <a:avLst/>
          </a:prstGeom>
          <a:noFill/>
        </p:spPr>
        <p:txBody>
          <a:bodyPr wrap="square">
            <a:spAutoFit/>
          </a:bodyPr>
          <a:lstStyle/>
          <a:p>
            <a:pPr algn="ctr"/>
            <a:r>
              <a:rPr lang="es-MX" sz="1400" b="0" i="0" dirty="0">
                <a:solidFill>
                  <a:srgbClr val="3B3B3B"/>
                </a:solidFill>
                <a:effectLst/>
                <a:latin typeface="Javanese Text" panose="02000000000000000000" pitchFamily="2" charset="0"/>
              </a:rPr>
              <a:t>¿Cuántos días de la última semana ha pensado que estaría mejor muerto o en hacerse daño a usted mismo?</a:t>
            </a:r>
            <a:endParaRPr lang="es-CO" sz="1400" dirty="0">
              <a:latin typeface="Javanese Text" panose="02000000000000000000" pitchFamily="2" charset="0"/>
            </a:endParaRPr>
          </a:p>
        </p:txBody>
      </p:sp>
      <p:graphicFrame>
        <p:nvGraphicFramePr>
          <p:cNvPr id="42" name="Gráfico 41">
            <a:extLst>
              <a:ext uri="{FF2B5EF4-FFF2-40B4-BE49-F238E27FC236}">
                <a16:creationId xmlns:a16="http://schemas.microsoft.com/office/drawing/2014/main" id="{14DBBAB5-7F88-4A40-81DF-B7A32A9B2BFA}"/>
              </a:ext>
            </a:extLst>
          </p:cNvPr>
          <p:cNvGraphicFramePr>
            <a:graphicFrameLocks/>
          </p:cNvGraphicFramePr>
          <p:nvPr>
            <p:extLst>
              <p:ext uri="{D42A27DB-BD31-4B8C-83A1-F6EECF244321}">
                <p14:modId xmlns:p14="http://schemas.microsoft.com/office/powerpoint/2010/main" val="4293557969"/>
              </p:ext>
            </p:extLst>
          </p:nvPr>
        </p:nvGraphicFramePr>
        <p:xfrm>
          <a:off x="9281269" y="4622694"/>
          <a:ext cx="2572090" cy="2155454"/>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58034107"/>
      </p:ext>
    </p:extLst>
  </p:cSld>
  <p:clrMapOvr>
    <a:masterClrMapping/>
  </p:clrMapOvr>
</p:sld>
</file>

<file path=ppt/theme/theme1.xml><?xml version="1.0" encoding="utf-8"?>
<a:theme xmlns:a="http://schemas.openxmlformats.org/drawingml/2006/main" name="Tema de Office">
  <a:themeElements>
    <a:clrScheme name="Violet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Tarea</Template>
  <TotalTime>0</TotalTime>
  <Words>1216</Words>
  <Application>Microsoft Office PowerPoint</Application>
  <PresentationFormat>Panorámica</PresentationFormat>
  <Paragraphs>70</Paragraphs>
  <Slides>13</Slides>
  <Notes>0</Notes>
  <HiddenSlides>1</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13</vt:i4>
      </vt:variant>
    </vt:vector>
  </HeadingPairs>
  <TitlesOfParts>
    <vt:vector size="23" baseType="lpstr">
      <vt:lpstr>Abadi Extra Light</vt:lpstr>
      <vt:lpstr>Arial</vt:lpstr>
      <vt:lpstr>Calibri</vt:lpstr>
      <vt:lpstr>Calibri Light</vt:lpstr>
      <vt:lpstr>Candara Light</vt:lpstr>
      <vt:lpstr>Conv_Roboto-Regular</vt:lpstr>
      <vt:lpstr>Javanese Text</vt:lpstr>
      <vt:lpstr>Modern Love Grunge</vt:lpstr>
      <vt:lpstr>Monotype Corsiva</vt:lpstr>
      <vt:lpstr>Tema de Office</vt:lpstr>
      <vt:lpstr>Salud mental en tiempos de Covid 19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Salud mental en tiempos de Covid 19
</dc:title>
  <dc:creator>Isabella Palacio Perez</dc:creator>
  <cp:lastModifiedBy>Isabella Palacio Perez</cp:lastModifiedBy>
  <cp:revision>1</cp:revision>
  <dcterms:created xsi:type="dcterms:W3CDTF">2021-04-09T16:01:35Z</dcterms:created>
  <dcterms:modified xsi:type="dcterms:W3CDTF">2021-04-09T16:02:13Z</dcterms:modified>
</cp:coreProperties>
</file>