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8.png" ContentType="image/png"/>
  <Override PartName="/ppt/media/image57.png" ContentType="image/png"/>
  <Override PartName="/ppt/media/image56.png" ContentType="image/png"/>
  <Override PartName="/ppt/media/image55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8.gif" ContentType="image/gif"/>
  <Override PartName="/ppt/media/image11.png" ContentType="image/png"/>
  <Override PartName="/ppt/media/image7.gif" ContentType="image/gif"/>
  <Override PartName="/ppt/media/image21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.gif" ContentType="image/gif"/>
  <Override PartName="/ppt/media/image2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6.gif" ContentType="image/gif"/>
  <Override PartName="/ppt/media/image69.png" ContentType="image/png"/>
  <Override PartName="/ppt/media/image10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编辑母版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标题样式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088863-B69B-48DF-8063-021D8FBB5E41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80B0A2-29D5-41EA-923D-68B373DA3A59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FC9A8F-1BBD-4134-AD79-51551E1DBFB9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4160" y="335880"/>
            <a:ext cx="879372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0" y="4867200"/>
            <a:ext cx="914364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201960" y="716760"/>
            <a:ext cx="3292200" cy="2127960"/>
          </a:xfrm>
          <a:prstGeom prst="roundRect">
            <a:avLst>
              <a:gd name="adj" fmla="val 3459"/>
            </a:avLst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3258000" y="1717920"/>
            <a:ext cx="155160" cy="130680"/>
          </a:xfrm>
          <a:prstGeom prst="rect">
            <a:avLst/>
          </a:prstGeom>
          <a:solidFill>
            <a:srgbClr val="b1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290880" y="1717920"/>
            <a:ext cx="155160" cy="130680"/>
          </a:xfrm>
          <a:prstGeom prst="rect">
            <a:avLst/>
          </a:prstGeom>
          <a:solidFill>
            <a:srgbClr val="b1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 flipH="1">
            <a:off x="201960" y="1780560"/>
            <a:ext cx="3291840" cy="360"/>
          </a:xfrm>
          <a:prstGeom prst="line">
            <a:avLst/>
          </a:prstGeom>
          <a:ln w="19080">
            <a:solidFill>
              <a:srgbClr val="b1e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3888000" y="716760"/>
            <a:ext cx="4876560" cy="2127960"/>
          </a:xfrm>
          <a:prstGeom prst="roundRect">
            <a:avLst>
              <a:gd name="adj" fmla="val 3459"/>
            </a:avLst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007880" y="1717920"/>
            <a:ext cx="228960" cy="130680"/>
          </a:xfrm>
          <a:prstGeom prst="rect">
            <a:avLst/>
          </a:prstGeom>
          <a:solidFill>
            <a:srgbClr val="b1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8403480" y="1717920"/>
            <a:ext cx="228960" cy="130680"/>
          </a:xfrm>
          <a:prstGeom prst="rect">
            <a:avLst/>
          </a:prstGeom>
          <a:solidFill>
            <a:srgbClr val="b1e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3888000" y="1780560"/>
            <a:ext cx="4876920" cy="360"/>
          </a:xfrm>
          <a:prstGeom prst="line">
            <a:avLst/>
          </a:prstGeom>
          <a:ln w="19080">
            <a:solidFill>
              <a:srgbClr val="b1e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4141800" y="479160"/>
            <a:ext cx="242640" cy="23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-1080" y="3290400"/>
            <a:ext cx="9143640" cy="185256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520560" y="3629520"/>
            <a:ext cx="81698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4500" spc="-1" strike="noStrike">
                <a:solidFill>
                  <a:srgbClr val="e5f5f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Social Network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1589760" y="4498200"/>
            <a:ext cx="596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1800" spc="-1" strike="noStrike">
                <a:solidFill>
                  <a:srgbClr val="e5f5f7"/>
                </a:solidFill>
                <a:uFill>
                  <a:solidFill>
                    <a:srgbClr val="ffffff"/>
                  </a:solidFill>
                </a:uFill>
                <a:latin typeface="幼圆"/>
                <a:ea typeface="幼圆"/>
              </a:rPr>
              <a:t>	</a:t>
            </a:r>
            <a:r>
              <a:rPr b="1" lang="en-US" sz="1800" spc="-1" strike="noStrike">
                <a:solidFill>
                  <a:srgbClr val="e5f5f7"/>
                </a:solidFill>
                <a:uFill>
                  <a:solidFill>
                    <a:srgbClr val="ffffff"/>
                  </a:solidFill>
                </a:uFill>
                <a:latin typeface="幼圆"/>
                <a:ea typeface="幼圆"/>
              </a:rPr>
              <a:t>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600840" y="965160"/>
            <a:ext cx="3121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4491000" y="1099800"/>
            <a:ext cx="391104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advTm="0">
        <p14:vortex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267360" y="1267920"/>
            <a:ext cx="5519880" cy="376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reality, p is a complex and fluctuating between the random and the regular. So I define p is the number of linear changes P = A * X + B. Setting x in the range of [0,1], p also in the range of [0,1]. I conclude that A determines the change speed in randomness and B determines the size of the initial randomness.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situation is on the basis of the original randomized reconnection, the second situation is randomized reconnection three times respectively.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图片 5" descr=""/>
          <p:cNvPicPr/>
          <p:nvPr/>
        </p:nvPicPr>
        <p:blipFill>
          <a:blip r:embed="rId1"/>
          <a:stretch/>
        </p:blipFill>
        <p:spPr>
          <a:xfrm>
            <a:off x="628560" y="1623240"/>
            <a:ext cx="2638440" cy="257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0" name="内容占位符 3" descr=""/>
          <p:cNvPicPr/>
          <p:nvPr/>
        </p:nvPicPr>
        <p:blipFill>
          <a:blip r:embed="rId1"/>
          <a:stretch/>
        </p:blipFill>
        <p:spPr>
          <a:xfrm>
            <a:off x="628560" y="1345680"/>
            <a:ext cx="8321760" cy="34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内容占位符 5" descr=""/>
          <p:cNvPicPr/>
          <p:nvPr/>
        </p:nvPicPr>
        <p:blipFill>
          <a:blip r:embed="rId1"/>
          <a:stretch/>
        </p:blipFill>
        <p:spPr>
          <a:xfrm>
            <a:off x="628560" y="1428840"/>
            <a:ext cx="8078040" cy="32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内容占位符 3" descr=""/>
          <p:cNvPicPr/>
          <p:nvPr/>
        </p:nvPicPr>
        <p:blipFill>
          <a:blip r:embed="rId1"/>
          <a:stretch/>
        </p:blipFill>
        <p:spPr>
          <a:xfrm>
            <a:off x="628560" y="1479960"/>
            <a:ext cx="8088480" cy="312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内容占位符 3" descr=""/>
          <p:cNvPicPr/>
          <p:nvPr/>
        </p:nvPicPr>
        <p:blipFill>
          <a:blip r:embed="rId1"/>
          <a:stretch/>
        </p:blipFill>
        <p:spPr>
          <a:xfrm>
            <a:off x="669240" y="1370160"/>
            <a:ext cx="8135640" cy="34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内容占位符 3" descr=""/>
          <p:cNvPicPr/>
          <p:nvPr/>
        </p:nvPicPr>
        <p:blipFill>
          <a:blip r:embed="rId1"/>
          <a:stretch/>
        </p:blipFill>
        <p:spPr>
          <a:xfrm>
            <a:off x="628560" y="1378800"/>
            <a:ext cx="788652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0" name="内容占位符 3" descr=""/>
          <p:cNvPicPr/>
          <p:nvPr/>
        </p:nvPicPr>
        <p:blipFill>
          <a:blip r:embed="rId1"/>
          <a:stretch/>
        </p:blipFill>
        <p:spPr>
          <a:xfrm>
            <a:off x="628560" y="1421280"/>
            <a:ext cx="7969680" cy="31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  The third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28560" y="1655640"/>
            <a:ext cx="7886520" cy="29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of the </a:t>
            </a:r>
            <a:r>
              <a:rPr b="0" lang="zh-CN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constraints of the WS small world model 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zh-CN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closed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In reality, the scale of network is constantly expanding. </a:t>
            </a:r>
            <a:r>
              <a:rPr b="0" lang="zh-CN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hypothesis graduate sophomore can form a network. Graduate freshmen are newly added discrete nodes. And graduate sophomore and graduate freshmen form a new network now. At this time, the old network will affect the new network. 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deal with the hierarchical structure. I decide to change the WS model to grow. I set the half of the nodes form the old network, and the all of nodes form the new network.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  The third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4" name="内容占位符 3" descr=""/>
          <p:cNvPicPr/>
          <p:nvPr/>
        </p:nvPicPr>
        <p:blipFill>
          <a:blip r:embed="rId1"/>
          <a:stretch/>
        </p:blipFill>
        <p:spPr>
          <a:xfrm>
            <a:off x="753120" y="1370160"/>
            <a:ext cx="7761960" cy="33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  The third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6" name="内容占位符 3" descr=""/>
          <p:cNvPicPr/>
          <p:nvPr/>
        </p:nvPicPr>
        <p:blipFill>
          <a:blip r:embed="rId1"/>
          <a:stretch/>
        </p:blipFill>
        <p:spPr>
          <a:xfrm>
            <a:off x="912240" y="1370160"/>
            <a:ext cx="7485840" cy="3336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720"/>
            <a:ext cx="2790360" cy="514152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4341600" y="1180440"/>
            <a:ext cx="38412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rial Unicode M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02200" y="1180440"/>
            <a:ext cx="280476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196600" y="1210680"/>
            <a:ext cx="261036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Experimental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341600" y="2435760"/>
            <a:ext cx="38412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rial Unicode M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984200" y="2435760"/>
            <a:ext cx="280476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5307840" y="2466000"/>
            <a:ext cx="1987200" cy="32004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Model thinking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341600" y="3751560"/>
            <a:ext cx="38412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Arial Unicode M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5002200" y="3751560"/>
            <a:ext cx="2804760" cy="383040"/>
          </a:xfrm>
          <a:prstGeom prst="roundRect">
            <a:avLst>
              <a:gd name="adj" fmla="val 16667"/>
            </a:avLst>
          </a:prstGeom>
          <a:solidFill>
            <a:srgbClr val="42bac8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5146920" y="3812040"/>
            <a:ext cx="2660040" cy="32004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Network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53800" y="1664640"/>
            <a:ext cx="21034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en-US" sz="3600" spc="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 rot="16200000">
            <a:off x="3458520" y="1129680"/>
            <a:ext cx="431640" cy="50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50"/>
                            </p:stCondLst>
                            <p:childTnLst>
                              <p:par>
                                <p:cTn id="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7" nodeType="withEffect" fill="hold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path" presetID="56">
                                  <p:stCondLst>
                                    <p:cond delay="250"/>
                                  </p:stCondLst>
                                  <p:childTnLst/>
                                </p:cTn>
                              </p:par>
                              <p:par>
                                <p:cTn id="54" nodeType="with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path" presetID="56">
                                  <p:stCondLst>
                                    <p:cond delay="500"/>
                                  </p:stCondLst>
                                  <p:childTnLst/>
                                </p:cTn>
                              </p:par>
                              <p:par>
                                <p:cTn id="61" nodeType="withEffect" fill="hold" presetClass="entr" presetID="2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50"/>
                            </p:stCondLst>
                            <p:childTnLst>
                              <p:par>
                                <p:cTn id="6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14640" y="1228680"/>
            <a:ext cx="3114360" cy="311436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3014640" y="1135440"/>
            <a:ext cx="3114360" cy="64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2246040"/>
            <a:ext cx="9143640" cy="107964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926360" y="2502000"/>
            <a:ext cx="529056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8181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Network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4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1.Node-degree distribution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2" name="内容占位符 3" descr=""/>
          <p:cNvPicPr/>
          <p:nvPr/>
        </p:nvPicPr>
        <p:blipFill>
          <a:blip r:embed="rId1"/>
          <a:stretch/>
        </p:blipFill>
        <p:spPr>
          <a:xfrm>
            <a:off x="451440" y="1148400"/>
            <a:ext cx="3411360" cy="1892160"/>
          </a:xfrm>
          <a:prstGeom prst="rect">
            <a:avLst/>
          </a:prstGeom>
          <a:ln>
            <a:noFill/>
          </a:ln>
        </p:spPr>
      </p:pic>
      <p:pic>
        <p:nvPicPr>
          <p:cNvPr id="183" name="图片 4" descr=""/>
          <p:cNvPicPr/>
          <p:nvPr/>
        </p:nvPicPr>
        <p:blipFill>
          <a:blip r:embed="rId2"/>
          <a:stretch/>
        </p:blipFill>
        <p:spPr>
          <a:xfrm>
            <a:off x="4650120" y="1148400"/>
            <a:ext cx="3359160" cy="1871640"/>
          </a:xfrm>
          <a:prstGeom prst="rect">
            <a:avLst/>
          </a:prstGeom>
          <a:ln>
            <a:noFill/>
          </a:ln>
        </p:spPr>
      </p:pic>
      <p:pic>
        <p:nvPicPr>
          <p:cNvPr id="184" name="图片 5" descr=""/>
          <p:cNvPicPr/>
          <p:nvPr/>
        </p:nvPicPr>
        <p:blipFill>
          <a:blip r:embed="rId3"/>
          <a:stretch/>
        </p:blipFill>
        <p:spPr>
          <a:xfrm>
            <a:off x="522360" y="3165840"/>
            <a:ext cx="3397320" cy="1703520"/>
          </a:xfrm>
          <a:prstGeom prst="rect">
            <a:avLst/>
          </a:prstGeom>
          <a:ln>
            <a:noFill/>
          </a:ln>
        </p:spPr>
      </p:pic>
      <p:pic>
        <p:nvPicPr>
          <p:cNvPr id="185" name="图片 6" descr=""/>
          <p:cNvPicPr/>
          <p:nvPr/>
        </p:nvPicPr>
        <p:blipFill>
          <a:blip r:embed="rId4"/>
          <a:stretch/>
        </p:blipFill>
        <p:spPr>
          <a:xfrm>
            <a:off x="4650120" y="3165840"/>
            <a:ext cx="3359160" cy="1703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2.Average shortest path-length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original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1.90530612245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1.90285714286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second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1.90612244898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third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10.2857142857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3.Clustering coefficient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original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14.65411111111111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36.61819727891157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second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16.23684126984127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third improved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17.105698412698413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4.Robustness against intentional attack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1" name="图片 59" descr=""/>
          <p:cNvPicPr/>
          <p:nvPr/>
        </p:nvPicPr>
        <p:blipFill>
          <a:blip r:embed="rId1"/>
          <a:stretch/>
        </p:blipFill>
        <p:spPr>
          <a:xfrm>
            <a:off x="4052160" y="1151640"/>
            <a:ext cx="2069640" cy="1383840"/>
          </a:xfrm>
          <a:prstGeom prst="rect">
            <a:avLst/>
          </a:prstGeom>
          <a:ln>
            <a:noFill/>
          </a:ln>
        </p:spPr>
      </p:pic>
      <p:pic>
        <p:nvPicPr>
          <p:cNvPr id="192" name="图片 61" descr=""/>
          <p:cNvPicPr/>
          <p:nvPr/>
        </p:nvPicPr>
        <p:blipFill>
          <a:blip r:embed="rId2"/>
          <a:stretch/>
        </p:blipFill>
        <p:spPr>
          <a:xfrm>
            <a:off x="6498720" y="1151640"/>
            <a:ext cx="2107800" cy="1409400"/>
          </a:xfrm>
          <a:prstGeom prst="rect">
            <a:avLst/>
          </a:prstGeom>
          <a:ln>
            <a:noFill/>
          </a:ln>
        </p:spPr>
      </p:pic>
      <p:pic>
        <p:nvPicPr>
          <p:cNvPr id="193" name="图片 60" descr=""/>
          <p:cNvPicPr/>
          <p:nvPr/>
        </p:nvPicPr>
        <p:blipFill>
          <a:blip r:embed="rId3"/>
          <a:stretch/>
        </p:blipFill>
        <p:spPr>
          <a:xfrm>
            <a:off x="63720" y="1681560"/>
            <a:ext cx="2642760" cy="1790280"/>
          </a:xfrm>
          <a:prstGeom prst="rect">
            <a:avLst/>
          </a:prstGeom>
          <a:ln>
            <a:noFill/>
          </a:ln>
        </p:spPr>
      </p:pic>
      <p:pic>
        <p:nvPicPr>
          <p:cNvPr id="194" name="图片 62" descr=""/>
          <p:cNvPicPr/>
          <p:nvPr/>
        </p:nvPicPr>
        <p:blipFill>
          <a:blip r:embed="rId4"/>
          <a:stretch/>
        </p:blipFill>
        <p:spPr>
          <a:xfrm>
            <a:off x="63720" y="3454200"/>
            <a:ext cx="2642760" cy="168912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309600" y="1192680"/>
            <a:ext cx="489708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indent="2667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 original model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972320" y="315000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972320" y="596916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2648160" y="7205040"/>
            <a:ext cx="48718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clustering_coefficient =  7.199238095238095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average_shortest_path_length =  2.68666666667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degree =  [0, 2, 2, 3, 3, 4, 4, 4, 4, 4, 5, 5, 5, 5, 5, 5, 6, 6, 6, 6, 6, 6, 7, 7, 8]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3301200" y="2772720"/>
            <a:ext cx="5641920" cy="21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1.80333333333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2.68666666667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first improved model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1" name="内容占位符 3" descr=""/>
          <p:cNvPicPr/>
          <p:nvPr/>
        </p:nvPicPr>
        <p:blipFill>
          <a:blip r:embed="rId1"/>
          <a:stretch/>
        </p:blipFill>
        <p:spPr>
          <a:xfrm>
            <a:off x="3261240" y="1048680"/>
            <a:ext cx="2905920" cy="1861920"/>
          </a:xfrm>
          <a:prstGeom prst="rect">
            <a:avLst/>
          </a:prstGeom>
          <a:ln>
            <a:noFill/>
          </a:ln>
        </p:spPr>
      </p:pic>
      <p:pic>
        <p:nvPicPr>
          <p:cNvPr id="202" name="图片 4" descr=""/>
          <p:cNvPicPr/>
          <p:nvPr/>
        </p:nvPicPr>
        <p:blipFill>
          <a:blip r:embed="rId2"/>
          <a:stretch/>
        </p:blipFill>
        <p:spPr>
          <a:xfrm>
            <a:off x="6029280" y="994680"/>
            <a:ext cx="3057480" cy="1782360"/>
          </a:xfrm>
          <a:prstGeom prst="rect">
            <a:avLst/>
          </a:prstGeom>
          <a:ln>
            <a:noFill/>
          </a:ln>
        </p:spPr>
      </p:pic>
      <p:pic>
        <p:nvPicPr>
          <p:cNvPr id="203" name="图片 104" descr=""/>
          <p:cNvPicPr/>
          <p:nvPr/>
        </p:nvPicPr>
        <p:blipFill>
          <a:blip r:embed="rId3"/>
          <a:stretch/>
        </p:blipFill>
        <p:spPr>
          <a:xfrm>
            <a:off x="217800" y="1068480"/>
            <a:ext cx="3020040" cy="2013120"/>
          </a:xfrm>
          <a:prstGeom prst="rect">
            <a:avLst/>
          </a:prstGeom>
          <a:ln>
            <a:noFill/>
          </a:ln>
        </p:spPr>
      </p:pic>
      <p:pic>
        <p:nvPicPr>
          <p:cNvPr id="204" name="图片 107" descr=""/>
          <p:cNvPicPr/>
          <p:nvPr/>
        </p:nvPicPr>
        <p:blipFill>
          <a:blip r:embed="rId4"/>
          <a:stretch/>
        </p:blipFill>
        <p:spPr>
          <a:xfrm>
            <a:off x="98280" y="3076200"/>
            <a:ext cx="3139920" cy="20023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56880" y="81792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4745520" y="279432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85480" y="44629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3435480" y="2800440"/>
            <a:ext cx="550980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30.807058029689614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1.92051282051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23.1282051282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second improved model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situation: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1" name="图片 112" descr=""/>
          <p:cNvPicPr/>
          <p:nvPr/>
        </p:nvPicPr>
        <p:blipFill>
          <a:blip r:embed="rId1"/>
          <a:stretch/>
        </p:blipFill>
        <p:spPr>
          <a:xfrm>
            <a:off x="3772080" y="962640"/>
            <a:ext cx="2368080" cy="1587240"/>
          </a:xfrm>
          <a:prstGeom prst="rect">
            <a:avLst/>
          </a:prstGeom>
          <a:ln>
            <a:noFill/>
          </a:ln>
        </p:spPr>
      </p:pic>
      <p:pic>
        <p:nvPicPr>
          <p:cNvPr id="212" name="图片 114" descr=""/>
          <p:cNvPicPr/>
          <p:nvPr/>
        </p:nvPicPr>
        <p:blipFill>
          <a:blip r:embed="rId2"/>
          <a:stretch/>
        </p:blipFill>
        <p:spPr>
          <a:xfrm>
            <a:off x="6198840" y="926280"/>
            <a:ext cx="2437920" cy="16315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2495160" y="126792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6955200" y="323172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2495160" y="494460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333000" y="1826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图片 113" descr=""/>
          <p:cNvPicPr/>
          <p:nvPr/>
        </p:nvPicPr>
        <p:blipFill>
          <a:blip r:embed="rId3"/>
          <a:stretch/>
        </p:blipFill>
        <p:spPr>
          <a:xfrm>
            <a:off x="237240" y="1845360"/>
            <a:ext cx="2527200" cy="1612800"/>
          </a:xfrm>
          <a:prstGeom prst="rect">
            <a:avLst/>
          </a:prstGeom>
          <a:ln>
            <a:noFill/>
          </a:ln>
        </p:spPr>
      </p:pic>
      <p:sp>
        <p:nvSpPr>
          <p:cNvPr id="218" name="CustomShape 7"/>
          <p:cNvSpPr/>
          <p:nvPr/>
        </p:nvSpPr>
        <p:spPr>
          <a:xfrm>
            <a:off x="4780800" y="3313800"/>
            <a:ext cx="2480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图片 16" descr=""/>
          <p:cNvPicPr/>
          <p:nvPr/>
        </p:nvPicPr>
        <p:blipFill>
          <a:blip r:embed="rId4"/>
          <a:stretch/>
        </p:blipFill>
        <p:spPr>
          <a:xfrm>
            <a:off x="211320" y="3439440"/>
            <a:ext cx="2578680" cy="1649880"/>
          </a:xfrm>
          <a:prstGeom prst="rect">
            <a:avLst/>
          </a:prstGeom>
          <a:ln>
            <a:noFill/>
          </a:ln>
        </p:spPr>
      </p:pic>
      <p:sp>
        <p:nvSpPr>
          <p:cNvPr id="220" name="CustomShape 8"/>
          <p:cNvSpPr/>
          <p:nvPr/>
        </p:nvSpPr>
        <p:spPr>
          <a:xfrm>
            <a:off x="3166920" y="2698560"/>
            <a:ext cx="5976720" cy="33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4.718444444444445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1.77333333333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5.230476190476192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3.27666666667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29440" y="203040"/>
            <a:ext cx="8057520" cy="136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second situation: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3" name="图片 82" descr=""/>
          <p:cNvPicPr/>
          <p:nvPr/>
        </p:nvPicPr>
        <p:blipFill>
          <a:blip r:embed="rId1"/>
          <a:stretch/>
        </p:blipFill>
        <p:spPr>
          <a:xfrm>
            <a:off x="3936240" y="1242000"/>
            <a:ext cx="2495160" cy="1669680"/>
          </a:xfrm>
          <a:prstGeom prst="rect">
            <a:avLst/>
          </a:prstGeom>
          <a:ln>
            <a:noFill/>
          </a:ln>
        </p:spPr>
      </p:pic>
      <p:pic>
        <p:nvPicPr>
          <p:cNvPr id="224" name="图片 84" descr=""/>
          <p:cNvPicPr/>
          <p:nvPr/>
        </p:nvPicPr>
        <p:blipFill>
          <a:blip r:embed="rId2"/>
          <a:stretch/>
        </p:blipFill>
        <p:spPr>
          <a:xfrm>
            <a:off x="6328440" y="1242000"/>
            <a:ext cx="2387160" cy="159984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5060520" y="235116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00480" y="403236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图片 10" descr=""/>
          <p:cNvPicPr/>
          <p:nvPr/>
        </p:nvPicPr>
        <p:blipFill>
          <a:blip r:embed="rId3"/>
          <a:stretch/>
        </p:blipFill>
        <p:spPr>
          <a:xfrm>
            <a:off x="543240" y="1381320"/>
            <a:ext cx="3188520" cy="1791360"/>
          </a:xfrm>
          <a:prstGeom prst="rect">
            <a:avLst/>
          </a:prstGeom>
          <a:ln>
            <a:noFill/>
          </a:ln>
        </p:spPr>
      </p:pic>
      <p:pic>
        <p:nvPicPr>
          <p:cNvPr id="228" name="图片 11" descr=""/>
          <p:cNvPicPr/>
          <p:nvPr/>
        </p:nvPicPr>
        <p:blipFill>
          <a:blip r:embed="rId4"/>
          <a:stretch/>
        </p:blipFill>
        <p:spPr>
          <a:xfrm>
            <a:off x="546840" y="3275640"/>
            <a:ext cx="3184560" cy="176436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3179880" y="3046680"/>
            <a:ext cx="65120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1.59666666667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2.51666666667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third improved model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situation: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2" name="图片 3" descr=""/>
          <p:cNvPicPr/>
          <p:nvPr/>
        </p:nvPicPr>
        <p:blipFill>
          <a:blip r:embed="rId1"/>
          <a:stretch/>
        </p:blipFill>
        <p:spPr>
          <a:xfrm>
            <a:off x="3258360" y="999000"/>
            <a:ext cx="2751480" cy="1743840"/>
          </a:xfrm>
          <a:prstGeom prst="rect">
            <a:avLst/>
          </a:prstGeom>
          <a:ln>
            <a:noFill/>
          </a:ln>
        </p:spPr>
      </p:pic>
      <p:pic>
        <p:nvPicPr>
          <p:cNvPr id="233" name="图片 4" descr=""/>
          <p:cNvPicPr/>
          <p:nvPr/>
        </p:nvPicPr>
        <p:blipFill>
          <a:blip r:embed="rId2"/>
          <a:stretch/>
        </p:blipFill>
        <p:spPr>
          <a:xfrm>
            <a:off x="5842080" y="993960"/>
            <a:ext cx="2841120" cy="1748880"/>
          </a:xfrm>
          <a:prstGeom prst="rect">
            <a:avLst/>
          </a:prstGeom>
          <a:ln>
            <a:noFill/>
          </a:ln>
        </p:spPr>
      </p:pic>
      <p:pic>
        <p:nvPicPr>
          <p:cNvPr id="234" name="图片 5" descr=""/>
          <p:cNvPicPr/>
          <p:nvPr/>
        </p:nvPicPr>
        <p:blipFill>
          <a:blip r:embed="rId3"/>
          <a:stretch/>
        </p:blipFill>
        <p:spPr>
          <a:xfrm>
            <a:off x="269280" y="1753200"/>
            <a:ext cx="2842200" cy="1656000"/>
          </a:xfrm>
          <a:prstGeom prst="rect">
            <a:avLst/>
          </a:prstGeom>
          <a:ln>
            <a:noFill/>
          </a:ln>
        </p:spPr>
      </p:pic>
      <p:pic>
        <p:nvPicPr>
          <p:cNvPr id="235" name="图片 6" descr=""/>
          <p:cNvPicPr/>
          <p:nvPr/>
        </p:nvPicPr>
        <p:blipFill>
          <a:blip r:embed="rId4"/>
          <a:stretch/>
        </p:blipFill>
        <p:spPr>
          <a:xfrm>
            <a:off x="122760" y="3409560"/>
            <a:ext cx="2988720" cy="170820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352680" y="2941560"/>
            <a:ext cx="5790960" cy="30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5.927873015873016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4.66333333333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4.927301587301587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5.6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74200" y="340200"/>
            <a:ext cx="8649720" cy="1473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second situation:</a:t>
            </a:r>
            <a:r>
              <a:rPr b="0" lang="zh-C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8" name="图片 99" descr=""/>
          <p:cNvPicPr/>
          <p:nvPr/>
        </p:nvPicPr>
        <p:blipFill>
          <a:blip r:embed="rId1"/>
          <a:stretch/>
        </p:blipFill>
        <p:spPr>
          <a:xfrm>
            <a:off x="3208320" y="1077120"/>
            <a:ext cx="2824920" cy="1890720"/>
          </a:xfrm>
          <a:prstGeom prst="rect">
            <a:avLst/>
          </a:prstGeom>
          <a:ln>
            <a:noFill/>
          </a:ln>
        </p:spPr>
      </p:pic>
      <p:pic>
        <p:nvPicPr>
          <p:cNvPr id="239" name="图片 101" descr=""/>
          <p:cNvPicPr/>
          <p:nvPr/>
        </p:nvPicPr>
        <p:blipFill>
          <a:blip r:embed="rId2"/>
          <a:stretch/>
        </p:blipFill>
        <p:spPr>
          <a:xfrm>
            <a:off x="5959440" y="1077120"/>
            <a:ext cx="2708280" cy="181080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168880" y="249048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08840" y="39682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内容占位符 8" descr=""/>
          <p:cNvPicPr/>
          <p:nvPr/>
        </p:nvPicPr>
        <p:blipFill>
          <a:blip r:embed="rId3"/>
          <a:stretch/>
        </p:blipFill>
        <p:spPr>
          <a:xfrm>
            <a:off x="134640" y="1262160"/>
            <a:ext cx="2877480" cy="1705680"/>
          </a:xfrm>
          <a:prstGeom prst="rect">
            <a:avLst/>
          </a:prstGeom>
          <a:ln>
            <a:noFill/>
          </a:ln>
        </p:spPr>
      </p:pic>
      <p:pic>
        <p:nvPicPr>
          <p:cNvPr id="243" name="图片 9" descr=""/>
          <p:cNvPicPr/>
          <p:nvPr/>
        </p:nvPicPr>
        <p:blipFill>
          <a:blip r:embed="rId4"/>
          <a:stretch/>
        </p:blipFill>
        <p:spPr>
          <a:xfrm>
            <a:off x="0" y="3051000"/>
            <a:ext cx="3012120" cy="188928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3296160" y="2968200"/>
            <a:ext cx="56134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15.26015873015873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4.92333333333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9.709142857142858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8.32666666667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014640" y="1228680"/>
            <a:ext cx="3114360" cy="311436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3014640" y="1135440"/>
            <a:ext cx="3114360" cy="64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2246040"/>
            <a:ext cx="9143640" cy="107964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926360" y="2502000"/>
            <a:ext cx="529056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8181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Experimental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4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2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5.Random attack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original model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7" name="图片 3" descr=""/>
          <p:cNvPicPr/>
          <p:nvPr/>
        </p:nvPicPr>
        <p:blipFill>
          <a:blip r:embed="rId1"/>
          <a:stretch/>
        </p:blipFill>
        <p:spPr>
          <a:xfrm>
            <a:off x="3137040" y="1023120"/>
            <a:ext cx="2869560" cy="1836360"/>
          </a:xfrm>
          <a:prstGeom prst="rect">
            <a:avLst/>
          </a:prstGeom>
          <a:ln>
            <a:noFill/>
          </a:ln>
        </p:spPr>
      </p:pic>
      <p:pic>
        <p:nvPicPr>
          <p:cNvPr id="248" name="图片 4" descr=""/>
          <p:cNvPicPr/>
          <p:nvPr/>
        </p:nvPicPr>
        <p:blipFill>
          <a:blip r:embed="rId2"/>
          <a:stretch/>
        </p:blipFill>
        <p:spPr>
          <a:xfrm>
            <a:off x="5899320" y="971280"/>
            <a:ext cx="2723400" cy="1888560"/>
          </a:xfrm>
          <a:prstGeom prst="rect">
            <a:avLst/>
          </a:prstGeom>
          <a:ln>
            <a:noFill/>
          </a:ln>
        </p:spPr>
      </p:pic>
      <p:pic>
        <p:nvPicPr>
          <p:cNvPr id="249" name="图片 5" descr=""/>
          <p:cNvPicPr/>
          <p:nvPr/>
        </p:nvPicPr>
        <p:blipFill>
          <a:blip r:embed="rId3"/>
          <a:stretch/>
        </p:blipFill>
        <p:spPr>
          <a:xfrm>
            <a:off x="367920" y="1819440"/>
            <a:ext cx="2766240" cy="1526040"/>
          </a:xfrm>
          <a:prstGeom prst="rect">
            <a:avLst/>
          </a:prstGeom>
          <a:ln>
            <a:noFill/>
          </a:ln>
        </p:spPr>
      </p:pic>
      <p:pic>
        <p:nvPicPr>
          <p:cNvPr id="250" name="图片 6" descr=""/>
          <p:cNvPicPr/>
          <p:nvPr/>
        </p:nvPicPr>
        <p:blipFill>
          <a:blip r:embed="rId4"/>
          <a:stretch/>
        </p:blipFill>
        <p:spPr>
          <a:xfrm>
            <a:off x="315000" y="3411360"/>
            <a:ext cx="2819520" cy="161352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3448440" y="2896560"/>
            <a:ext cx="548964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6.540825396825397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1.78333333333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9.18336507936508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2.64333333333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5099040" y="457020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4" name="图片 108" descr=""/>
          <p:cNvPicPr/>
          <p:nvPr/>
        </p:nvPicPr>
        <p:blipFill>
          <a:blip r:embed="rId1"/>
          <a:stretch/>
        </p:blipFill>
        <p:spPr>
          <a:xfrm>
            <a:off x="628560" y="1048680"/>
            <a:ext cx="3213000" cy="2152080"/>
          </a:xfrm>
          <a:prstGeom prst="rect">
            <a:avLst/>
          </a:prstGeom>
          <a:ln>
            <a:noFill/>
          </a:ln>
        </p:spPr>
      </p:pic>
      <p:pic>
        <p:nvPicPr>
          <p:cNvPr id="255" name="图片 110" descr=""/>
          <p:cNvPicPr/>
          <p:nvPr/>
        </p:nvPicPr>
        <p:blipFill>
          <a:blip r:embed="rId2"/>
          <a:stretch/>
        </p:blipFill>
        <p:spPr>
          <a:xfrm>
            <a:off x="4859640" y="1009080"/>
            <a:ext cx="3178080" cy="212796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460040" y="1703520"/>
            <a:ext cx="2235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0" y="321300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801000" y="25858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图片 109" descr=""/>
          <p:cNvPicPr/>
          <p:nvPr/>
        </p:nvPicPr>
        <p:blipFill>
          <a:blip r:embed="rId3"/>
          <a:stretch/>
        </p:blipFill>
        <p:spPr>
          <a:xfrm>
            <a:off x="893160" y="3189240"/>
            <a:ext cx="3120840" cy="1626840"/>
          </a:xfrm>
          <a:prstGeom prst="rect">
            <a:avLst/>
          </a:prstGeom>
          <a:ln>
            <a:noFill/>
          </a:ln>
        </p:spPr>
      </p:pic>
      <p:sp>
        <p:nvSpPr>
          <p:cNvPr id="260" name="CustomShape 6"/>
          <p:cNvSpPr/>
          <p:nvPr/>
        </p:nvSpPr>
        <p:spPr>
          <a:xfrm>
            <a:off x="5248800" y="4028760"/>
            <a:ext cx="2480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4470480" y="320112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图片 109" descr=""/>
          <p:cNvPicPr/>
          <p:nvPr/>
        </p:nvPicPr>
        <p:blipFill>
          <a:blip r:embed="rId4"/>
          <a:stretch/>
        </p:blipFill>
        <p:spPr>
          <a:xfrm>
            <a:off x="4785480" y="3153600"/>
            <a:ext cx="3509640" cy="1523520"/>
          </a:xfrm>
          <a:prstGeom prst="rect">
            <a:avLst/>
          </a:prstGeom>
          <a:ln>
            <a:noFill/>
          </a:ln>
        </p:spPr>
      </p:pic>
      <p:sp>
        <p:nvSpPr>
          <p:cNvPr id="263" name="CustomShape 8"/>
          <p:cNvSpPr/>
          <p:nvPr/>
        </p:nvSpPr>
        <p:spPr>
          <a:xfrm>
            <a:off x="8918280" y="4644000"/>
            <a:ext cx="2480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second improved model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first situation: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5" name="内容占位符 3" descr=""/>
          <p:cNvPicPr/>
          <p:nvPr/>
        </p:nvPicPr>
        <p:blipFill>
          <a:blip r:embed="rId1"/>
          <a:stretch/>
        </p:blipFill>
        <p:spPr>
          <a:xfrm>
            <a:off x="628560" y="1406520"/>
            <a:ext cx="3557880" cy="1894680"/>
          </a:xfrm>
          <a:prstGeom prst="rect">
            <a:avLst/>
          </a:prstGeom>
          <a:ln>
            <a:noFill/>
          </a:ln>
        </p:spPr>
      </p:pic>
      <p:pic>
        <p:nvPicPr>
          <p:cNvPr id="266" name="图片 4" descr=""/>
          <p:cNvPicPr/>
          <p:nvPr/>
        </p:nvPicPr>
        <p:blipFill>
          <a:blip r:embed="rId2"/>
          <a:stretch/>
        </p:blipFill>
        <p:spPr>
          <a:xfrm>
            <a:off x="4851720" y="1406520"/>
            <a:ext cx="3454560" cy="1894680"/>
          </a:xfrm>
          <a:prstGeom prst="rect">
            <a:avLst/>
          </a:prstGeom>
          <a:ln>
            <a:noFill/>
          </a:ln>
        </p:spPr>
      </p:pic>
      <p:pic>
        <p:nvPicPr>
          <p:cNvPr id="267" name="图片 5" descr=""/>
          <p:cNvPicPr/>
          <p:nvPr/>
        </p:nvPicPr>
        <p:blipFill>
          <a:blip r:embed="rId3"/>
          <a:stretch/>
        </p:blipFill>
        <p:spPr>
          <a:xfrm>
            <a:off x="1154880" y="3439800"/>
            <a:ext cx="2714040" cy="1389960"/>
          </a:xfrm>
          <a:prstGeom prst="rect">
            <a:avLst/>
          </a:prstGeom>
          <a:ln>
            <a:noFill/>
          </a:ln>
        </p:spPr>
      </p:pic>
      <p:pic>
        <p:nvPicPr>
          <p:cNvPr id="268" name="图片 6" descr=""/>
          <p:cNvPicPr/>
          <p:nvPr/>
        </p:nvPicPr>
        <p:blipFill>
          <a:blip r:embed="rId4"/>
          <a:stretch/>
        </p:blipFill>
        <p:spPr>
          <a:xfrm>
            <a:off x="5471640" y="3349080"/>
            <a:ext cx="2690280" cy="14803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second situation: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0" name="内容占位符 3" descr=""/>
          <p:cNvPicPr/>
          <p:nvPr/>
        </p:nvPicPr>
        <p:blipFill>
          <a:blip r:embed="rId1"/>
          <a:stretch/>
        </p:blipFill>
        <p:spPr>
          <a:xfrm>
            <a:off x="211680" y="1221480"/>
            <a:ext cx="3647520" cy="2252880"/>
          </a:xfrm>
          <a:prstGeom prst="rect">
            <a:avLst/>
          </a:prstGeom>
          <a:ln>
            <a:noFill/>
          </a:ln>
        </p:spPr>
      </p:pic>
      <p:pic>
        <p:nvPicPr>
          <p:cNvPr id="271" name="图片 4" descr=""/>
          <p:cNvPicPr/>
          <p:nvPr/>
        </p:nvPicPr>
        <p:blipFill>
          <a:blip r:embed="rId2"/>
          <a:stretch/>
        </p:blipFill>
        <p:spPr>
          <a:xfrm>
            <a:off x="4149720" y="1134720"/>
            <a:ext cx="3516840" cy="2056320"/>
          </a:xfrm>
          <a:prstGeom prst="rect">
            <a:avLst/>
          </a:prstGeom>
          <a:ln>
            <a:noFill/>
          </a:ln>
        </p:spPr>
      </p:pic>
      <p:pic>
        <p:nvPicPr>
          <p:cNvPr id="272" name="图片 5" descr=""/>
          <p:cNvPicPr/>
          <p:nvPr/>
        </p:nvPicPr>
        <p:blipFill>
          <a:blip r:embed="rId3"/>
          <a:stretch/>
        </p:blipFill>
        <p:spPr>
          <a:xfrm>
            <a:off x="723960" y="3381840"/>
            <a:ext cx="2904120" cy="1594080"/>
          </a:xfrm>
          <a:prstGeom prst="rect">
            <a:avLst/>
          </a:prstGeom>
          <a:ln>
            <a:noFill/>
          </a:ln>
        </p:spPr>
      </p:pic>
      <p:pic>
        <p:nvPicPr>
          <p:cNvPr id="273" name="图片 6" descr=""/>
          <p:cNvPicPr/>
          <p:nvPr/>
        </p:nvPicPr>
        <p:blipFill>
          <a:blip r:embed="rId4"/>
          <a:stretch/>
        </p:blipFill>
        <p:spPr>
          <a:xfrm>
            <a:off x="4644000" y="3278160"/>
            <a:ext cx="3022560" cy="16981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third improved model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：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1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first situation: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5" name="内容占位符 3" descr=""/>
          <p:cNvPicPr/>
          <p:nvPr/>
        </p:nvPicPr>
        <p:blipFill>
          <a:blip r:embed="rId1"/>
          <a:stretch/>
        </p:blipFill>
        <p:spPr>
          <a:xfrm>
            <a:off x="739800" y="1267920"/>
            <a:ext cx="3264120" cy="1873440"/>
          </a:xfrm>
          <a:prstGeom prst="rect">
            <a:avLst/>
          </a:prstGeom>
          <a:ln>
            <a:noFill/>
          </a:ln>
        </p:spPr>
      </p:pic>
      <p:pic>
        <p:nvPicPr>
          <p:cNvPr id="276" name="图片 4" descr=""/>
          <p:cNvPicPr/>
          <p:nvPr/>
        </p:nvPicPr>
        <p:blipFill>
          <a:blip r:embed="rId2"/>
          <a:stretch/>
        </p:blipFill>
        <p:spPr>
          <a:xfrm>
            <a:off x="4726080" y="1158840"/>
            <a:ext cx="3224160" cy="205560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2050200" y="3349440"/>
            <a:ext cx="59000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8.981142857142858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4.63666666667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clustering_coefficient =  10.160571428571428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average_shortest_path_length =  5.60333333333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second situation: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9" name="内容占位符 3" descr=""/>
          <p:cNvPicPr/>
          <p:nvPr/>
        </p:nvPicPr>
        <p:blipFill>
          <a:blip r:embed="rId1"/>
          <a:stretch/>
        </p:blipFill>
        <p:spPr>
          <a:xfrm>
            <a:off x="391320" y="956880"/>
            <a:ext cx="3958920" cy="2107080"/>
          </a:xfrm>
          <a:prstGeom prst="rect">
            <a:avLst/>
          </a:prstGeom>
          <a:ln>
            <a:noFill/>
          </a:ln>
        </p:spPr>
      </p:pic>
      <p:pic>
        <p:nvPicPr>
          <p:cNvPr id="280" name="图片 4" descr=""/>
          <p:cNvPicPr/>
          <p:nvPr/>
        </p:nvPicPr>
        <p:blipFill>
          <a:blip r:embed="rId2"/>
          <a:stretch/>
        </p:blipFill>
        <p:spPr>
          <a:xfrm>
            <a:off x="4812480" y="956880"/>
            <a:ext cx="3628440" cy="2107080"/>
          </a:xfrm>
          <a:prstGeom prst="rect">
            <a:avLst/>
          </a:prstGeom>
          <a:ln>
            <a:noFill/>
          </a:ln>
        </p:spPr>
      </p:pic>
      <p:pic>
        <p:nvPicPr>
          <p:cNvPr id="281" name="图片 5" descr=""/>
          <p:cNvPicPr/>
          <p:nvPr/>
        </p:nvPicPr>
        <p:blipFill>
          <a:blip r:embed="rId3"/>
          <a:stretch/>
        </p:blipFill>
        <p:spPr>
          <a:xfrm>
            <a:off x="1012320" y="3134160"/>
            <a:ext cx="2827800" cy="1793520"/>
          </a:xfrm>
          <a:prstGeom prst="rect">
            <a:avLst/>
          </a:prstGeom>
          <a:ln>
            <a:noFill/>
          </a:ln>
        </p:spPr>
      </p:pic>
      <p:pic>
        <p:nvPicPr>
          <p:cNvPr id="282" name="图片 6" descr=""/>
          <p:cNvPicPr/>
          <p:nvPr/>
        </p:nvPicPr>
        <p:blipFill>
          <a:blip r:embed="rId4"/>
          <a:stretch/>
        </p:blipFill>
        <p:spPr>
          <a:xfrm>
            <a:off x="5054400" y="3095280"/>
            <a:ext cx="2886120" cy="183276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2680" y="4444920"/>
            <a:ext cx="77472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模板下载：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www.1ppt.com/moban/     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行业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模板：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www.1ppt.com/hangye/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节日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模板：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www.1ppt.com/jieri/           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素材下载：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www.1ppt.com/sucai/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背景图片：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www.1ppt.com/beijing/      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图表下载：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www.1ppt.com/tubiao/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优秀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www.1ppt.com/xiazai/        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教程： 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www.1ppt.com/powerpoint/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教程： 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www.1ppt.com/word/              Excel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教程：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www.1ppt.com/excel/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资料下载：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www.1ppt.com/ziliao/                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课件下载：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www.1ppt.com/kejian/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范文下载：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www.1ppt.com/fanwen/             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试卷下载：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www.1ppt.com/shiti/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教案下载：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www.1ppt.com/jiaoan/        PPT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论坛：</a:t>
            </a: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www.1ppt.cn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213CE0C-F4BB-43D9-AFD3-CF26DE0AC14E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64160" y="335880"/>
            <a:ext cx="879372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0" y="4867200"/>
            <a:ext cx="9143640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-1080" y="3290400"/>
            <a:ext cx="9143640" cy="185256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1576800" y="3764880"/>
            <a:ext cx="5968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e5f5f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感谢您的聆听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advTm="0">
        <p14:vortex/>
      </p:transition>
    </mc:Choice>
    <mc:Fallback>
      <p:transition spd="slow" advTm="0">
        <p:fade/>
      </p:transition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withEffect" fill="hold" presetClass="entr" presetID="2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"/>
                            </p:stCondLst>
                            <p:childTnLst>
                              <p:par>
                                <p:cTn id="243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600" y="88200"/>
            <a:ext cx="12754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700" spc="-11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微软雅黑"/>
              </a:rPr>
              <a:t>LOGO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2"/>
          <p:cNvSpPr/>
          <p:nvPr/>
        </p:nvSpPr>
        <p:spPr>
          <a:xfrm>
            <a:off x="1171080" y="519840"/>
            <a:ext cx="7972920" cy="360"/>
          </a:xfrm>
          <a:prstGeom prst="line">
            <a:avLst/>
          </a:prstGeom>
          <a:ln w="2556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1301040" y="128520"/>
            <a:ext cx="63558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1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Experimental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72240" y="2461680"/>
            <a:ext cx="986760" cy="1514160"/>
          </a:xfrm>
          <a:prstGeom prst="roundRect">
            <a:avLst>
              <a:gd name="adj" fmla="val 0"/>
            </a:avLst>
          </a:prstGeom>
          <a:solidFill>
            <a:srgbClr val="42bac8"/>
          </a:solidFill>
          <a:ln w="28440"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372240" y="3067200"/>
            <a:ext cx="99720" cy="302760"/>
          </a:xfrm>
          <a:prstGeom prst="rect">
            <a:avLst/>
          </a:prstGeom>
          <a:solidFill>
            <a:srgbClr val="a1dde3"/>
          </a:solidFill>
          <a:ln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1259280" y="3067200"/>
            <a:ext cx="99720" cy="302760"/>
          </a:xfrm>
          <a:prstGeom prst="rect">
            <a:avLst/>
          </a:prstGeom>
          <a:solidFill>
            <a:srgbClr val="a1dde3"/>
          </a:solidFill>
          <a:ln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7"/>
          <p:cNvSpPr/>
          <p:nvPr/>
        </p:nvSpPr>
        <p:spPr>
          <a:xfrm>
            <a:off x="471960" y="3218760"/>
            <a:ext cx="787320" cy="360"/>
          </a:xfrm>
          <a:prstGeom prst="line">
            <a:avLst/>
          </a:prstGeom>
          <a:ln>
            <a:solidFill>
              <a:srgbClr val="a1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427680" y="2520720"/>
            <a:ext cx="87624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8630" spc="-1" strike="noStrike">
                <a:solidFill>
                  <a:srgbClr val="c8ecf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4599000" y="2473200"/>
            <a:ext cx="986760" cy="1514160"/>
          </a:xfrm>
          <a:prstGeom prst="roundRect">
            <a:avLst>
              <a:gd name="adj" fmla="val 0"/>
            </a:avLst>
          </a:prstGeom>
          <a:solidFill>
            <a:srgbClr val="42bac8"/>
          </a:solidFill>
          <a:ln w="28440"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4599000" y="3078720"/>
            <a:ext cx="99720" cy="302760"/>
          </a:xfrm>
          <a:prstGeom prst="rect">
            <a:avLst/>
          </a:prstGeom>
          <a:solidFill>
            <a:srgbClr val="a1dde3"/>
          </a:solidFill>
          <a:ln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5486040" y="3078720"/>
            <a:ext cx="99720" cy="302760"/>
          </a:xfrm>
          <a:prstGeom prst="rect">
            <a:avLst/>
          </a:prstGeom>
          <a:solidFill>
            <a:srgbClr val="a1dde3"/>
          </a:solidFill>
          <a:ln>
            <a:solidFill>
              <a:srgbClr val="a1d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2"/>
          <p:cNvSpPr/>
          <p:nvPr/>
        </p:nvSpPr>
        <p:spPr>
          <a:xfrm>
            <a:off x="4698720" y="3230280"/>
            <a:ext cx="786960" cy="360"/>
          </a:xfrm>
          <a:prstGeom prst="line">
            <a:avLst/>
          </a:prstGeom>
          <a:ln>
            <a:solidFill>
              <a:srgbClr val="a1d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4654440" y="2532240"/>
            <a:ext cx="87624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8630" spc="-1" strike="noStrike">
                <a:solidFill>
                  <a:srgbClr val="c8ecf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577080" y="636120"/>
            <a:ext cx="825156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the desired number of nodes N, the mean degree K , and a special parameter P, satisfying 0≤P≤1 and N≫K≫lnN≫1, the model constructs an undirected graph with N nodes and NK/2 edges in the following way: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1496880" y="2775600"/>
            <a:ext cx="2762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Construct a regular ring lattice, a graph with N nodes each connected to K neighbors, K/2 on each side.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5776200" y="2520720"/>
            <a:ext cx="3367440" cy="29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every node 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every egde (n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with i &lt; j, and rewire it with probability P. Rewiring is done by replacing (n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with (n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n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where K is chosen with uniform probability from all possible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14640" y="1228680"/>
            <a:ext cx="3114360" cy="311436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3014640" y="1135440"/>
            <a:ext cx="3114360" cy="64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0" y="2246040"/>
            <a:ext cx="9143640" cy="107964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1926360" y="2502000"/>
            <a:ext cx="52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8181a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Model thinking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4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600" y="88200"/>
            <a:ext cx="12754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700" spc="-11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微软雅黑"/>
              </a:rPr>
              <a:t>LOGO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1171080" y="519840"/>
            <a:ext cx="7972920" cy="360"/>
          </a:xfrm>
          <a:prstGeom prst="line">
            <a:avLst/>
          </a:prstGeom>
          <a:ln w="2556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3138120" y="1278720"/>
            <a:ext cx="2867400" cy="286740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324600" y="1465200"/>
            <a:ext cx="1146600" cy="1146600"/>
          </a:xfrm>
          <a:custGeom>
            <a:avLst/>
            <a:gdLst/>
            <a:ahLst/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42bac8"/>
          </a:solidFill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5" name="图片 9" descr=""/>
          <p:cNvPicPr/>
          <p:nvPr/>
        </p:nvPicPr>
        <p:blipFill>
          <a:blip r:embed="rId1"/>
          <a:stretch/>
        </p:blipFill>
        <p:spPr>
          <a:xfrm>
            <a:off x="3596400" y="1737000"/>
            <a:ext cx="603000" cy="60300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3324600" y="2813040"/>
            <a:ext cx="1146600" cy="1146600"/>
          </a:xfrm>
          <a:custGeom>
            <a:avLst/>
            <a:gdLst/>
            <a:ahLst/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42bac8"/>
          </a:solidFill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7" name="图片 12" descr=""/>
          <p:cNvPicPr/>
          <p:nvPr/>
        </p:nvPicPr>
        <p:blipFill>
          <a:blip r:embed="rId2"/>
          <a:stretch/>
        </p:blipFill>
        <p:spPr>
          <a:xfrm>
            <a:off x="3543480" y="3033000"/>
            <a:ext cx="708480" cy="70848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4672440" y="1465200"/>
            <a:ext cx="1146600" cy="1146600"/>
          </a:xfrm>
          <a:custGeom>
            <a:avLst/>
            <a:gdLst/>
            <a:ahLst/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42bac8"/>
          </a:solidFill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9" name="图片 15" descr=""/>
          <p:cNvPicPr/>
          <p:nvPr/>
        </p:nvPicPr>
        <p:blipFill>
          <a:blip r:embed="rId3"/>
          <a:stretch/>
        </p:blipFill>
        <p:spPr>
          <a:xfrm>
            <a:off x="4853160" y="1826640"/>
            <a:ext cx="784440" cy="423720"/>
          </a:xfrm>
          <a:prstGeom prst="rect">
            <a:avLst/>
          </a:prstGeom>
          <a:ln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4672440" y="2813040"/>
            <a:ext cx="1146600" cy="1146600"/>
          </a:xfrm>
          <a:custGeom>
            <a:avLst/>
            <a:gdLst/>
            <a:ahLst/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42bac8"/>
          </a:solidFill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41" name="图片 18" descr=""/>
          <p:cNvPicPr/>
          <p:nvPr/>
        </p:nvPicPr>
        <p:blipFill>
          <a:blip r:embed="rId4"/>
          <a:stretch/>
        </p:blipFill>
        <p:spPr>
          <a:xfrm>
            <a:off x="4924800" y="3067560"/>
            <a:ext cx="641160" cy="6411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-673920" y="1443960"/>
            <a:ext cx="37789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r">
              <a:lnSpc>
                <a:spcPct val="90000"/>
              </a:lnSpc>
              <a:buClr>
                <a:srgbClr val="42bac8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The original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1" lang="en-US" sz="24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531720" y="1748160"/>
            <a:ext cx="24195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531720" y="2791800"/>
            <a:ext cx="24195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1" lang="en-US" sz="20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  The second improved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31720" y="2999160"/>
            <a:ext cx="24195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2"/>
          <p:cNvSpPr/>
          <p:nvPr/>
        </p:nvSpPr>
        <p:spPr>
          <a:xfrm>
            <a:off x="6186600" y="1443960"/>
            <a:ext cx="2744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  The first improved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6186600" y="1651320"/>
            <a:ext cx="274428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"/>
          <p:cNvSpPr/>
          <p:nvPr/>
        </p:nvSpPr>
        <p:spPr>
          <a:xfrm>
            <a:off x="6186600" y="2791800"/>
            <a:ext cx="274428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  The third improved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6186600" y="2999160"/>
            <a:ext cx="274428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0">
        <p14:prism/>
      </p:transition>
    </mc:Choice>
    <mc:Fallback>
      <p:transition spd="slow" advTm="0">
        <p:fade/>
      </p:transition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afterEffect" fill="hold" presetClass="entr" presetID="6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 transition="in">
                                      <p:cBhvr additive="repl">
                                        <p:cTn id="14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out">
                                      <p:cBhvr additive="repl">
                                        <p:cTn id="1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out">
                                      <p:cBhvr additive="repl">
                                        <p:cTn id="15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5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   The original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内容占位符 3" descr=""/>
          <p:cNvPicPr/>
          <p:nvPr/>
        </p:nvPicPr>
        <p:blipFill>
          <a:blip r:embed="rId1"/>
          <a:stretch/>
        </p:blipFill>
        <p:spPr>
          <a:xfrm>
            <a:off x="628560" y="1476720"/>
            <a:ext cx="7886520" cy="304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  The first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improved model is to change the initial connecting way. Hypothesis you take part in a birthday party, everyone must know the host and they maybe do not know other people. Extremly everone only know the host, so the host is the social center. 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42bac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  The first improved model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内容占位符 3" descr=""/>
          <p:cNvPicPr/>
          <p:nvPr/>
        </p:nvPicPr>
        <p:blipFill>
          <a:blip r:embed="rId1"/>
          <a:stretch/>
        </p:blipFill>
        <p:spPr>
          <a:xfrm>
            <a:off x="683640" y="1370160"/>
            <a:ext cx="7831440" cy="352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Application>LibreOffice/5.1.6.2$Linux_X86_64 LibreOffice_project/10m0$Build-2</Application>
  <Words>1160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2016-10-13T11:36:15Z</dcterms:created>
  <dc:creator>第一PPT模板网：www.1ppt.com</dc:creator>
  <dc:description/>
  <cp:keywords>第一PPT模板网：www.1ppt.com</cp:keywords>
  <dc:language>en-US</dc:language>
  <cp:lastModifiedBy/>
  <dcterms:modified xsi:type="dcterms:W3CDTF">2018-10-17T20:42:30Z</dcterms:modified>
  <cp:revision>85</cp:revision>
  <dc:subject/>
  <dc:title>简洁蓝色扁平化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