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69" r:id="rId6"/>
    <p:sldId id="258" r:id="rId7"/>
    <p:sldId id="259" r:id="rId8"/>
    <p:sldId id="260" r:id="rId9"/>
    <p:sldId id="271" r:id="rId10"/>
    <p:sldId id="262" r:id="rId11"/>
    <p:sldId id="263" r:id="rId12"/>
    <p:sldId id="273" r:id="rId13"/>
    <p:sldId id="261" r:id="rId14"/>
    <p:sldId id="270" r:id="rId15"/>
    <p:sldId id="264" r:id="rId16"/>
    <p:sldId id="266" r:id="rId17"/>
    <p:sldId id="265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A9F34-7D00-49D0-9FB5-10613B0FA99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C33AF-8089-4F4D-B4BC-68EF44032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8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33AF-8089-4F4D-B4BC-68EF44032A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4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5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4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6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8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62EE7-DE7D-45F4-AF02-5B877A40CA3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F07E15-D827-4835-9B5D-6B8A04A0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6000">
              <a:schemeClr val="bg2"/>
            </a:gs>
            <a:gs pos="39000">
              <a:srgbClr val="D3CCBA"/>
            </a:gs>
            <a:gs pos="0">
              <a:schemeClr val="bg2">
                <a:tint val="90000"/>
                <a:shade val="92000"/>
                <a:satMod val="160000"/>
              </a:schemeClr>
            </a:gs>
            <a:gs pos="71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8254" y="2080112"/>
            <a:ext cx="9422243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变分自编码器与</a:t>
            </a:r>
            <a:r>
              <a:rPr lang="en-US" altLang="zh-CN" dirty="0" smtClean="0"/>
              <a:t>Wasserstein</a:t>
            </a:r>
            <a:r>
              <a:rPr lang="zh-CN" altLang="en-US" dirty="0" smtClean="0"/>
              <a:t>自编码器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构造解析解求解</a:t>
            </a:r>
            <a:r>
              <a:rPr lang="en-US" altLang="zh-CN" sz="2000" dirty="0"/>
              <a:t>KL</a:t>
            </a:r>
            <a:r>
              <a:rPr lang="zh-CN" altLang="en-US" sz="2000" dirty="0" smtClean="0"/>
              <a:t>散度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09" y="1405054"/>
            <a:ext cx="9723783" cy="4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构造解析解求解</a:t>
            </a:r>
            <a:r>
              <a:rPr lang="en-US" altLang="zh-CN" sz="2000" dirty="0"/>
              <a:t>KL</a:t>
            </a:r>
            <a:r>
              <a:rPr lang="zh-CN" altLang="en-US" sz="2000" dirty="0" smtClean="0"/>
              <a:t>散度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79" y="1438507"/>
            <a:ext cx="9809594" cy="43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237" y="1224360"/>
            <a:ext cx="8868303" cy="43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"/>
                <a:ext cx="10515600" cy="5834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构造基于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​</a:t>
                </a:r>
                <a:r>
                  <a:rPr lang="zh-CN" altLang="en-US" sz="2000" dirty="0"/>
                  <a:t>的采样</a:t>
                </a:r>
              </a:p>
              <a:p>
                <a:pPr marL="0" indent="0">
                  <a:buNone/>
                </a:pPr>
                <a:r>
                  <a:rPr lang="en-US" altLang="zh-CN" sz="2000" dirty="0" err="1"/>
                  <a:t>reparameterization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trick: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假设有一个确定性函数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​, </a:t>
                </a:r>
                <a:r>
                  <a:rPr lang="zh-CN" altLang="en-US" sz="2000" dirty="0" smtClean="0"/>
                  <a:t>使得</a:t>
                </a:r>
                <a:r>
                  <a:rPr lang="en-US" altLang="zh-CN" sz="2000" dirty="0" smtClean="0"/>
                  <a:t>z</a:t>
                </a:r>
                <a:r>
                  <a:rPr lang="zh-CN" altLang="en-US" sz="2000" dirty="0" smtClean="0"/>
                  <a:t>满足</a:t>
                </a:r>
                <a:r>
                  <a:rPr lang="en-US" altLang="zh-CN" sz="2000" dirty="0" smtClean="0"/>
                  <a:t>: 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 ​ </a:t>
                </a:r>
                <a:r>
                  <a:rPr lang="zh-CN" altLang="en-US" sz="2000" dirty="0" smtClean="0"/>
                  <a:t>是一个某个已知分布的采样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​, 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是一个以​ 为参数的确定性函数</a:t>
                </a:r>
                <a:r>
                  <a:rPr lang="en-US" altLang="zh-CN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我们可以使用来自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​ ​</a:t>
                </a:r>
                <a:r>
                  <a:rPr lang="zh-CN" altLang="en-US" sz="2000" dirty="0" smtClean="0"/>
                  <a:t>的采样代替直接从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的采样来计算重构似然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证明如下</a:t>
                </a:r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假设由某一个要评估的函数</a:t>
                </a:r>
                <a:r>
                  <a:rPr lang="en-US" altLang="zh-CN" sz="2000" dirty="0" smtClean="0"/>
                  <a:t>f(z):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因此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我们可以对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dirty="0" smtClean="0"/>
                      <m:t>​</m:t>
                    </m:r>
                  </m:oMath>
                </a14:m>
                <a:r>
                  <a:rPr lang="en-US" altLang="zh-CN" sz="2000" dirty="0" smtClean="0"/>
                  <a:t>​ </a:t>
                </a:r>
                <a:r>
                  <a:rPr lang="zh-CN" altLang="en-US" sz="2000" dirty="0" smtClean="0"/>
                  <a:t>进行</a:t>
                </a:r>
                <a:r>
                  <a:rPr lang="en-US" altLang="zh-CN" sz="2000" dirty="0" smtClean="0"/>
                  <a:t>L</a:t>
                </a:r>
                <a:r>
                  <a:rPr lang="zh-CN" altLang="en-US" sz="2000" dirty="0" smtClean="0"/>
                  <a:t>次采样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使用</a:t>
                </a:r>
                <a:r>
                  <a:rPr lang="en-US" altLang="zh-CN" sz="2000" dirty="0" smtClean="0"/>
                  <a:t>MC</a:t>
                </a:r>
                <a:r>
                  <a:rPr lang="zh-CN" altLang="en-US" sz="2000" dirty="0" smtClean="0"/>
                  <a:t>的方式来评估</a:t>
                </a:r>
                <a:r>
                  <a:rPr lang="en-US" altLang="zh-CN" sz="2000" dirty="0" smtClean="0"/>
                  <a:t>reconstruction likelihood: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对于高斯函数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我们可以构造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000" dirty="0" smtClean="0"/>
                  <a:t>​ , 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简单理解：若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2000" dirty="0" smtClean="0"/>
                  <a:t>中采样，那么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𝜎𝜖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"/>
                <a:ext cx="10515600" cy="5834063"/>
              </a:xfrm>
              <a:blipFill>
                <a:blip r:embed="rId2"/>
                <a:stretch>
                  <a:fillRect l="-638" t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1941"/>
            <a:ext cx="34004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33320"/>
            <a:ext cx="6562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8000"/>
                <a:ext cx="10515600" cy="5668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确定优化目标表达式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另一种计算方法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zh-CN" alt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box>
                            <m:boxPr>
                              <m:diff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box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𝐸𝐿𝐵𝑂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8000"/>
                <a:ext cx="10515600" cy="5668963"/>
              </a:xfrm>
              <a:blipFill>
                <a:blip r:embed="rId2"/>
                <a:stretch>
                  <a:fillRect l="-522" t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Wasserstein</a:t>
            </a:r>
            <a:r>
              <a:rPr lang="zh-CN" altLang="en-US" sz="3200" dirty="0" smtClean="0"/>
              <a:t>自编码器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075" y="1338146"/>
            <a:ext cx="8424249" cy="50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5551"/>
                <a:ext cx="10515600" cy="5251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i="1" dirty="0" smtClean="0"/>
                  <a:t>WAE</a:t>
                </a:r>
                <a:r>
                  <a:rPr lang="zh-CN" altLang="en-US" dirty="0" smtClean="0"/>
                  <a:t>的损失函数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𝑊𝐴𝐸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endChr m:val="]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indent="0" algn="just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zh-CN" altLang="zh-CN" sz="2000" kern="100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是概率编码器的任意非参数集，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</a:t>
                </a:r>
                <a:r>
                  <a:rPr lang="en-US" altLang="zh-CN" sz="2000" kern="10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zh-CN" sz="2000" kern="100" dirty="0">
                    <a:latin typeface="Times New Roman" panose="02020603050405020304" pitchFamily="18" charset="0"/>
                  </a:rPr>
                  <a:t>的先验，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是由</a:t>
                </a:r>
                <a:r>
                  <a:rPr lang="en-US" altLang="zh-CN" sz="2000" kern="10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zh-CN" sz="2000" kern="100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sz="2000" kern="100" dirty="0">
                    <a:latin typeface="Times New Roman" panose="02020603050405020304" pitchFamily="18" charset="0"/>
                  </a:rPr>
                  <a:t>Z</a:t>
                </a:r>
                <a:r>
                  <a:rPr lang="zh-CN" altLang="zh-CN" sz="2000" kern="100" dirty="0">
                    <a:latin typeface="Times New Roman" panose="02020603050405020304" pitchFamily="18" charset="0"/>
                  </a:rPr>
                  <a:t>的映射函数（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是由</a:t>
                </a:r>
                <a:r>
                  <a:rPr lang="en-US" altLang="zh-CN" sz="2000" kern="100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zh-CN" sz="2000" kern="100" dirty="0">
                    <a:latin typeface="Times New Roman" panose="02020603050405020304" pitchFamily="18" charset="0"/>
                  </a:rPr>
                  <a:t>生成的分布，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是对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的任意可测损失函数，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zh-CN" sz="2000" kern="10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两个分布之间的任意散度测度（</a:t>
                </a:r>
                <a:r>
                  <a:rPr lang="en-US" altLang="zh-CN" sz="2000" kern="100" dirty="0">
                    <a:latin typeface="Times New Roman" panose="02020603050405020304" pitchFamily="18" charset="0"/>
                  </a:rPr>
                  <a:t>divergence measurement</a:t>
                </a:r>
                <a:r>
                  <a:rPr lang="zh-CN" altLang="zh-CN" sz="2000" kern="100" dirty="0">
                    <a:latin typeface="Times New Roman" panose="02020603050405020304" pitchFamily="18" charset="0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000" i="1" kern="100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sz="2000" kern="100" dirty="0">
                    <a:latin typeface="Times New Roman" panose="02020603050405020304" pitchFamily="18" charset="0"/>
                  </a:rPr>
                  <a:t>是权重参数</a:t>
                </a:r>
                <a:r>
                  <a:rPr lang="zh-CN" altLang="zh-CN" sz="2000" kern="100" dirty="0" smtClean="0">
                    <a:latin typeface="Times New Roman" panose="02020603050405020304" pitchFamily="18" charset="0"/>
                  </a:rPr>
                  <a:t>。</a:t>
                </a:r>
                <a:endParaRPr lang="en-US" altLang="zh-CN" sz="2000" kern="100" dirty="0" smtClean="0">
                  <a:latin typeface="Times New Roman" panose="02020603050405020304" pitchFamily="18" charset="0"/>
                </a:endParaRPr>
              </a:p>
              <a:p>
                <a:pPr indent="0" algn="just">
                  <a:lnSpc>
                    <a:spcPct val="125000"/>
                  </a:lnSpc>
                  <a:spcAft>
                    <a:spcPts val="0"/>
                  </a:spcAft>
                  <a:buNone/>
                </a:pPr>
                <a:r>
                  <a:rPr lang="zh-CN" altLang="en-US" sz="2000" kern="100" dirty="0" smtClean="0">
                    <a:latin typeface="Times New Roman" panose="02020603050405020304" pitchFamily="18" charset="0"/>
                  </a:rPr>
                  <a:t>论文中提出的两种计算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CN" altLang="en-US" sz="2000" kern="100" dirty="0" smtClean="0">
                    <a:latin typeface="Times New Roman" panose="02020603050405020304" pitchFamily="18" charset="0"/>
                  </a:rPr>
                  <a:t>的方法：</a:t>
                </a:r>
                <a:endParaRPr lang="en-US" altLang="zh-CN" sz="2000" kern="100" dirty="0" smtClean="0">
                  <a:latin typeface="Times New Roman" panose="02020603050405020304" pitchFamily="18" charset="0"/>
                </a:endParaRPr>
              </a:p>
              <a:p>
                <a:pPr indent="0" algn="just">
                  <a:lnSpc>
                    <a:spcPct val="125000"/>
                  </a:lnSpc>
                  <a:spcAft>
                    <a:spcPts val="0"/>
                  </a:spcAft>
                  <a:buNone/>
                </a:pPr>
                <a:endParaRPr lang="zh-CN" altLang="zh-CN" sz="2000" kern="1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GAN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based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：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JS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MMD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based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：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MM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5551"/>
                <a:ext cx="10515600" cy="5251412"/>
              </a:xfrm>
              <a:blipFill>
                <a:blip r:embed="rId2"/>
                <a:stretch>
                  <a:fillRect l="-522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9232"/>
            <a:ext cx="10515600" cy="59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8761" y="598694"/>
            <a:ext cx="8182732" cy="5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288" y="2103438"/>
            <a:ext cx="4401424" cy="3932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605" y="151708"/>
            <a:ext cx="7428571" cy="67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5590" y="2631687"/>
            <a:ext cx="396983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r>
              <a:rPr lang="zh-CN" alt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预备知识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KL-divergence</a:t>
                </a:r>
                <a:r>
                  <a:rPr lang="zh-CN" altLang="en-US" dirty="0" smtClean="0"/>
                  <a:t>（非对称）：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   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离散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连续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贝叶斯公式：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边缘</a:t>
                </a:r>
                <a:r>
                  <a:rPr lang="zh-CN" altLang="en-US" dirty="0" smtClean="0"/>
                  <a:t>密度分布：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1444"/>
            <a:ext cx="10515600" cy="57755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Jensen</a:t>
            </a:r>
            <a:r>
              <a:rPr lang="zh-CN" altLang="en-US" sz="3200" dirty="0"/>
              <a:t>不等式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908" y="1729251"/>
            <a:ext cx="5876925" cy="391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3" y="1729251"/>
            <a:ext cx="577261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7318" y="292296"/>
            <a:ext cx="7403862" cy="81622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变分自编码器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8" y="1584325"/>
            <a:ext cx="457276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AutoShape 20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220081" y="1834995"/>
                <a:ext cx="6781800" cy="259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在某个数据集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中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有一个不可观测的隐变量</a:t>
                </a:r>
                <a:r>
                  <a:rPr lang="en-US" altLang="zh-CN" sz="2000" dirty="0" smtClean="0"/>
                  <a:t>z, </a:t>
                </a:r>
                <a:r>
                  <a:rPr lang="zh-CN" altLang="en-US" sz="2000" dirty="0" smtClean="0"/>
                  <a:t>假设数据生成过程如下</a:t>
                </a:r>
                <a:r>
                  <a:rPr lang="en-US" altLang="zh-CN" sz="20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生成隐变量</a:t>
                </a:r>
                <a:endParaRPr lang="en-US" altLang="zh-CN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基于隐变量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利用条件概率来生成可观测数据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我们希望使用参数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 smtClean="0"/>
                  <a:t>来衡量这两个分布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是不可解的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因为计算的时候需要用到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81" y="1834995"/>
                <a:ext cx="6781800" cy="2598340"/>
              </a:xfrm>
              <a:prstGeom prst="rect">
                <a:avLst/>
              </a:prstGeom>
              <a:blipFill>
                <a:blip r:embed="rId3"/>
                <a:stretch>
                  <a:fillRect l="-809" t="-1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318" y="292296"/>
            <a:ext cx="7403862" cy="81622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变分自编码器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8" y="1584325"/>
            <a:ext cx="457276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AutoShape 20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220081" y="1221529"/>
                <a:ext cx="6781800" cy="125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如何求解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?</a:t>
                </a:r>
              </a:p>
              <a:p>
                <a:r>
                  <a:rPr lang="zh-CN" altLang="en-US" sz="2000" dirty="0" smtClean="0"/>
                  <a:t>利用公式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 smtClean="0"/>
                  <a:t>以及公式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81" y="1221529"/>
                <a:ext cx="6781800" cy="1256178"/>
              </a:xfrm>
              <a:prstGeom prst="rect">
                <a:avLst/>
              </a:prstGeom>
              <a:blipFill>
                <a:blip r:embed="rId3"/>
                <a:stretch>
                  <a:fillRect l="-898" t="-3398" b="-70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220081" y="2586722"/>
                <a:ext cx="6781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方法</a:t>
                </a:r>
                <a:r>
                  <a:rPr lang="zh-CN" altLang="en-US" dirty="0" smtClean="0"/>
                  <a:t>一：</a:t>
                </a:r>
                <a:r>
                  <a:rPr lang="zh-CN" altLang="en-US" dirty="0"/>
                  <a:t>蒙特卡罗算法（</a:t>
                </a:r>
                <a:r>
                  <a:rPr lang="en-US" altLang="zh-CN" dirty="0" smtClean="0"/>
                  <a:t>Monte </a:t>
                </a:r>
                <a:r>
                  <a:rPr lang="en-US" altLang="zh-CN" dirty="0"/>
                  <a:t>Carlo </a:t>
                </a:r>
                <a:r>
                  <a:rPr lang="en-US" altLang="zh-CN" dirty="0" smtClean="0"/>
                  <a:t>method</a:t>
                </a:r>
                <a:r>
                  <a:rPr lang="zh-CN" altLang="en-US" dirty="0" smtClean="0"/>
                  <a:t>）：不断</a:t>
                </a:r>
                <a:r>
                  <a:rPr lang="zh-CN" altLang="en-US" dirty="0"/>
                  <a:t>取样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，取样越多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越接近真实的</a:t>
                </a:r>
                <a:r>
                  <a:rPr lang="zh-CN" altLang="en-US" dirty="0" smtClean="0"/>
                  <a:t>分布，然后通过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缺点：高方差，生成的结果不稳定。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81" y="2586722"/>
                <a:ext cx="6781800" cy="923330"/>
              </a:xfrm>
              <a:prstGeom prst="rect">
                <a:avLst/>
              </a:prstGeom>
              <a:blipFill>
                <a:blip r:embed="rId4"/>
                <a:stretch>
                  <a:fillRect l="-719" t="-4605" r="-44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81" y="3800308"/>
            <a:ext cx="6867841" cy="1238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20081" y="5151570"/>
                <a:ext cx="6449432" cy="67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方法二：变分推断（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Inference</a:t>
                </a:r>
                <a:r>
                  <a:rPr lang="zh-CN" altLang="en-US" dirty="0" smtClean="0"/>
                  <a:t>）：使用一个简单的可解的分布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dirty="0" smtClean="0"/>
                  <a:t>去近似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81" y="5151570"/>
                <a:ext cx="6449432" cy="671081"/>
              </a:xfrm>
              <a:prstGeom prst="rect">
                <a:avLst/>
              </a:prstGeom>
              <a:blipFill>
                <a:blip r:embed="rId6"/>
                <a:stretch>
                  <a:fillRect l="-756" t="-6364" r="-378" b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 smtClean="0"/>
                  <a:t>Motivation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首先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我们可以把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作为某一个固定参数的先验分布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比如我们直接认为隐变量服从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 smtClean="0"/>
                  <a:t>(​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也可以作为参数未知的分布进行拟合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见原论文附录</a:t>
                </a:r>
                <a:r>
                  <a:rPr lang="en-US" altLang="zh-CN" sz="2400" dirty="0" smtClean="0"/>
                  <a:t>)</a:t>
                </a:r>
              </a:p>
              <a:p>
                <a:r>
                  <a:rPr lang="zh-CN" altLang="en-US" sz="2400" dirty="0" smtClean="0"/>
                  <a:t>我们需要设计一种方法来估计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原文表示直接估计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intractable</a:t>
                </a:r>
                <a:r>
                  <a:rPr lang="zh-CN" altLang="en-US" sz="2400" dirty="0" smtClean="0"/>
                  <a:t>棘手的</a:t>
                </a:r>
                <a:r>
                  <a:rPr lang="en-US" altLang="zh-CN" sz="2400" dirty="0" smtClean="0"/>
                  <a:t>), </a:t>
                </a:r>
                <a:r>
                  <a:rPr lang="zh-CN" altLang="en-US" sz="2400" dirty="0" smtClean="0"/>
                  <a:t>因此假设使用一个相对简单的分布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其参数是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用来作为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的估计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zh-CN" altLang="en-US" sz="2400" dirty="0" smtClean="0"/>
                  <a:t>目标</a:t>
                </a:r>
                <a:r>
                  <a:rPr lang="en-US" altLang="zh-CN" sz="2400" dirty="0" smtClean="0"/>
                  <a:t>: </a:t>
                </a:r>
                <a:r>
                  <a:rPr lang="zh-CN" altLang="en-US" sz="2400" dirty="0" smtClean="0"/>
                  <a:t>希望当固定隐变量的先验分布和观测变量的生成分布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的时候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我们对</a:t>
                </a:r>
                <a:r>
                  <a:rPr lang="en-US" altLang="zh-CN" sz="2400" dirty="0" smtClean="0"/>
                  <a:t>z</a:t>
                </a:r>
                <a:r>
                  <a:rPr lang="zh-CN" altLang="en-US" sz="2400" dirty="0" smtClean="0"/>
                  <a:t>的后验分布的估计能够尽可能准确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目的</a:t>
                </a:r>
                <a:r>
                  <a:rPr lang="en-US" altLang="zh-CN" sz="2400" dirty="0" smtClean="0"/>
                  <a:t>: </a:t>
                </a:r>
                <a:r>
                  <a:rPr lang="zh-CN" altLang="en-US" sz="2400" dirty="0" smtClean="0"/>
                  <a:t>有了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我们可以给定任意的观测变量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生成对应的隐变量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也可以作为生成式模型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来生成观测数据</a:t>
                </a:r>
                <a:r>
                  <a:rPr lang="en-US" altLang="zh-CN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  <a:blipFill>
                <a:blip r:embed="rId2"/>
                <a:stretch>
                  <a:fillRect l="-812" t="-196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Method</a:t>
                </a:r>
              </a:p>
              <a:p>
                <a:r>
                  <a:rPr lang="en-US" altLang="zh-CN" sz="2800" dirty="0" smtClean="0"/>
                  <a:t>1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确定优化目标</a:t>
                </a:r>
                <a:r>
                  <a:rPr lang="zh-CN" altLang="en-US" sz="2800" dirty="0" smtClean="0"/>
                  <a:t>表达式</a:t>
                </a:r>
                <a:endParaRPr lang="en-US" altLang="zh-CN" sz="2800" dirty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构造</a:t>
                </a:r>
                <a:r>
                  <a:rPr lang="zh-CN" altLang="en-US" sz="2800" dirty="0"/>
                  <a:t>解析解求解</a:t>
                </a:r>
                <a:r>
                  <a:rPr lang="en-US" altLang="zh-CN" sz="2800" dirty="0"/>
                  <a:t>KL</a:t>
                </a:r>
                <a:r>
                  <a:rPr lang="zh-CN" altLang="en-US" sz="2800" dirty="0" smtClean="0"/>
                  <a:t>散度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构造</a:t>
                </a:r>
                <a:r>
                  <a:rPr lang="zh-CN" altLang="en-US" sz="2800" dirty="0"/>
                  <a:t>基于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​</a:t>
                </a:r>
                <a:r>
                  <a:rPr lang="zh-CN" altLang="en-US" sz="2800" dirty="0"/>
                  <a:t>的采样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  <a:blipFill>
                <a:blip r:embed="rId2"/>
                <a:stretch>
                  <a:fillRect l="-1217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839"/>
                <a:ext cx="10515600" cy="58201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b="1" dirty="0" smtClean="0"/>
                  <a:t>确定优化目标表达式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目标：使用一个简单的可解的分布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sz="2000" dirty="0"/>
                  <a:t>去近似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，即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根据前面</a:t>
                </a:r>
                <a:r>
                  <a:rPr lang="en-US" altLang="zh-CN" sz="2000" dirty="0" smtClean="0"/>
                  <a:t>KL-divergence</a:t>
                </a:r>
                <a:r>
                  <a:rPr lang="zh-CN" altLang="en-US" sz="2000" dirty="0" smtClean="0"/>
                  <a:t>定义，有：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 smtClean="0"/>
                  <a:t>是一个定值（虽然我们不知道到底是多少），那么，就有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 smtClean="0"/>
                  <a:t>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ELBO</m:t>
                    </m:r>
                  </m:oMath>
                </a14:m>
                <a:r>
                  <a:rPr lang="zh-CN" altLang="en-US" sz="2000" dirty="0" smtClean="0"/>
                  <a:t>，那么我们的最终目标就是：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𝐸𝐿𝐵𝑂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839"/>
                <a:ext cx="10515600" cy="5820124"/>
              </a:xfrm>
              <a:blipFill>
                <a:blip r:embed="rId2"/>
                <a:stretch>
                  <a:fillRect l="-638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3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839"/>
                <a:ext cx="10515600" cy="5820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 smtClean="0"/>
                  <a:t>构造</a:t>
                </a:r>
                <a:r>
                  <a:rPr lang="zh-CN" altLang="en-US" sz="2000" b="1" dirty="0"/>
                  <a:t>解析解求解</a:t>
                </a:r>
                <a:r>
                  <a:rPr lang="en-US" altLang="zh-CN" sz="2000" b="1" dirty="0"/>
                  <a:t>KL</a:t>
                </a:r>
                <a:r>
                  <a:rPr lang="zh-CN" altLang="en-US" sz="2000" b="1" dirty="0" smtClean="0"/>
                  <a:t>散度</a:t>
                </a:r>
                <a:endParaRPr lang="en-US" altLang="zh-CN" sz="2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ELBO</a:t>
                </a:r>
                <a:r>
                  <a:rPr lang="zh-CN" altLang="en-US" sz="2000" dirty="0" smtClean="0"/>
                  <a:t>第一</a:t>
                </a:r>
                <a:r>
                  <a:rPr lang="zh-CN" altLang="en-US" sz="2000" dirty="0"/>
                  <a:t>项：第一项就是说不断在</a:t>
                </a:r>
                <a:r>
                  <a:rPr lang="en-US" altLang="zh-CN" sz="2000" dirty="0"/>
                  <a:t>z</a:t>
                </a:r>
                <a:r>
                  <a:rPr lang="zh-CN" altLang="en-US" sz="2000" dirty="0"/>
                  <a:t>上采样，然后使得被重构的样本中重构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的</a:t>
                </a:r>
                <a:r>
                  <a:rPr lang="zh-CN" altLang="en-US" sz="2000" dirty="0"/>
                  <a:t>几率最大；第二项就是说使得我们假设的后验证分布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和先验分布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/>
                  <a:t>尽量接近，这个式子也就差不多指引我们去构造一个</a:t>
                </a:r>
                <a:r>
                  <a:rPr lang="en-US" altLang="zh-CN" sz="2000" dirty="0" smtClean="0"/>
                  <a:t>auto-encoder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如何理解：本来我们是要构造一个分布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sz="2000" dirty="0" smtClean="0"/>
                  <a:t>接近越好，现在转化成了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sz="2000" dirty="0"/>
                  <a:t>接近越好</a:t>
                </a:r>
                <a:r>
                  <a:rPr lang="zh-CN" altLang="en-US" sz="2000" dirty="0" smtClean="0"/>
                  <a:t>。而论文</a:t>
                </a:r>
                <a:r>
                  <a:rPr lang="zh-CN" altLang="en-US" sz="2000" dirty="0"/>
                  <a:t>中假设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是一</a:t>
                </a:r>
                <a:r>
                  <a:rPr lang="zh-CN" altLang="en-US" sz="2000" dirty="0"/>
                  <a:t>个标准</a:t>
                </a:r>
                <a:r>
                  <a:rPr lang="zh-CN" altLang="en-US" sz="2000" dirty="0" smtClean="0"/>
                  <a:t>高斯分布。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为了方便计算，假设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也是</a:t>
                </a:r>
                <a:r>
                  <a:rPr lang="zh-CN" altLang="en-US" sz="2000" dirty="0" smtClean="0"/>
                  <a:t>高斯分布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839"/>
                <a:ext cx="10515600" cy="5820124"/>
              </a:xfrm>
              <a:blipFill>
                <a:blip r:embed="rId2"/>
                <a:stretch>
                  <a:fillRect l="-638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1487</TotalTime>
  <Words>232</Words>
  <Application>Microsoft Office PowerPoint</Application>
  <PresentationFormat>宽屏</PresentationFormat>
  <Paragraphs>75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Arial</vt:lpstr>
      <vt:lpstr>Cambria Math</vt:lpstr>
      <vt:lpstr>Century Gothic</vt:lpstr>
      <vt:lpstr>Garamond</vt:lpstr>
      <vt:lpstr>Times New Roman</vt:lpstr>
      <vt:lpstr>肥皂</vt:lpstr>
      <vt:lpstr>变分自编码器与Wasserstein自编码器</vt:lpstr>
      <vt:lpstr>预备知识</vt:lpstr>
      <vt:lpstr>PowerPoint 演示文稿</vt:lpstr>
      <vt:lpstr>变分自编码器</vt:lpstr>
      <vt:lpstr>变分自编码器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Wasserstein自编码器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变分自编码器与Wasserstein自编码器</dc:title>
  <dc:creator>钟 景斌</dc:creator>
  <cp:lastModifiedBy>Administrator</cp:lastModifiedBy>
  <cp:revision>37</cp:revision>
  <dcterms:created xsi:type="dcterms:W3CDTF">2019-10-20T06:06:51Z</dcterms:created>
  <dcterms:modified xsi:type="dcterms:W3CDTF">2019-10-22T12:11:40Z</dcterms:modified>
</cp:coreProperties>
</file>