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9144000"/>
  <p:notesSz cx="7099300" cy="10234600"/>
  <p:embeddedFontLst>
    <p:embeddedFont>
      <p:font typeface="Garamond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font" Target="fonts/Garamond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Garamond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Garamond-bold.fntdata"/><Relationship Id="rId14" Type="http://schemas.openxmlformats.org/officeDocument/2006/relationships/slide" Target="slides/slide9.xml"/><Relationship Id="rId58" Type="http://schemas.openxmlformats.org/officeDocument/2006/relationships/font" Target="fonts/Garamon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46188" y="1279525"/>
            <a:ext cx="4606925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46188" y="1279525"/>
            <a:ext cx="4606925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fe0d33012_0_6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fe0d33012_0_6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0fe0d33012_0_6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f042f666_0_75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f9f042f666_0_75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f9f042f666_0_75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d695ea2af_0_0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d695ea2af_0_0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cd695ea2af_0_0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d695ea2af_0_7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d695ea2af_0_7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cd695ea2af_0_7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d695ea2af_0_14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cd695ea2af_0_14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2cd695ea2af_0_14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d695ea2af_0_20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cd695ea2af_0_20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2cd695ea2af_0_20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9f042f666_0_104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f9f042f666_0_104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f9f042f666_0_104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9f042f666_0_110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f9f042f666_0_110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f9f042f666_0_110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9f042f666_0_116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f9f042f666_0_116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f9f042f666_0_116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50e9d3443_0_0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50e9d3443_0_0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d50e9d3443_0_0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7b1dfc987_0_6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7b1dfc987_0_6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f7b1dfc987_0_6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50e9d3443_0_6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50e9d3443_0_6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d50e9d3443_0_6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d6a7349d8_0_3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d6a7349d8_0_3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cd6a7349d8_0_3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d6a7349d8_0_9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2cd6a7349d8_0_9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d6a7349d8_0_14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2cd6a7349d8_0_14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d6a7349d8_0_19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2cd6a7349d8_0_19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d6a7349d8_0_24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2cd6a7349d8_0_24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d6a7349d8_0_29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2cd6a7349d8_0_29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d6a7349d8_0_34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2cd6a7349d8_0_34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d6a7349d8_0_39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2cd6a7349d8_0_39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d6a7349d8_0_44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2cd6a7349d8_0_44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9f042f666_0_181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f9f042f666_0_181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f9f042f666_0_181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cd6a7349d8_0_49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2cd6a7349d8_0_49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d50e9d3443_0_12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d50e9d3443_0_12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d50e9d3443_0_12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cd6a7349d8_0_54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2cd6a7349d8_0_54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d6a7349d8_0_59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2cd6a7349d8_0_59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cd6a7349d8_0_64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2cd6a7349d8_0_64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d6a7349d8_0_69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2cd6a7349d8_0_69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d6a7349d8_0_74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2cd6a7349d8_0_74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d6a7349d8_0_79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2cd6a7349d8_0_79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cd6a7349d8_0_84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cd6a7349d8_0_84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cd6a7349d8_0_84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cd6a7349d8_0_91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g2cd6a7349d8_0_91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9f042f666_0_187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f9f042f666_0_187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f9f042f666_0_187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cd6a7349d8_0_96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cd6a7349d8_0_96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cd6a7349d8_0_96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d6a7349d8_0_102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g2cd6a7349d8_0_102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cd6a7349d8_0_107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g2cd6a7349d8_0_107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cd6a7349d8_0_115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g2cd6a7349d8_0_115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cd6a7349d8_0_120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g2cd6a7349d8_0_120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cd6a7349d8_0_128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g2cd6a7349d8_0_128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cd6a7349d8_0_133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g2cd6a7349d8_0_133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cd6a7349d8_0_141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2cd6a7349d8_0_141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g2cd6a7349d8_0_141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cd6a7349d8_0_147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2cd6a7349d8_0_147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g2cd6a7349d8_0_147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cd6a7349d8_0_153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g2cd6a7349d8_0_153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f042f666_0_194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f9f042f666_0_194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f9f042f666_0_194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cd6a7349d8_0_158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g2cd6a7349d8_0_158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cd6a7349d8_0_163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g2cd6a7349d8_0_163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9f042f666_0_220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gf9f042f666_0_220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9f042f666_0_69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f9f042f666_0_69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f9f042f666_0_69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9f042f666_0_98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f9f042f666_0_98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f9f042f666_0_98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d695ea2af_0_27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d695ea2af_0_27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cd695ea2af_0_27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fe0d33012_0_0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fe0d33012_0_0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0fe0d33012_0_0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2"/>
          <p:cNvCxnSpPr/>
          <p:nvPr/>
        </p:nvCxnSpPr>
        <p:spPr>
          <a:xfrm>
            <a:off x="1918138" y="5055476"/>
            <a:ext cx="6511925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2"/>
          <p:cNvSpPr txBox="1"/>
          <p:nvPr>
            <p:ph type="ctrTitle"/>
          </p:nvPr>
        </p:nvSpPr>
        <p:spPr>
          <a:xfrm>
            <a:off x="819806" y="2575035"/>
            <a:ext cx="7623175" cy="89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809297" y="3678621"/>
            <a:ext cx="7609489" cy="115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cc-01.jpg"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9090" y="267557"/>
            <a:ext cx="1576442" cy="7308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incipal_completa3_ufmg.jp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6627" y="196020"/>
            <a:ext cx="2227773" cy="97478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 txBox="1"/>
          <p:nvPr/>
        </p:nvSpPr>
        <p:spPr>
          <a:xfrm>
            <a:off x="793531" y="1392622"/>
            <a:ext cx="7623175" cy="89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Estruturas de Dados</a:t>
            </a:r>
            <a:endParaRPr b="1" i="0" sz="4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1818288" y="5102772"/>
            <a:ext cx="6705601" cy="972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</a:rPr>
              <a:t>Professores:	Anisio Lacerda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</a:rPr>
              <a:t>				Wagner Meira Jr.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 rot="5400000">
            <a:off x="2057400" y="-304800"/>
            <a:ext cx="5029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 rot="5400000">
            <a:off x="4634706" y="2272506"/>
            <a:ext cx="604678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 rot="5400000">
            <a:off x="443707" y="291307"/>
            <a:ext cx="604678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295400"/>
            <a:ext cx="403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295400"/>
            <a:ext cx="403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238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indent="-3238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indent="-3238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indent="-3238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381000" y="2286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457200" y="6477000"/>
            <a:ext cx="82296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1"/>
          <p:cNvSpPr/>
          <p:nvPr/>
        </p:nvSpPr>
        <p:spPr>
          <a:xfrm>
            <a:off x="466725" y="6481763"/>
            <a:ext cx="4013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i="1" lang="en-US" sz="900">
                <a:solidFill>
                  <a:schemeClr val="dk1"/>
                </a:solidFill>
              </a:rPr>
              <a:t>Estruturas de Dados – 2024-2</a:t>
            </a:r>
            <a:br>
              <a:rPr i="1" lang="en-US" sz="900">
                <a:solidFill>
                  <a:schemeClr val="dk1"/>
                </a:solidFill>
              </a:rPr>
            </a:br>
            <a:r>
              <a:rPr b="1" lang="en-US" sz="900">
                <a:solidFill>
                  <a:schemeClr val="dk1"/>
                </a:solidFill>
              </a:rPr>
              <a:t> ©</a:t>
            </a:r>
            <a:r>
              <a:rPr i="1" lang="en-US" sz="900">
                <a:solidFill>
                  <a:schemeClr val="dk1"/>
                </a:solidFill>
              </a:rPr>
              <a:t> Profs. Anisio e Wagner</a:t>
            </a:r>
            <a:endParaRPr i="1" sz="900">
              <a:solidFill>
                <a:schemeClr val="dk1"/>
              </a:solidFill>
            </a:endParaRPr>
          </a:p>
        </p:txBody>
      </p:sp>
      <p:pic>
        <p:nvPicPr>
          <p:cNvPr descr="DCC_Only.png"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60134" y="6495393"/>
            <a:ext cx="473976" cy="35209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809297" y="3678621"/>
            <a:ext cx="76095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lang="en-US" sz="3300"/>
              <a:t>Localidade de Referência</a:t>
            </a:r>
            <a:endParaRPr sz="3300"/>
          </a:p>
        </p:txBody>
      </p:sp>
      <p:sp>
        <p:nvSpPr>
          <p:cNvPr id="64" name="Google Shape;64;p13"/>
          <p:cNvSpPr txBox="1"/>
          <p:nvPr>
            <p:ph type="ctrTitle"/>
          </p:nvPr>
        </p:nvSpPr>
        <p:spPr>
          <a:xfrm>
            <a:off x="819806" y="2575035"/>
            <a:ext cx="7623300" cy="89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Princ</a:t>
            </a:r>
            <a:r>
              <a:rPr lang="en-US"/>
              <a:t>ípio da Localidade - Prática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/>
              <a:t>Programas frequentemente usam estruturas de controle como loops</a:t>
            </a:r>
            <a:endParaRPr sz="2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/>
              <a:t>	Isto tende a agrupar refer</a:t>
            </a:r>
            <a:r>
              <a:rPr lang="en-US" sz="2800"/>
              <a:t>ências para partes do programa</a:t>
            </a:r>
            <a:endParaRPr sz="2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/>
              <a:t>Programas podem executar eficientemente com pequenas partes em memória principal.</a:t>
            </a:r>
            <a:endParaRPr sz="2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800"/>
              <a:t>Um programa pode ser visto como fazer transições, de tempos em tempos, entre localidades (partes)</a:t>
            </a:r>
            <a:endParaRPr b="1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Princípio da Localidade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■"/>
            </a:pPr>
            <a:r>
              <a:rPr b="1" lang="en-US" sz="2400"/>
              <a:t>Localidade de referência espacial</a:t>
            </a:r>
            <a:r>
              <a:rPr lang="en-US" sz="2400"/>
              <a:t>: 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 sz="2400"/>
              <a:t>acesso a uma posição de memória aumenta a probabilidade de acessar posições próximas.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n-US" sz="2400"/>
              <a:t>Localidade de referência temporal</a:t>
            </a:r>
            <a:r>
              <a:rPr lang="en-US" sz="2400"/>
              <a:t>: 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 sz="2400"/>
              <a:t>acesso a uma posição de memória aumenta a probabilidade de acessá-la no futuro próximo.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n-US" sz="2400"/>
              <a:t>Formalmente</a:t>
            </a:r>
            <a:r>
              <a:rPr lang="en-US" sz="2400"/>
              <a:t>: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 sz="2400"/>
              <a:t>Um acesso ao endereço </a:t>
            </a:r>
            <a:r>
              <a:rPr i="1" lang="en-US" sz="2400"/>
              <a:t>X</a:t>
            </a:r>
            <a:r>
              <a:rPr lang="en-US" sz="2400"/>
              <a:t> no tempo </a:t>
            </a:r>
            <a:r>
              <a:rPr i="1" lang="en-US" sz="2400"/>
              <a:t>T</a:t>
            </a:r>
            <a:r>
              <a:rPr lang="en-US" sz="2400"/>
              <a:t> implica que acessos ao endereço </a:t>
            </a:r>
            <a:r>
              <a:rPr i="1" lang="en-US" sz="2400"/>
              <a:t>X+dX</a:t>
            </a:r>
            <a:r>
              <a:rPr lang="en-US" sz="2400"/>
              <a:t> no tempo </a:t>
            </a:r>
            <a:r>
              <a:rPr i="1" lang="en-US" sz="2400"/>
              <a:t>T+dT</a:t>
            </a:r>
            <a:r>
              <a:rPr lang="en-US" sz="2400"/>
              <a:t> se tornam mais prováveis à medida que </a:t>
            </a:r>
            <a:r>
              <a:rPr i="1" lang="en-US" sz="2400"/>
              <a:t>dX</a:t>
            </a:r>
            <a:r>
              <a:rPr lang="en-US" sz="2400"/>
              <a:t> e </a:t>
            </a:r>
            <a:r>
              <a:rPr i="1" lang="en-US" sz="2400"/>
              <a:t>dT</a:t>
            </a:r>
            <a:r>
              <a:rPr lang="en-US" sz="2400"/>
              <a:t> tendem a zero.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Localidades no Mapa de Memória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38" y="1785938"/>
            <a:ext cx="6334125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Estruturação de Cache/Memória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345" y="1295398"/>
            <a:ext cx="6565553" cy="51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519000" y="555838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Hierarquia de Memória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44838"/>
            <a:ext cx="8839199" cy="4908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519000" y="555838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Hierarquia de Memória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791650"/>
            <a:ext cx="8839200" cy="327469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/>
        </p:nvSpPr>
        <p:spPr>
          <a:xfrm>
            <a:off x="680400" y="5278150"/>
            <a:ext cx="778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pode explicar o bom funcionamento dos computadores?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Localidade de Referência: Análise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/>
              <a:t>Os endereços de memória acessados por um programa podem, a cada momento, serem organizados como uma lista ordenada simples tal que os primeiros m endereços da lista estão num dado nível da hierarquia de memória.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/>
              <a:t>Satisfaz a propriedade de inclusão: as primeiras m páginas são um subconjunto das primeiras m+1 páginas.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Análise LR por Distância de Pilha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289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/>
              <a:t>Seja um conjunto de 5 endereços de memória, identificados de 1 a 5 e a seguinte sequência de acessos:</a:t>
            </a:r>
            <a:endParaRPr/>
          </a:p>
          <a:p>
            <a:pPr indent="-2971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❑"/>
            </a:pPr>
            <a:r>
              <a:rPr lang="en-US"/>
              <a:t>1, 2, 3, 4, 1, 2, 5, 1, 2, 3, 4, 5</a:t>
            </a:r>
            <a:endParaRPr/>
          </a:p>
          <a:p>
            <a:pPr indent="-3028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■"/>
            </a:pPr>
            <a:r>
              <a:rPr lang="en-US"/>
              <a:t>Como medir a localidade de referência?</a:t>
            </a:r>
            <a:endParaRPr/>
          </a:p>
          <a:p>
            <a:pPr indent="-2971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❑"/>
            </a:pPr>
            <a:r>
              <a:rPr b="1" lang="en-US"/>
              <a:t>Distância de Pilha</a:t>
            </a:r>
            <a:endParaRPr b="1"/>
          </a:p>
          <a:p>
            <a:pPr indent="-3028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■"/>
            </a:pPr>
            <a:r>
              <a:rPr lang="en-US"/>
              <a:t>Seja uma pilha com 5 posições inicialmente vazia. Cada vez que um endereço é acessado, ele é colocado no topo da pilha.</a:t>
            </a:r>
            <a:endParaRPr/>
          </a:p>
          <a:p>
            <a:pPr indent="-3028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■"/>
            </a:pPr>
            <a:r>
              <a:rPr lang="en-US"/>
              <a:t>A sua posição na pilha é a distância de pilha.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Análise LR por Distância de Pilha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436450" y="3898750"/>
            <a:ext cx="5439600" cy="24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/>
              <a:t>DP = (𝝨 k*c(k))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/>
              <a:t>DP=(1*0+2*0+3*2+4*2+5*3)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/>
              <a:t>DP = 29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1" lang="en-US" sz="2400"/>
              <a:t>Vale apenas para 5 endereços!</a:t>
            </a:r>
            <a:endParaRPr b="1" i="1" sz="2400"/>
          </a:p>
        </p:txBody>
      </p:sp>
      <p:pic>
        <p:nvPicPr>
          <p:cNvPr id="189" name="Google Shape;1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2438" y="1370138"/>
            <a:ext cx="69246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525" y="4000650"/>
            <a:ext cx="280035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/>
          <p:nvPr/>
        </p:nvSpPr>
        <p:spPr>
          <a:xfrm>
            <a:off x="1954075" y="4110550"/>
            <a:ext cx="983700" cy="205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</a:t>
            </a:r>
            <a:r>
              <a:rPr lang="en-US"/>
              <a:t>ância de pilha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Mede o n</a:t>
            </a:r>
            <a:r>
              <a:rPr lang="en-US"/>
              <a:t>úmero de referências únicas à memória entre o acesso atual e o acesso mais recente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Forte relação com </a:t>
            </a:r>
            <a:r>
              <a:rPr i="1" lang="en-US"/>
              <a:t>cache (acesso mais rápido)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se o </a:t>
            </a:r>
            <a:r>
              <a:rPr i="1" lang="en-US"/>
              <a:t>cache</a:t>
            </a:r>
            <a:r>
              <a:rPr lang="en-US"/>
              <a:t> armazena uma quantidade de itens correspondente à distância de pilha, temos um </a:t>
            </a:r>
            <a:r>
              <a:rPr i="1" lang="en-US"/>
              <a:t>hit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Computar é acessar memória!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000" y="1195952"/>
            <a:ext cx="5427800" cy="5156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560600" y="1579025"/>
            <a:ext cx="3242100" cy="4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Organização de memória do formato ELF -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Executable and Linkable Format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(Unix and Ubuntu)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</a:t>
            </a:r>
            <a:r>
              <a:rPr lang="en-US"/>
              <a:t>ância de pilha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457200" y="1295400"/>
            <a:ext cx="85503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900"/>
              <a:t>Baixos valores de dist</a:t>
            </a:r>
            <a:r>
              <a:rPr b="1" lang="en-US" sz="2900"/>
              <a:t>ância de pilha</a:t>
            </a:r>
            <a:r>
              <a:rPr lang="en-US" sz="2900"/>
              <a:t>, geralmente, indicam </a:t>
            </a:r>
            <a:r>
              <a:rPr b="1" lang="en-US" sz="2900"/>
              <a:t>boa localidade</a:t>
            </a:r>
            <a:endParaRPr b="1" sz="2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	dado é frequentemente acessado é mais provável de estar no </a:t>
            </a:r>
            <a:r>
              <a:rPr i="1" lang="en-US" sz="2900"/>
              <a:t>cache </a:t>
            </a:r>
            <a:r>
              <a:rPr b="1" i="1" lang="en-US" sz="2900"/>
              <a:t>(cache hit)</a:t>
            </a:r>
            <a:endParaRPr b="1" sz="2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900"/>
              <a:t>Altos valores de distância de pilha</a:t>
            </a:r>
            <a:r>
              <a:rPr lang="en-US" sz="2900"/>
              <a:t>, geralmente, indicam o dado é menos frequentemente acessado</a:t>
            </a:r>
            <a:endParaRPr sz="29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900"/>
              <a:t>	alta probabilidade de não estar disponível em </a:t>
            </a:r>
            <a:r>
              <a:rPr i="1" lang="en-US" sz="2900"/>
              <a:t>caches </a:t>
            </a:r>
            <a:r>
              <a:rPr lang="en-US" sz="2900"/>
              <a:t>menores </a:t>
            </a:r>
            <a:r>
              <a:rPr b="1" i="1" lang="en-US" sz="2900"/>
              <a:t>(cache misses)</a:t>
            </a:r>
            <a:endParaRPr b="1" i="1" sz="2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Monitoramento usando memlog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Selecionar as </a:t>
            </a:r>
            <a:r>
              <a:rPr b="1" lang="en-US" sz="1800"/>
              <a:t>estruturas</a:t>
            </a:r>
            <a:r>
              <a:rPr lang="en-US" sz="1800"/>
              <a:t> de dados a serem </a:t>
            </a:r>
            <a:r>
              <a:rPr lang="en-US" sz="1800"/>
              <a:t>monitoradas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Nem todos os dados e estruturas de dados tem que ser monitorados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Para cada estrutura de dados, definir o grão do monitoramento</a:t>
            </a:r>
            <a:endParaRPr sz="1800"/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AutoNum type="romanLcPeriod"/>
            </a:pPr>
            <a:r>
              <a:rPr lang="en-US" sz="1800" u="sng"/>
              <a:t>Vetores</a:t>
            </a:r>
            <a:r>
              <a:rPr lang="en-US" sz="1800"/>
              <a:t>: atenção com o tamanho do elemento</a:t>
            </a:r>
            <a:endParaRPr sz="1800"/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AutoNum type="romanLcPeriod"/>
            </a:pPr>
            <a:r>
              <a:rPr lang="en-US" sz="1800" u="sng"/>
              <a:t>Registros</a:t>
            </a:r>
            <a:r>
              <a:rPr lang="en-US" sz="1800"/>
              <a:t>: pode ser interessante analisar partes do registro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Selecionar as </a:t>
            </a:r>
            <a:r>
              <a:rPr b="1" lang="en-US" sz="1800"/>
              <a:t>funções</a:t>
            </a:r>
            <a:r>
              <a:rPr lang="en-US" sz="1800"/>
              <a:t> a serem instrumentadas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Definir</a:t>
            </a:r>
            <a:r>
              <a:rPr lang="en-US" sz="1800"/>
              <a:t> as </a:t>
            </a:r>
            <a:r>
              <a:rPr b="1" lang="en-US" sz="1800"/>
              <a:t>fases</a:t>
            </a:r>
            <a:r>
              <a:rPr lang="en-US" sz="1800"/>
              <a:t> de monitoramento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Instrumentar</a:t>
            </a:r>
            <a:r>
              <a:rPr lang="en-US" sz="1800"/>
              <a:t> o código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Definir o </a:t>
            </a:r>
            <a:r>
              <a:rPr b="1" lang="en-US" sz="1800"/>
              <a:t>plano</a:t>
            </a:r>
            <a:r>
              <a:rPr lang="en-US" sz="1800"/>
              <a:t> de </a:t>
            </a:r>
            <a:r>
              <a:rPr b="1" lang="en-US" sz="1800"/>
              <a:t>experimentos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Executar</a:t>
            </a:r>
            <a:r>
              <a:rPr lang="en-US" sz="1800"/>
              <a:t> os </a:t>
            </a:r>
            <a:r>
              <a:rPr b="1" lang="en-US" sz="1800"/>
              <a:t>experimentos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Gerar as </a:t>
            </a:r>
            <a:r>
              <a:rPr b="1" lang="en-US" sz="1800"/>
              <a:t>visualizações</a:t>
            </a:r>
            <a:r>
              <a:rPr lang="en-US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b="1" lang="en-US" sz="1800"/>
              <a:t>Analisar</a:t>
            </a:r>
            <a:r>
              <a:rPr lang="en-US" sz="1800"/>
              <a:t> os resultados e visualizações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457200" y="129688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Biblioteca memlog: memlog.h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457200" y="801650"/>
            <a:ext cx="850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typedef struct memlog{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FILE * log;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clockid_t clk_id;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struct timespec inittime;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long count;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int fase;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int ativo;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 memlog_tipo;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extern memlog_tipo ml;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constantes definindo os estados de registro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#define MLATIVO 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#define MLINATIVO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#define LEMEMLOG(pos,tam,id)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((void)((ml.ativo==MLATIVO)?leMemLog(pos,tam,id):0))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#define ESCREVEMEMLOG(pos,tam,id)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((void) ((ml.ativo==MLATIVO)?escreveMemLog(pos,tam,id):0))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457200" y="129688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Biblioteca memlog: memlog.h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457200" y="801650"/>
            <a:ext cx="850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int iniciaMemLog(char * nome);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int ativaMemLog();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int desativaMemLog();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int defineFaseMemLog(int f);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int leMemLog(long int pos, long int tam, int id);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int escreveMemLog(long int pos, long int tam, int id);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int finalizaMemLog();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57200" y="129688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Biblioteca memlog: memlog.c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457200" y="801650"/>
            <a:ext cx="850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void clkDifMemLog(struct timespec t1, struct timespec t2,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        	struct timespec * res)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// Descricao: calcula a diferenca entre t2 e t1, que e armazenada em res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// Entrada: t1, t2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// Saida: res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if (t2.tv_nsec &lt; t1.tv_nsec){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// ajuste necessario, utilizando um segundo de tv_sec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res-&gt; tv_nsec = 1000000000+t2.tv_nsec-t1.tv_nsec;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res-&gt; tv_sec = t2.tv_sec-t1.tv_sec-1;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// nao e necessario ajuste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res-&gt; tv_nsec = t2.tv_nsec-t1.tv_nsec;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res-&gt; tv_sec = t2.tv_sec-t1.tv_sec;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457200" y="129688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Biblioteca memlog: memlog.c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457200" y="801650"/>
            <a:ext cx="850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iniciaMemLog(char * nome)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Descricao: inicializa o registro de acessos, abrindo o arquivo nome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Entrada: nome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Saida: nao tem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 // escolhe modo do relogio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ml.clk_id = CLOCK_MONOTONIC;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// abre arquivo de registro e verifica se foi aberto corretamente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ml.log = fopen(nome,"wt");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erroAssert(ml.log != NULL,"Cannot open memlog output");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// captura o tempo inicial do registro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struct timespec tp;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int result = clock_gettime(ml.clk_id,&amp;tp);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ml.inittime.tv_sec = tp.tv_sec;  ml.inittime.tv_nsec = tp.tv_nsec;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// inicializa variaveis do TAD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ml.count = 1;   ml.ativo = MLATIVO;  ml.fase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// imprime registro inicial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int retprint = fprintf(ml.log,"I %ld %ld.%.9ld\n",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           	ml.count,tp.tv_sec,tp.tv_nsec);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erroAssert(retprint&gt;=0,"Nao foi possivel escrever registro");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57200" y="129688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Biblioteca memlog: memlog.c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457200" y="801650"/>
            <a:ext cx="850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ativaMemLog()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Descricao: ativa o registro de acessos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Entrada: nao tem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Saida: MLATIVO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 ml.ativo = MLATIVO;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return MLATIVO;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desativaMemLog()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Descricao: desativa o registro de acessos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Entrada: nao tem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Saida: MLINATIVO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 ml.ativo = MLINATIVO;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return MLINATIVO;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defineFaseMemLog(int f)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Descricao: define a fase de registro de acessos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Entrada: f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Saida: valor de f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 ml.fase = f;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return f;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457200" y="129688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Biblioteca memlog: memlog.c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457200" y="801650"/>
            <a:ext cx="850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leMemLog(long int pos, long int tam, int id)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Descricao: registra acesso de leitura de tam bytes na posicao pos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Entrada: pos,tam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Saida: resultado da obtencao do relogio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 // verifica se registro esta ativo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(ml.ativo == MLINATIVO)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// captura tempo atual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struct timespec tp, tdif;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int result = clock_gettime(ml.clk_id,&amp;tp);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// calcula a diferencao com tempo inicial, para economia de armazenamento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clkDifMemLog(ml.inittime,tp,&amp;tdif);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// atualiza contador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ml.count++;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// imprime registro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int retprint = fprintf(ml.log,"L %d %ld %d %ld.%.9ld %ld %ld\n",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	ml.fase, ml.count, id, tdif.tv_sec, tdif.tv_nsec, pos, tam);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erroAssert(retprint&gt;=0,"Nao foi possivel escrever registro");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57200" y="129688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Biblioteca memlog: memlog.c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457200" y="801650"/>
            <a:ext cx="850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escreveMemLog(long int pos, long int tam, int id)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Descricao: registra acesso de escrita de tam bytes na posicao pos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Entrada: pos, tam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Saida: resultado da obtencao do relogio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 // verifica se registro esta ativo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(ml.ativo == MLINATIVO)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// captura tempo atual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struct timespec tp,tdif;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int result = clock_gettime(ml.clk_id,&amp;tp);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// calcula a diferenca com tempo inicial, para economia de armazenamento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clkDifMemLog(ml.inittime,tp,&amp;tdif);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// atualiza contador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ml.count++;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// imprime registro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int retprint = fprintf(ml.log,"E %d %ld %d %ld.%.9ld %ld %ld\n",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	ml.fase, ml.count, id, tdif.tv_sec, tdif.tv_nsec, pos, tam);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erroAssert(retprint&gt;=0,"Nao foi possivel escrever registro");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457200" y="129688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Biblioteca memlog: memlog.c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457200" y="801650"/>
            <a:ext cx="850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finalizaMemLog()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Descricao: finaliza o registro de acessos a memoria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Entrada: nao tem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Saida: resultado da obtencao do relogio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 // captura o tempo atual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struct timespec tp, tdif;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int result = clock_gettime(ml.clk_id,&amp;tp);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// calcula a diferenca com tempo inicial, para economia de armazenamento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clkDifMemLog(ml.inittime,tp,&amp;tdif);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// atualiza contador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ml.count++;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// imprime registros finais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int retprint = fprintf(ml.log,"F %ld %ld.%.9ld %ld.%.9ld\n", ml.count,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       tp.tv_sec,tp.tv_nsec, tdif.tv_sec,tdif.tv_nsec);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erroAssert(retprint&gt;=0,"Nao foi possivel escrever registro");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// fecha arquivo de registro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int retclose = fclose(ml.log);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erroAssert(retclose == 0,"Nao foi possivel fechar o arquivo de registro");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// atualiza variavel de estado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ml.ativo = MLINATIVO;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Mapa de Acesso à Memória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289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/>
              <a:t>Gráfico de pontos mostrando quais endereços foram acessados ao longo do tempo, assim como o tipo de acesso.</a:t>
            </a:r>
            <a:endParaRPr/>
          </a:p>
          <a:p>
            <a:pPr indent="-2971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❑"/>
            </a:pPr>
            <a:r>
              <a:rPr lang="en-US"/>
              <a:t>X: Tempo</a:t>
            </a:r>
            <a:endParaRPr/>
          </a:p>
          <a:p>
            <a:pPr indent="-2971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❑"/>
            </a:pPr>
            <a:r>
              <a:rPr lang="en-US"/>
              <a:t>Y: Endereços de memória</a:t>
            </a:r>
            <a:endParaRPr/>
          </a:p>
          <a:p>
            <a:pPr indent="-3028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■"/>
            </a:pPr>
            <a:r>
              <a:rPr lang="en-US"/>
              <a:t>Pontos próximos em X indicam endereços acessados em tempos próximos.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457200" y="129688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Usando memlog: matop.c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457200" y="801650"/>
            <a:ext cx="850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void uso()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Descricao: imprime as opcoes de uso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Entrada: nao tem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Saida: impressao das opcoes de linha de comando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fprintf(stderr,"matop\n");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fprintf(stderr,"\t-s \t(somar matrizes) \n");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fprintf(stderr,"\t-m \t(multiplicar matrizes) \n");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fprintf(stderr,"\t-t \t(transpor matriz)\n");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fprintf(stderr,"\t-p &lt;arq&gt;\t(arquivo de registro de acesso)\n");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fprintf(stderr,"\t-l \t(registrar acessos a memoria)\n");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fprintf(stderr,"\t-x &lt;int&gt;\t(primeira dimensao)\n");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fprintf(stderr,"\t-y &lt;int&gt;\t(segunda dimensao)\n");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Exemplo pr</a:t>
            </a:r>
            <a:r>
              <a:rPr lang="en-US"/>
              <a:t>ático</a:t>
            </a:r>
            <a:endParaRPr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Multiplica</a:t>
            </a:r>
            <a:r>
              <a:rPr lang="en-US"/>
              <a:t>ção de matrizes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computação científica, aprendizado de máquina, computação gráfica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Problema: dadas duas matrizes, A e B, computar o produto C = A x B</a:t>
            </a:r>
            <a:endParaRPr/>
          </a:p>
        </p:txBody>
      </p:sp>
      <p:sp>
        <p:nvSpPr>
          <p:cNvPr id="274" name="Google Shape;274;p43"/>
          <p:cNvSpPr txBox="1"/>
          <p:nvPr/>
        </p:nvSpPr>
        <p:spPr>
          <a:xfrm>
            <a:off x="2281500" y="4318500"/>
            <a:ext cx="4581000" cy="21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 (i = 0; i &lt; N; i++)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for (j = 0; j &lt; N; j++)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C[i][j]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for (k = 0; k &lt; N; k++)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C[i][j] += A[i][k] * B[k][j];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457200" y="129688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Usando memlog: matop.c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197500" y="801650"/>
            <a:ext cx="8769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	while ((c = getopt(argc, argv, "smtp:x:y:lh")) != EOF)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	switch(c)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	case 'm':avisoAssert(opescolhida==-1,"Mais de uma operacao escolhida");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       opescolhida = OPMULTIPLICAR;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    	break;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	case 's':avisoAssert(opescolhida==-1,"Mais de uma operacao escolhida");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    	opescolhida = OPSOMAR;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    	break;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	case 't':avisoAssert(opescolhida==-1,"Mais de uma operacao escolhida");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    	opescolhida = OPTRANSPOR;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    	break;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	case 'p':strcpy(lognome,optarg);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    	break;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	case 'x':optx = atoi(optarg);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    	break;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	case 'y':opty = atoi(optarg);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    	break;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	case 'l':regmem = 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    	break;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	case 'h':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	default:	uso(); exit(1);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	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457200" y="129688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Usando memlog: matop.c</a:t>
            </a:r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457200" y="801650"/>
            <a:ext cx="850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// iniciar registro de acesso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iniciaMemLog(lognome);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// ativar ou nao o registro de acesso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(regmem){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ativaMemLog();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desativaMemLog();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………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return finalizaMemLog();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457200" y="129688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Usando memlog: mat.c</a:t>
            </a:r>
            <a:endParaRPr/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457200" y="1083625"/>
            <a:ext cx="850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void multiplicaMatrizes(mat_tipo *a, mat_tipo *b, mat_tipo *c)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// Descricao: multiplica as matrizes a e b e armazena o resultado em c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// Entrada: a,b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// Saida: c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int i,j,k;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// verifica a compatibilidade das dimensoes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erroAssert(a-&gt;tamy==b-&gt;tamx,"Dimensoes incompativeis");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// cria e inicializa a matriz c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criaMatriz(c,a-&gt;tamx, b-&gt;tamy,c-&gt;id);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inicializaMatrizNula(c);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// realiza a multiplicacao de matrizes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for (i=0; i&lt;c-&gt;tamx;i++){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for (j=0; j&lt;c-&gt;tamy;j++){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	  for (k=0; k&lt;a-&gt;tamy;k++){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	    c-&gt;m[i][j] += a-&gt;m[i][k]*b-&gt;m[k][j];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	    LEMEMLOG((long int)(&amp;(a-&gt;m[i][k])),sizeof(double),a-&gt;id);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	    LEMEMLOG((long int)(&amp;(b-&gt;m[k][j])),sizeof(double),b-&gt;id);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	    ESCREVEMEMLOG((long int)(&amp;(c-&gt;m[i][j])),sizeof(double),c-&gt;id);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	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457200" y="129688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Usando memlog: matop</a:t>
            </a:r>
            <a:endParaRPr/>
          </a:p>
        </p:txBody>
      </p:sp>
      <p:sp>
        <p:nvSpPr>
          <p:cNvPr id="298" name="Google Shape;298;p47"/>
          <p:cNvSpPr txBox="1"/>
          <p:nvPr>
            <p:ph idx="1" type="body"/>
          </p:nvPr>
        </p:nvSpPr>
        <p:spPr>
          <a:xfrm>
            <a:off x="457200" y="1103775"/>
            <a:ext cx="850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b="1" lang="en-US" sz="1800"/>
              <a:t>Opções matop: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matop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-s     		(somar matrizes)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-m     		(multiplicar matrizes)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-t     		(transpor matriz)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-c &lt;arq&gt;     (cria matriz e salva em arq)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-p &lt;arq&gt;    	(arquivo de registro de acesso)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-l     		(registrar acessos a memoria)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-x &lt;int&gt;    	(primeira dimensao)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-y &lt;int&gt;    	(segunda dimensao)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b="1" lang="en-US" sz="1800"/>
              <a:t>Linha de comando: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bin/matop -m -p /tmp/multlog.out -l -x 5 -y 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457200" y="129688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Usando memlog: matop.c</a:t>
            </a:r>
            <a:endParaRPr/>
          </a:p>
        </p:txBody>
      </p:sp>
      <p:sp>
        <p:nvSpPr>
          <p:cNvPr id="304" name="Google Shape;304;p48"/>
          <p:cNvSpPr txBox="1"/>
          <p:nvPr>
            <p:ph idx="1" type="body"/>
          </p:nvPr>
        </p:nvSpPr>
        <p:spPr>
          <a:xfrm>
            <a:off x="457200" y="801650"/>
            <a:ext cx="850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case OPMULTIPLICAR: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	// cria matrizes a e b aleatorias, que sao multiplicadas para matriz c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// matriz c é impressa e todas as matrizes sao destruidas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2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defineFaseMemLog(0);</a:t>
            </a:r>
            <a:endParaRPr sz="12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	criaMatriz(&amp;a,optx,opty,0);     	inicializaMatrizAleatoria(&amp;a);</a:t>
            </a:r>
            <a:endParaRPr sz="12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	criaMatriz(&amp;b,opty,optx,1);     	inicializaMatrizAleatoria(&amp;b);</a:t>
            </a:r>
            <a:endParaRPr sz="12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	criaMatriz(&amp;c,optx,optx,2);     	inicializaMatrizNula(&amp;c);</a:t>
            </a:r>
            <a:endParaRPr sz="12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200">
                <a:highlight>
                  <a:srgbClr val="6AA84F"/>
                </a:highlight>
                <a:latin typeface="Courier New"/>
                <a:ea typeface="Courier New"/>
                <a:cs typeface="Courier New"/>
                <a:sym typeface="Courier New"/>
              </a:rPr>
              <a:t>defineFaseMemLog(1);</a:t>
            </a:r>
            <a:endParaRPr sz="1200">
              <a:highlight>
                <a:srgbClr val="6AA84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rgbClr val="6AA84F"/>
                </a:highlight>
                <a:latin typeface="Courier New"/>
                <a:ea typeface="Courier New"/>
                <a:cs typeface="Courier New"/>
                <a:sym typeface="Courier New"/>
              </a:rPr>
              <a:t>     	acessaMatriz(&amp;a);     	acessaMatriz(&amp;b);      acessaMatriz(&amp;c);</a:t>
            </a:r>
            <a:endParaRPr sz="1200">
              <a:highlight>
                <a:srgbClr val="6AA84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rgbClr val="6AA84F"/>
                </a:highlight>
                <a:latin typeface="Courier New"/>
                <a:ea typeface="Courier New"/>
                <a:cs typeface="Courier New"/>
                <a:sym typeface="Courier New"/>
              </a:rPr>
              <a:t>     	multiplicaMatrizes(&amp;a,&amp;b,&amp;c);</a:t>
            </a:r>
            <a:endParaRPr sz="1200">
              <a:highlight>
                <a:srgbClr val="6AA84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200">
                <a:highlight>
                  <a:srgbClr val="3C78D8"/>
                </a:highlight>
                <a:latin typeface="Courier New"/>
                <a:ea typeface="Courier New"/>
                <a:cs typeface="Courier New"/>
                <a:sym typeface="Courier New"/>
              </a:rPr>
              <a:t>defineFaseMemLog(2);</a:t>
            </a:r>
            <a:endParaRPr sz="1200">
              <a:highlight>
                <a:srgbClr val="3C78D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highlight>
                  <a:srgbClr val="3C78D8"/>
                </a:highlight>
                <a:latin typeface="Courier New"/>
                <a:ea typeface="Courier New"/>
                <a:cs typeface="Courier New"/>
                <a:sym typeface="Courier New"/>
              </a:rPr>
              <a:t>     	acessaMatriz(&amp;c);</a:t>
            </a:r>
            <a:endParaRPr sz="1200">
              <a:highlight>
                <a:srgbClr val="3C78D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rgbClr val="3C78D8"/>
                </a:highlight>
                <a:latin typeface="Courier New"/>
                <a:ea typeface="Courier New"/>
                <a:cs typeface="Courier New"/>
                <a:sym typeface="Courier New"/>
              </a:rPr>
              <a:t>if (regmem) imprimeMatriz(&amp;c);</a:t>
            </a:r>
            <a:endParaRPr sz="1200">
              <a:highlight>
                <a:srgbClr val="3C78D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rgbClr val="3C78D8"/>
                </a:highlight>
                <a:latin typeface="Courier New"/>
                <a:ea typeface="Courier New"/>
                <a:cs typeface="Courier New"/>
                <a:sym typeface="Courier New"/>
              </a:rPr>
              <a:t>     	destroiMatriz(&amp;a);</a:t>
            </a:r>
            <a:endParaRPr sz="1200">
              <a:highlight>
                <a:srgbClr val="3C78D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rgbClr val="3C78D8"/>
                </a:highlight>
                <a:latin typeface="Courier New"/>
                <a:ea typeface="Courier New"/>
                <a:cs typeface="Courier New"/>
                <a:sym typeface="Courier New"/>
              </a:rPr>
              <a:t>     	destroiMatriz(&amp;b);</a:t>
            </a:r>
            <a:endParaRPr sz="1200">
              <a:highlight>
                <a:srgbClr val="3C78D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rgbClr val="3C78D8"/>
                </a:highlight>
                <a:latin typeface="Courier New"/>
                <a:ea typeface="Courier New"/>
                <a:cs typeface="Courier New"/>
                <a:sym typeface="Courier New"/>
              </a:rPr>
              <a:t>     	destroiMatriz(&amp;c);</a:t>
            </a:r>
            <a:endParaRPr sz="1200">
              <a:highlight>
                <a:srgbClr val="3C78D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break;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type="title"/>
          </p:nvPr>
        </p:nvSpPr>
        <p:spPr>
          <a:xfrm>
            <a:off x="457200" y="129688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Usando memlog: mult.log</a:t>
            </a:r>
            <a:endParaRPr/>
          </a:p>
        </p:txBody>
      </p:sp>
      <p:sp>
        <p:nvSpPr>
          <p:cNvPr id="310" name="Google Shape;310;p49"/>
          <p:cNvSpPr txBox="1"/>
          <p:nvPr>
            <p:ph idx="1" type="body"/>
          </p:nvPr>
        </p:nvSpPr>
        <p:spPr>
          <a:xfrm>
            <a:off x="457200" y="1103775"/>
            <a:ext cx="850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 1 616722.226236424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E 0 2 0 0.000012139 140725505023504 8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E 0 3 0 0.000016063 140725505023512 8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E 0 4 0 0.000016811 140725505023520 8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E 0 5 0 0.000017406 140725505023528 8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E 0 6 0 0.000018033 140725505023536 8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L 1 420 1 0.000280593 140725505023904 8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E 1 421 2 0.000281198 140725505024048 8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L 1 422 0 0.000281743 140725505023584 8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L 1 423 1 0.000282253 140725505023752 8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E 1 424 2 0.000282786 140725505024056 8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L 1 425 0 0.000283299 140725505023592 8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L 1 426 1 0.000283810 140725505023792 8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E 1 427 2 0.000284342 140725505024056 8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F 652 616722.226709428 0.000473004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Usando memlog: fixaddr</a:t>
            </a:r>
            <a:endParaRPr/>
          </a:p>
        </p:txBody>
      </p:sp>
      <p:sp>
        <p:nvSpPr>
          <p:cNvPr id="317" name="Google Shape;317;p50"/>
          <p:cNvSpPr txBox="1"/>
          <p:nvPr>
            <p:ph idx="1" type="body"/>
          </p:nvPr>
        </p:nvSpPr>
        <p:spPr>
          <a:xfrm>
            <a:off x="457200" y="1295400"/>
            <a:ext cx="4038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I 1 616722.226236424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E 0 2 0 0.000012139 140725505023504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E 0 3 0 0.000016063 140725505023512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E 0 4 0 0.000016811 140725505023520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E 0 5 0 0.000017406 140725505023528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E 0 6 0 0.000018033 140725505023536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L 1 420 1 0.000280593 140725505023904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E 1 421 2 0.000281198 140725505024048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L 1 422 0 0.000281743 140725505023584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L 1 423 1 0.000282253 140725505023752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E 1 424 2 0.000282786 140725505024056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L 1 425 0 0.000283299 140725505023592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L 1 426 1 0.000283810 140725505023792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E 1 427 2 0.000284342 140725505024056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F 652 616722.226709428 0.000473004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0"/>
          <p:cNvSpPr txBox="1"/>
          <p:nvPr>
            <p:ph idx="2" type="body"/>
          </p:nvPr>
        </p:nvSpPr>
        <p:spPr>
          <a:xfrm>
            <a:off x="4648200" y="1295400"/>
            <a:ext cx="4038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I 1 616722.226236424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E 0 2 0 0.000012139 0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E 0 3 0 0.000016063 8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E 0 4 0 0.000016811 16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E 0 5 0 0.000017406 24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E 0 6 0 0.000018033 32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L 1 420 1 0.000280593 376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E 1 421 2 0.000281198 488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L 1 422 0 0.000281743 80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L 1 423 1 0.000282253 224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E 1 424 2 0.000282786 496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L 1 425 0 0.000283299 88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L 1 426 1 0.000283810 264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E 1 427 2 0.000284342 496 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F 652 616722.226709428 0.000473004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>
            <p:ph type="title"/>
          </p:nvPr>
        </p:nvSpPr>
        <p:spPr>
          <a:xfrm>
            <a:off x="457200" y="129688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Usando memlog: mult.log</a:t>
            </a:r>
            <a:endParaRPr/>
          </a:p>
        </p:txBody>
      </p:sp>
      <p:sp>
        <p:nvSpPr>
          <p:cNvPr id="324" name="Google Shape;324;p51"/>
          <p:cNvSpPr txBox="1"/>
          <p:nvPr>
            <p:ph idx="1" type="body"/>
          </p:nvPr>
        </p:nvSpPr>
        <p:spPr>
          <a:xfrm>
            <a:off x="457200" y="1103775"/>
            <a:ext cx="850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lang="en-US" sz="1400"/>
              <a:t>Evento de Inicio: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I 1 616722.226236424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Font typeface="Courier New"/>
              <a:buChar char="■"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/>
              <a:t>Rótulo de início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/>
              <a:t>Identificador de evento</a:t>
            </a:r>
            <a:endParaRPr sz="1200"/>
          </a:p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Font typeface="Courier New"/>
              <a:buChar char="■"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616722.226236424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/>
              <a:t>Tempo absoluto de início em segundos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lang="en-US" sz="1400"/>
              <a:t>Eventos de Leitura e Escrita: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L 1 420 1 0.000280593 140725505023904 8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E 1 421 2 0.000281198 140725505024048 8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Font typeface="Courier New"/>
              <a:buChar char="■"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L/E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/>
              <a:t>Rótulo de Leitura ou Escrita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/>
              <a:t>Fase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420/421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/>
              <a:t>Identificador de evento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/>
              <a:t>Identificador de estrutura de dados</a:t>
            </a:r>
            <a:endParaRPr sz="1200"/>
          </a:p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Font typeface="Courier New"/>
              <a:buChar char="■"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0.000280593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/>
              <a:t>Tempo desde o início</a:t>
            </a:r>
            <a:endParaRPr sz="1200"/>
          </a:p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Font typeface="Courier New"/>
              <a:buChar char="■"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140725505023904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/>
              <a:t>Endereço do acesso</a:t>
            </a:r>
            <a:endParaRPr sz="1200"/>
          </a:p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Font typeface="Courier New"/>
              <a:buChar char="■"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/>
              <a:t>Tamanho do dado acessado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b="1" lang="en-US" sz="1400"/>
              <a:t>Evento de Fim: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F 652 616722.226709428 0.000473004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Font typeface="Courier New"/>
              <a:buChar char="■"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/>
              <a:t>Rótulo de fim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652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/>
              <a:t>Identificador de evento</a:t>
            </a:r>
            <a:endParaRPr sz="1200"/>
          </a:p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Font typeface="Courier New"/>
              <a:buChar char="■"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616722.226709428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/>
              <a:t>Tempo absoluto de fim em segundos</a:t>
            </a:r>
            <a:endParaRPr sz="1200"/>
          </a:p>
          <a:p>
            <a:pPr indent="-304800" lvl="0" marL="457200" rtl="0" algn="l">
              <a:spcBef>
                <a:spcPts val="360"/>
              </a:spcBef>
              <a:spcAft>
                <a:spcPts val="0"/>
              </a:spcAft>
              <a:buSzPts val="1200"/>
              <a:buFont typeface="Courier New"/>
              <a:buChar char="■"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0.000473004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200"/>
              <a:t> Tempo desde o início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Mapa de Acesso à Memória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75" y="1057350"/>
            <a:ext cx="8178724" cy="538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analisamem: make use</a:t>
            </a:r>
            <a:endParaRPr/>
          </a:p>
        </p:txBody>
      </p:sp>
      <p:sp>
        <p:nvSpPr>
          <p:cNvPr id="331" name="Google Shape;331;p52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if test -d /tmp/out; then rm -rf /tmp/out; fi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mkdir /tmp/out ; mkdir /tmp/out/teste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fixaddr/fixaddr.csh teste/multlog.out /tmp/out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$(EXE) -i /tmp/out/teste/multlog.out.fixed -p /tmp/out/mult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fixaddr/fixaddr.csh teste/somalog.out /tmp/out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$(EXE) -i /tmp/out/teste/somalog.out.fixed -p /tmp/out/soma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fixaddr/fixaddr.csh teste/transplog.out /tmp/out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$(EXE) -i /tmp/out/teste/transplog.out.fixed -p /tmp/out/transp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gnuplot /tmp/out/*.gp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ls /tmp/out/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Resultado para transplog: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transp-acesso-0-0.gpdat	transp-distp-0.png	transp-hist-1-0.png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transp-acesso-0.gp		transp-hist-0-0.gp	transp-hist-2-0.gp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transp-acesso-0.png		transp-hist-0-0.gpdat	transp-hist-2-0.gpdat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transp-acesso-1-0.gpdat	transp-hist-0-0.png	transp-hist-2-0.png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transp-acesso-2-0.gpdat	transp-hist-1-0.gp	transp-distp-0.gp    	transp-hist-1-0.gpdat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analisamem: Mapa de Acesso</a:t>
            </a:r>
            <a:endParaRPr/>
          </a:p>
        </p:txBody>
      </p:sp>
      <p:sp>
        <p:nvSpPr>
          <p:cNvPr id="337" name="Google Shape;337;p53"/>
          <p:cNvSpPr txBox="1"/>
          <p:nvPr>
            <p:ph idx="1" type="body"/>
          </p:nvPr>
        </p:nvSpPr>
        <p:spPr>
          <a:xfrm>
            <a:off x="457200" y="1285325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set term png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set output "/tmp/out/mult-acesso-0.png"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set title "Grafico de acesso - ID 0"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set xlabel "Acesso"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set ylabel "Endereco"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plot "/tmp/out/mult-acesso-0-0.gpdat" u 2:4 w points t "L", "/tmp/out/mult-acesso-1-0.gpdat" u 2:4 w points t "E"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/>
          <p:nvPr>
            <p:ph type="title"/>
          </p:nvPr>
        </p:nvSpPr>
        <p:spPr>
          <a:xfrm>
            <a:off x="457200" y="129688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analisamem: Mapa de Acesso</a:t>
            </a:r>
            <a:endParaRPr/>
          </a:p>
        </p:txBody>
      </p:sp>
      <p:sp>
        <p:nvSpPr>
          <p:cNvPr id="343" name="Google Shape;343;p54"/>
          <p:cNvSpPr txBox="1"/>
          <p:nvPr>
            <p:ph idx="1" type="body"/>
          </p:nvPr>
        </p:nvSpPr>
        <p:spPr>
          <a:xfrm>
            <a:off x="457200" y="1103775"/>
            <a:ext cx="850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</p:txBody>
      </p:sp>
      <p:pic>
        <p:nvPicPr>
          <p:cNvPr id="344" name="Google Shape;34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00" y="833639"/>
            <a:ext cx="3853701" cy="289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564975"/>
            <a:ext cx="3853701" cy="289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2284944"/>
            <a:ext cx="3853701" cy="2890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analisamem: Histograma de DP</a:t>
            </a:r>
            <a:endParaRPr/>
          </a:p>
        </p:txBody>
      </p:sp>
      <p:sp>
        <p:nvSpPr>
          <p:cNvPr id="352" name="Google Shape;352;p55"/>
          <p:cNvSpPr txBox="1"/>
          <p:nvPr>
            <p:ph idx="1" type="body"/>
          </p:nvPr>
        </p:nvSpPr>
        <p:spPr>
          <a:xfrm>
            <a:off x="457200" y="1285325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set term png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set output "/tmp/out/mult-hist-0-0.png"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set style fill solid 1.0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set title "Distancia de Pilha (Total 625 # 50 Media 12.50) - Fase  0 - ID 0"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set xlabel "Distancia"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set ylabel "Frequencia"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plot [-1:26] "/tmp/out/mult-hist-0-0.gpdat" u 3:4 w boxes t ""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457200" y="129688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analisamem: Histograma de DP</a:t>
            </a:r>
            <a:endParaRPr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457200" y="1103775"/>
            <a:ext cx="850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</p:txBody>
      </p:sp>
      <p:pic>
        <p:nvPicPr>
          <p:cNvPr id="359" name="Google Shape;35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800" y="833639"/>
            <a:ext cx="3853701" cy="289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564975"/>
            <a:ext cx="3853701" cy="289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4400" y="2284944"/>
            <a:ext cx="3853701" cy="2890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7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analisamem: Evolução DP</a:t>
            </a:r>
            <a:endParaRPr/>
          </a:p>
        </p:txBody>
      </p:sp>
      <p:sp>
        <p:nvSpPr>
          <p:cNvPr id="367" name="Google Shape;367;p57"/>
          <p:cNvSpPr txBox="1"/>
          <p:nvPr>
            <p:ph idx="1" type="body"/>
          </p:nvPr>
        </p:nvSpPr>
        <p:spPr>
          <a:xfrm>
            <a:off x="457200" y="1285325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set term png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set output "/tmp/out/mult-distp-0.png"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set title "Evolucao Distancia de Pilha - ID 0"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set xlabel "Acesso"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set ylabel "Distancia de Pilha"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plot "/tmp/out/mult-acesso-2-0.gpdat" u 2:5 w impulses t ""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8"/>
          <p:cNvSpPr txBox="1"/>
          <p:nvPr>
            <p:ph type="title"/>
          </p:nvPr>
        </p:nvSpPr>
        <p:spPr>
          <a:xfrm>
            <a:off x="457200" y="129688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analisamem: Evolução DP</a:t>
            </a:r>
            <a:endParaRPr/>
          </a:p>
        </p:txBody>
      </p:sp>
      <p:sp>
        <p:nvSpPr>
          <p:cNvPr id="373" name="Google Shape;373;p58"/>
          <p:cNvSpPr txBox="1"/>
          <p:nvPr>
            <p:ph idx="1" type="body"/>
          </p:nvPr>
        </p:nvSpPr>
        <p:spPr>
          <a:xfrm>
            <a:off x="457200" y="1103775"/>
            <a:ext cx="850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</p:txBody>
      </p:sp>
      <p:pic>
        <p:nvPicPr>
          <p:cNvPr id="374" name="Google Shape;37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800" y="833639"/>
            <a:ext cx="3853701" cy="289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564975"/>
            <a:ext cx="3853701" cy="289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4400" y="2284944"/>
            <a:ext cx="3853701" cy="2890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Executando Experimentos</a:t>
            </a:r>
            <a:endParaRPr/>
          </a:p>
        </p:txBody>
      </p:sp>
      <p:sp>
        <p:nvSpPr>
          <p:cNvPr id="383" name="Google Shape;383;p59"/>
          <p:cNvSpPr txBox="1"/>
          <p:nvPr>
            <p:ph idx="1" type="body"/>
          </p:nvPr>
        </p:nvSpPr>
        <p:spPr>
          <a:xfrm>
            <a:off x="246875" y="1295400"/>
            <a:ext cx="87489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Como o desempenho é medido em termos de tempo de execução, vários cuidados tem que ser tomados: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 sz="2400"/>
              <a:t>Desative o máximo de programas quando for medir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 sz="2400"/>
              <a:t>Não execute programas nem deixe entrar em descanso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 sz="2400"/>
              <a:t>Verifique a carga da máquina com aplicativos tipo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top - 18:15:56 up 7 days,  2:15,  1 user,  load average: 1,48, 1,59, 1,81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Tasks: 295 total,   1 running, 294 sleeping,   0 stopped,   0 zombie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%Cpu(s):  6,0 us,  3,1 sy,  0,0 ni, 90,6 id,  0,3 wa,  0,0 hi,  0,0 si,  0,0 st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MiB Mem :  15738,0 total,	917,8 free,  12785,4 used,   2034,8 buff/cache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MiB Swap:   2048,0 total,  	0,0 free,   2048,0 used.   1168,4 avail Mem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PID USER  	PR  NI	VIRT	RES	SHR S  %CPU  %MEM 	TIME+ COMMAND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76464 meira 	20   0 5754044   1,4g  41588 S  12,3   9,2 184:45.12 Web Con+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2320 meira 	20   0 1690660 463756   1812 S   4,6   2,9   3:35.33 snap-st+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1090 root  	20   0  337284   4364   1800 S   4,3   0,0  38:43.56 Network+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2060 meira 	20   0 4927440 263692  14320 S   4,0   1,6 398:06.71 gnome-s+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0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Executando Experimentos</a:t>
            </a:r>
            <a:endParaRPr/>
          </a:p>
        </p:txBody>
      </p:sp>
      <p:sp>
        <p:nvSpPr>
          <p:cNvPr id="390" name="Google Shape;390;p60"/>
          <p:cNvSpPr txBox="1"/>
          <p:nvPr>
            <p:ph idx="1" type="body"/>
          </p:nvPr>
        </p:nvSpPr>
        <p:spPr>
          <a:xfrm>
            <a:off x="246875" y="1295400"/>
            <a:ext cx="87489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Não use máquinas diferentes, resultados não serão comparáveis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Em relação ao matop, desative registro de acessos à memória (não use a opção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-l</a:t>
            </a:r>
            <a:r>
              <a:rPr lang="en-US" sz="2400"/>
              <a:t>)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Tempo de execução pode ser obtido no arquivo de saída do registro de acessos: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Multiplicação de Matrizes 100x100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 sz="2400"/>
              <a:t>Tempo de execução </a:t>
            </a:r>
            <a:r>
              <a:rPr b="1" lang="en-US" sz="2400"/>
              <a:t>sem</a:t>
            </a:r>
            <a:r>
              <a:rPr lang="en-US" sz="2400"/>
              <a:t> registro de acesso à memória</a:t>
            </a:r>
            <a:endParaRPr sz="24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 1 613296.868793901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 2 613296.875192111 0.006398210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❑"/>
            </a:pPr>
            <a:r>
              <a:rPr lang="en-US" sz="2400"/>
              <a:t>Tempo de execução </a:t>
            </a:r>
            <a:r>
              <a:rPr b="1" lang="en-US" sz="2400"/>
              <a:t>com</a:t>
            </a:r>
            <a:r>
              <a:rPr lang="en-US" sz="2400"/>
              <a:t> registro de acesso à memória</a:t>
            </a:r>
            <a:endParaRPr sz="24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 1 613587.026878001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 4070002 613588.526492373 1.499614372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1"/>
          <p:cNvSpPr txBox="1"/>
          <p:nvPr>
            <p:ph type="title"/>
          </p:nvPr>
        </p:nvSpPr>
        <p:spPr>
          <a:xfrm>
            <a:off x="457200" y="129688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Resultados matop: perf.gpdat</a:t>
            </a:r>
            <a:endParaRPr/>
          </a:p>
        </p:txBody>
      </p:sp>
      <p:sp>
        <p:nvSpPr>
          <p:cNvPr id="396" name="Google Shape;396;p61"/>
          <p:cNvSpPr txBox="1"/>
          <p:nvPr>
            <p:ph idx="1" type="body"/>
          </p:nvPr>
        </p:nvSpPr>
        <p:spPr>
          <a:xfrm>
            <a:off x="457200" y="801650"/>
            <a:ext cx="850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100 0.006398210 0.001829699 0.000546951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200 0.037136802 0.002587916 0.001020990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300 0.128376628 0.003845188 0.001746546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400 0.345936870 0.006618190 0.002952549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500 0.616801968 0.009343938 0.004156377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Mapas de Acesso à Memória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289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b="1" lang="en-US"/>
              <a:t>Conjuntos de localidade</a:t>
            </a:r>
            <a:r>
              <a:rPr lang="en-US"/>
              <a:t>: posições de memória acessadas em curtos intervalos de tempo.</a:t>
            </a:r>
            <a:endParaRPr/>
          </a:p>
          <a:p>
            <a:pPr indent="-29718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❑"/>
            </a:pPr>
            <a:r>
              <a:rPr lang="en-US"/>
              <a:t>Conjuntos de localidade são porções de memória bem delimitadas.</a:t>
            </a:r>
            <a:endParaRPr/>
          </a:p>
          <a:p>
            <a:pPr indent="-3028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■"/>
            </a:pPr>
            <a:r>
              <a:rPr b="1" lang="en-US"/>
              <a:t>Fases</a:t>
            </a:r>
            <a:r>
              <a:rPr lang="en-US"/>
              <a:t>: intervalos temporais nos quais os conjuntos de localidade não mudam</a:t>
            </a:r>
            <a:endParaRPr/>
          </a:p>
          <a:p>
            <a:pPr indent="-3028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■"/>
            </a:pPr>
            <a:r>
              <a:rPr b="1" lang="en-US"/>
              <a:t>Transições</a:t>
            </a:r>
            <a:r>
              <a:rPr lang="en-US"/>
              <a:t>: mudanças abruptas nos conjuntos de localidade</a:t>
            </a:r>
            <a:endParaRPr/>
          </a:p>
          <a:p>
            <a:pPr indent="-3028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■"/>
            </a:pPr>
            <a:r>
              <a:rPr lang="en-US"/>
              <a:t>Mapas de acesso à memória </a:t>
            </a:r>
            <a:r>
              <a:rPr b="1" lang="en-US"/>
              <a:t>nunca são aleatórios</a:t>
            </a:r>
            <a:r>
              <a:rPr lang="en-US"/>
              <a:t>!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2"/>
          <p:cNvSpPr txBox="1"/>
          <p:nvPr>
            <p:ph type="title"/>
          </p:nvPr>
        </p:nvSpPr>
        <p:spPr>
          <a:xfrm>
            <a:off x="457200" y="129688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Resultados matop: perf.gp</a:t>
            </a:r>
            <a:endParaRPr/>
          </a:p>
        </p:txBody>
      </p:sp>
      <p:sp>
        <p:nvSpPr>
          <p:cNvPr id="402" name="Google Shape;402;p62"/>
          <p:cNvSpPr txBox="1"/>
          <p:nvPr>
            <p:ph idx="1" type="body"/>
          </p:nvPr>
        </p:nvSpPr>
        <p:spPr>
          <a:xfrm>
            <a:off x="375250" y="801650"/>
            <a:ext cx="86703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set term postscript eps color 14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set output "perf.eps"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set title "Desempenho Operacoes com Matrizes"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set xlabel "Dimensao da Matriz"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set ylabel "Tempo de Execucao (s)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set logscale 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set key left top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plot "perf.gpdat" u 1:2 w linesp t "Multiplicacao",\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	"perf.gpdat" u 1:3 w linesp t "Soma",\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	"perf.gpdat" u 1:4 w linesp t "Transposicao"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3"/>
          <p:cNvSpPr txBox="1"/>
          <p:nvPr>
            <p:ph type="title"/>
          </p:nvPr>
        </p:nvSpPr>
        <p:spPr>
          <a:xfrm>
            <a:off x="457200" y="129688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Resultados matop: gnuplot perf.gp</a:t>
            </a:r>
            <a:endParaRPr/>
          </a:p>
        </p:txBody>
      </p:sp>
      <p:pic>
        <p:nvPicPr>
          <p:cNvPr id="408" name="Google Shape;40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842488"/>
            <a:ext cx="7858684" cy="5558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4"/>
          <p:cNvSpPr txBox="1"/>
          <p:nvPr>
            <p:ph idx="1" type="subTitle"/>
          </p:nvPr>
        </p:nvSpPr>
        <p:spPr>
          <a:xfrm>
            <a:off x="809297" y="3678621"/>
            <a:ext cx="76095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lang="en-US" sz="3300"/>
              <a:t>Localidade de Referência </a:t>
            </a:r>
            <a:endParaRPr sz="3300"/>
          </a:p>
        </p:txBody>
      </p:sp>
      <p:sp>
        <p:nvSpPr>
          <p:cNvPr id="414" name="Google Shape;414;p64"/>
          <p:cNvSpPr txBox="1"/>
          <p:nvPr>
            <p:ph type="ctrTitle"/>
          </p:nvPr>
        </p:nvSpPr>
        <p:spPr>
          <a:xfrm>
            <a:off x="819806" y="2575035"/>
            <a:ext cx="7623300" cy="89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Princípio da Localidade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/>
              <a:t>Um programa acessa a memória com um comportamento fase-transição: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1" lang="en-US"/>
              <a:t>(L1,H1),(L2,H2),...,(Ln,Hn)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/>
              <a:t>Li - Conjunto de localidade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/>
              <a:t>Hi - Intervalo de tempo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/>
              <a:t>Ocorrem pequenas sobreposições entre os conjuntos de localidades sucessivos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57200" y="277825"/>
            <a:ext cx="84807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Conjunto de Trabalho (</a:t>
            </a:r>
            <a:r>
              <a:rPr i="1" lang="en-US"/>
              <a:t>Working Set</a:t>
            </a:r>
            <a:r>
              <a:rPr lang="en-US"/>
              <a:t>)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289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/>
              <a:t>Uma medida do conjunto de localidade instantâneo de um programa.</a:t>
            </a:r>
            <a:endParaRPr/>
          </a:p>
          <a:p>
            <a:pPr indent="-3028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■"/>
            </a:pPr>
            <a:r>
              <a:rPr lang="en-US"/>
              <a:t>O conjunto de trabalho no tempo t é o conjunto de páginas observadas em uma janela de tempo de duração fixa T até t.</a:t>
            </a:r>
            <a:endParaRPr/>
          </a:p>
          <a:p>
            <a:pPr indent="-3028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■"/>
            </a:pPr>
            <a:r>
              <a:rPr lang="en-US"/>
              <a:t>Notação: W(t,T)</a:t>
            </a:r>
            <a:endParaRPr/>
          </a:p>
          <a:p>
            <a:pPr indent="-3028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■"/>
            </a:pPr>
            <a:r>
              <a:rPr lang="en-US"/>
              <a:t>O conjunto de trabalho é uma indicação do tamanho demandado de memória para que o programa execute sem atrasos por acessos à hierarquia de memória.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Reuso Temporal e Espacial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50" y="1743063"/>
            <a:ext cx="860107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Princ</a:t>
            </a:r>
            <a:r>
              <a:rPr lang="en-US"/>
              <a:t>ípio da Localidade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AutoNum type="arabicPeriod"/>
            </a:pPr>
            <a:r>
              <a:rPr lang="en-US"/>
              <a:t>Durante qualquer intervalo de tempo, um programa distribui suas refer</a:t>
            </a:r>
            <a:r>
              <a:rPr lang="en-US"/>
              <a:t>ências não-uniformemente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AutoNum type="arabicPeriod"/>
            </a:pPr>
            <a:r>
              <a:rPr lang="en-US"/>
              <a:t>A frequência de acesso à uma porção do programa tende a mudar lentamente (em função do tempo)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AutoNum type="arabicPeriod"/>
            </a:pPr>
            <a:r>
              <a:rPr lang="en-US"/>
              <a:t>Correlação entre passado imediato e futuro imediato tende a ser alta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