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9144000"/>
  <p:notesSz cx="7099300" cy="10234600"/>
  <p:embeddedFontLst>
    <p:embeddedFont>
      <p:font typeface="Garamond"/>
      <p:regular r:id="rId78"/>
      <p:bold r:id="rId79"/>
      <p:italic r:id="rId80"/>
      <p:boldItalic r:id="rId81"/>
    </p:embeddedFont>
    <p:embeddedFont>
      <p:font typeface="Century Gothic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6" roundtripDataSignature="AMtx7mjA/kVh1AAGtVJ3hxNxClgsJgk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CenturyGothic-italic.fntdata"/><Relationship Id="rId83" Type="http://schemas.openxmlformats.org/officeDocument/2006/relationships/font" Target="fonts/CenturyGothic-bold.fntdata"/><Relationship Id="rId42" Type="http://schemas.openxmlformats.org/officeDocument/2006/relationships/slide" Target="slides/slide37.xml"/><Relationship Id="rId86" Type="http://customschemas.google.com/relationships/presentationmetadata" Target="metadata"/><Relationship Id="rId41" Type="http://schemas.openxmlformats.org/officeDocument/2006/relationships/slide" Target="slides/slide36.xml"/><Relationship Id="rId85" Type="http://schemas.openxmlformats.org/officeDocument/2006/relationships/font" Target="fonts/CenturyGothic-bold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Garamond-italic.fntdata"/><Relationship Id="rId82" Type="http://schemas.openxmlformats.org/officeDocument/2006/relationships/font" Target="fonts/CenturyGothic-regular.fntdata"/><Relationship Id="rId81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Garamond-bold.fntdata"/><Relationship Id="rId34" Type="http://schemas.openxmlformats.org/officeDocument/2006/relationships/slide" Target="slides/slide29.xml"/><Relationship Id="rId78" Type="http://schemas.openxmlformats.org/officeDocument/2006/relationships/font" Target="fonts/Garamond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3f64105c_2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3f64105c_2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d53f64105c_2_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2d19a62d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52d19a62d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d52d19a62d_0_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52d19a62d_0_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52d19a62d_0_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52d19a62d_0_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52d19a62d_0_3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52d19a62d_0_3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d52d19a62d_0_3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2d19a62d_0_25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2d19a62d_0_25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d52d19a62d_0_25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52d19a62d_0_28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52d19a62d_0_28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d52d19a62d_0_28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52d19a62d_0_31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52d19a62d_0_31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d52d19a62d_0_31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52d19a62d_0_34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52d19a62d_0_34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d52d19a62d_0_34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52d19a62d_0_37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52d19a62d_0_37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d52d19a62d_0_37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52d19a62d_0_40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52d19a62d_0_40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d52d19a62d_0_40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b66d76aaf_0_249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eb66d76aaf_0_249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52d19a62d_0_43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52d19a62d_0_43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d52d19a62d_0_43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52d19a62d_0_46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d52d19a62d_0_46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d52d19a62d_0_46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52d19a62d_0_49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52d19a62d_0_49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d52d19a62d_0_49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52d19a62d_0_52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d52d19a62d_0_52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d52d19a62d_0_52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52d19a62d_0_55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52d19a62d_0_55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d52d19a62d_0_55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d52d19a62d_0_58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d52d19a62d_0_58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d52d19a62d_0_58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52d19a62d_0_60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d52d19a62d_0_60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d52d19a62d_0_60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52d19a62d_0_63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d52d19a62d_0_63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d52d19a62d_0_638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52d19a62d_0_84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52d19a62d_0_84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d52d19a62d_0_84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d52d19a62d_0_89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d52d19a62d_0_89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2d52d19a62d_0_89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b66d76aaf_0_254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2eb66d76aaf_0_254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d52d19a62d_0_98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d52d19a62d_0_98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d52d19a62d_0_98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d52d19a62d_0_95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d52d19a62d_0_95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2d52d19a62d_0_95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d52d19a62d_0_100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d52d19a62d_0_100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2d52d19a62d_0_1008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d52d19a62d_0_83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d52d19a62d_0_83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2d52d19a62d_0_83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d52d19a62d_0_1048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d52d19a62d_0_1048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d52d19a62d_0_1048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d52d19a62d_0_104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d52d19a62d_0_104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2d52d19a62d_0_104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52d19a62d_0_154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d52d19a62d_0_154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2d52d19a62d_0_154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d52d19a62d_0_155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d52d19a62d_0_155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2d52d19a62d_0_155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d52d19a62d_0_155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d52d19a62d_0_155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2d52d19a62d_0_155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d52d19a62d_0_105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d52d19a62d_0_105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2d52d19a62d_0_1055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b66d76aaf_0_260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2eb66d76aaf_0_260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d52d19a62d_0_106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d52d19a62d_0_106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d52d19a62d_0_106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d52d19a62d_0_110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d52d19a62d_0_110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2d52d19a62d_0_110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d52d19a62d_0_112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d52d19a62d_0_112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g2d52d19a62d_0_112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d52d19a62d_0_117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d52d19a62d_0_117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2d52d19a62d_0_117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d52d19a62d_0_120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d52d19a62d_0_120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2d52d19a62d_0_1204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d52d19a62d_0_123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d52d19a62d_0_123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2d52d19a62d_0_123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d52d19a62d_0_128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d52d19a62d_0_128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2d52d19a62d_0_128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d52d19a62d_0_106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d52d19a62d_0_106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2d52d19a62d_0_106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2d52d19a62d_0_1312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2d52d19a62d_0_1312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g2d52d19a62d_0_1312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d52d19a62d_0_132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d52d19a62d_0_132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g2d52d19a62d_0_132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66d76aaf_0_266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eb66d76aaf_0_266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d52d19a62d_0_1481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d52d19a62d_0_1481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2d52d19a62d_0_1481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d52d19a62d_0_147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d52d19a62d_0_147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2d52d19a62d_0_1475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d52d19a62d_0_149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d52d19a62d_0_149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2d52d19a62d_0_149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d52d19a62d_0_132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d52d19a62d_0_132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g2d52d19a62d_0_132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d52d19a62d_0_1337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d52d19a62d_0_1337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g2d52d19a62d_0_1337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d52d19a62d_0_146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d52d19a62d_0_146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2d52d19a62d_0_146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d52d19a62d_0_146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d52d19a62d_0_146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2d52d19a62d_0_146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d52d19a62d_0_149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d52d19a62d_0_149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g2d52d19a62d_0_149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d52d19a62d_0_150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d52d19a62d_0_150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2d52d19a62d_0_1505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d52d19a62d_0_1519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d52d19a62d_0_1519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g2d52d19a62d_0_1519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b66d76aaf_0_272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eb66d76aaf_0_272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d52d19a62d_0_1513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d52d19a62d_0_1513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2d52d19a62d_0_1513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d52d19a62d_0_153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d52d19a62d_0_153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2d52d19a62d_0_153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d52d19a62d_0_135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d52d19a62d_0_135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g2d52d19a62d_0_1350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d52d19a62d_0_1356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g2d52d19a62d_0_1356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d52d19a62d_0_1361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g2d52d19a62d_0_1361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d52d19a62d_0_1366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g2d52d19a62d_0_1366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d52d19a62d_0_1377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g2d52d19a62d_0_1377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d52d19a62d_0_1382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g2d52d19a62d_0_1382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d52d19a62d_0_1387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g2d52d19a62d_0_1387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d52d19a62d_0_1393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g2d52d19a62d_0_1393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66d76aaf_0_282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2eb66d76aaf_0_282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d52d19a62d_0_1400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g2d52d19a62d_0_1400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d52d19a62d_0_1407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g2d52d19a62d_0_1407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eb66d76aaf_0_344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2" name="Google Shape;1182;g2eb66d76aaf_0_344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7ba75084_0_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b7ba75084_0_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eb7ba75084_0_6:notes"/>
          <p:cNvSpPr txBox="1"/>
          <p:nvPr>
            <p:ph idx="12" type="sldNum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66d76aaf_0_96:notes"/>
          <p:cNvSpPr txBox="1"/>
          <p:nvPr>
            <p:ph idx="1" type="body"/>
          </p:nvPr>
        </p:nvSpPr>
        <p:spPr>
          <a:xfrm>
            <a:off x="710240" y="4861780"/>
            <a:ext cx="56772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eb66d76aaf_0_96:notes"/>
          <p:cNvSpPr/>
          <p:nvPr>
            <p:ph idx="2" type="sldImg"/>
          </p:nvPr>
        </p:nvSpPr>
        <p:spPr>
          <a:xfrm>
            <a:off x="0" y="77576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35"/>
          <p:cNvCxnSpPr/>
          <p:nvPr/>
        </p:nvCxnSpPr>
        <p:spPr>
          <a:xfrm>
            <a:off x="1918138" y="5055476"/>
            <a:ext cx="6511925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5"/>
          <p:cNvSpPr txBox="1"/>
          <p:nvPr>
            <p:ph type="ctrTitle"/>
          </p:nvPr>
        </p:nvSpPr>
        <p:spPr>
          <a:xfrm>
            <a:off x="819806" y="2575035"/>
            <a:ext cx="7623175" cy="89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" type="subTitle"/>
          </p:nvPr>
        </p:nvSpPr>
        <p:spPr>
          <a:xfrm>
            <a:off x="809297" y="3678621"/>
            <a:ext cx="7609489" cy="11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cc-01.jpg" id="22" name="Google Shape;2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090" y="267557"/>
            <a:ext cx="1576442" cy="730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ncipal_completa3_ufmg.jpg" id="23" name="Google Shape;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6627" y="196020"/>
            <a:ext cx="2227773" cy="97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5"/>
          <p:cNvSpPr txBox="1"/>
          <p:nvPr/>
        </p:nvSpPr>
        <p:spPr>
          <a:xfrm>
            <a:off x="793531" y="1392622"/>
            <a:ext cx="7623175" cy="89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</a:t>
            </a:r>
            <a:endParaRPr b="1" i="0" sz="44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" name="Google Shape;25;p35"/>
          <p:cNvSpPr txBox="1"/>
          <p:nvPr/>
        </p:nvSpPr>
        <p:spPr>
          <a:xfrm>
            <a:off x="1818288" y="5102772"/>
            <a:ext cx="6705601" cy="972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Professores:	Anisio Lacerda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Wagner Meira Jr.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" type="body"/>
          </p:nvPr>
        </p:nvSpPr>
        <p:spPr>
          <a:xfrm rot="5400000">
            <a:off x="2057400" y="-304800"/>
            <a:ext cx="5029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type="title"/>
          </p:nvPr>
        </p:nvSpPr>
        <p:spPr>
          <a:xfrm rot="5400000">
            <a:off x="4634706" y="2272506"/>
            <a:ext cx="604678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5"/>
          <p:cNvSpPr txBox="1"/>
          <p:nvPr>
            <p:ph idx="1" type="body"/>
          </p:nvPr>
        </p:nvSpPr>
        <p:spPr>
          <a:xfrm rot="5400000">
            <a:off x="443707" y="291307"/>
            <a:ext cx="604678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3" name="Google Shape;43;p4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4" name="Google Shape;44;p4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7813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34"/>
          <p:cNvCxnSpPr/>
          <p:nvPr/>
        </p:nvCxnSpPr>
        <p:spPr>
          <a:xfrm>
            <a:off x="457200" y="64770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34"/>
          <p:cNvSpPr/>
          <p:nvPr/>
        </p:nvSpPr>
        <p:spPr>
          <a:xfrm>
            <a:off x="466725" y="6481763"/>
            <a:ext cx="401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Estruturas de Dados – 2024-2</a:t>
            </a:r>
            <a:b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</a:t>
            </a: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Profs. Anisio e Wagner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CC_Only.png" id="15" name="Google Shape;15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0134" y="6495393"/>
            <a:ext cx="473976" cy="3520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809297" y="3678621"/>
            <a:ext cx="76095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3300"/>
              <a:t>Ordenação em </a:t>
            </a:r>
            <a:r>
              <a:rPr lang="en-US" sz="3300"/>
              <a:t>Memória Secundária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3300"/>
          </a:p>
        </p:txBody>
      </p:sp>
      <p:sp>
        <p:nvSpPr>
          <p:cNvPr id="64" name="Google Shape;64;p1"/>
          <p:cNvSpPr txBox="1"/>
          <p:nvPr>
            <p:ph type="ctrTitle"/>
          </p:nvPr>
        </p:nvSpPr>
        <p:spPr>
          <a:xfrm>
            <a:off x="819806" y="2575035"/>
            <a:ext cx="7623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3f64105c_2_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</a:t>
            </a:r>
            <a:r>
              <a:rPr lang="en-US"/>
              <a:t>ão</a:t>
            </a:r>
            <a:r>
              <a:rPr lang="en-US"/>
              <a:t> externa</a:t>
            </a:r>
            <a:endParaRPr/>
          </a:p>
        </p:txBody>
      </p:sp>
      <p:sp>
        <p:nvSpPr>
          <p:cNvPr id="128" name="Google Shape;128;g2d53f64105c_2_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2d19a62d_0_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Externa</a:t>
            </a:r>
            <a:endParaRPr/>
          </a:p>
        </p:txBody>
      </p:sp>
      <p:sp>
        <p:nvSpPr>
          <p:cNvPr id="135" name="Google Shape;135;g2d52d19a62d_0_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ENTRADA</a:t>
            </a:r>
            <a:r>
              <a:rPr lang="en-US"/>
              <a:t>: 2 listas ordenadas (M e 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SA</a:t>
            </a:r>
            <a:r>
              <a:rPr b="1" lang="en-US"/>
              <a:t>ÍDA</a:t>
            </a:r>
            <a:r>
              <a:rPr lang="en-US"/>
              <a:t>:       1 lista ordenada (</a:t>
            </a:r>
            <a:r>
              <a:rPr i="1" lang="en-US">
                <a:solidFill>
                  <a:srgbClr val="980000"/>
                </a:solidFill>
              </a:rPr>
              <a:t>merged</a:t>
            </a:r>
            <a:r>
              <a:rPr lang="en-US"/>
              <a:t>) (M+N)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Podemos intercalar eficientemente (i.e., I/O) as duas listas usando um </a:t>
            </a:r>
            <a:r>
              <a:rPr i="1" lang="en-US">
                <a:solidFill>
                  <a:srgbClr val="980000"/>
                </a:solidFill>
              </a:rPr>
              <a:t>buffer</a:t>
            </a:r>
            <a:r>
              <a:rPr lang="en-US"/>
              <a:t> de </a:t>
            </a:r>
            <a:r>
              <a:rPr lang="en-US">
                <a:solidFill>
                  <a:srgbClr val="980000"/>
                </a:solidFill>
              </a:rPr>
              <a:t>tamanho pelo menos 3</a:t>
            </a: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2d19a62d_0_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externa</a:t>
            </a:r>
            <a:endParaRPr/>
          </a:p>
        </p:txBody>
      </p:sp>
      <p:sp>
        <p:nvSpPr>
          <p:cNvPr id="142" name="Google Shape;142;g2d52d19a62d_0_6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d52d19a62d_0_6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d52d19a62d_0_6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52d19a62d_0_6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d52d19a62d_0_6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d52d19a62d_0_6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d52d19a62d_0_6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d52d19a62d_0_6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2d52d19a62d_0_6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2d52d19a62d_0_6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2d52d19a62d_0_6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3" name="Google Shape;153;g2d52d19a62d_0_6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g2d52d19a62d_0_6"/>
          <p:cNvSpPr/>
          <p:nvPr/>
        </p:nvSpPr>
        <p:spPr>
          <a:xfrm>
            <a:off x="991350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2d52d19a62d_0_6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2d52d19a62d_0_6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g2d52d19a62d_0_6"/>
          <p:cNvSpPr/>
          <p:nvPr/>
        </p:nvSpPr>
        <p:spPr>
          <a:xfrm>
            <a:off x="990375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g2d52d19a62d_0_6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d52d19a62d_0_6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g2d52d19a62d_0_6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2d52d19a62d_0_6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" name="Google Shape;162;g2d52d19a62d_0_6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2d52d19a62d_0_6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52d19a62d_0_3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170" name="Google Shape;170;g2d52d19a62d_0_36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d52d19a62d_0_36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d52d19a62d_0_36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d52d19a62d_0_36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d52d19a62d_0_36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52d19a62d_0_36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d52d19a62d_0_36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2d52d19a62d_0_36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d52d19a62d_0_36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2d52d19a62d_0_36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2d52d19a62d_0_36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g2d52d19a62d_0_36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2d52d19a62d_0_36"/>
          <p:cNvSpPr/>
          <p:nvPr/>
        </p:nvSpPr>
        <p:spPr>
          <a:xfrm>
            <a:off x="7129210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g2d52d19a62d_0_36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2d52d19a62d_0_36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g2d52d19a62d_0_36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2d52d19a62d_0_36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d52d19a62d_0_36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8" name="Google Shape;188;g2d52d19a62d_0_36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g2d52d19a62d_0_36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" name="Google Shape;190;g2d52d19a62d_0_36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d52d19a62d_0_36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2d52d19a62d_0_36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leitura página 1 de cada lista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2d19a62d_0_25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199" name="Google Shape;199;g2d52d19a62d_0_253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d52d19a62d_0_253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52d19a62d_0_253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d52d19a62d_0_253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d52d19a62d_0_253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d52d19a62d_0_253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d52d19a62d_0_253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2d52d19a62d_0_253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2d52d19a62d_0_253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2d52d19a62d_0_253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2d52d19a62d_0_253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0" name="Google Shape;210;g2d52d19a62d_0_253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g2d52d19a62d_0_253"/>
          <p:cNvSpPr/>
          <p:nvPr/>
        </p:nvSpPr>
        <p:spPr>
          <a:xfrm>
            <a:off x="7129210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g2d52d19a62d_0_253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g2d52d19a62d_0_253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g2d52d19a62d_0_253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g2d52d19a62d_0_253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d52d19a62d_0_253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7" name="Google Shape;217;g2d52d19a62d_0_253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g2d52d19a62d_0_253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9" name="Google Shape;219;g2d52d19a62d_0_253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2d52d19a62d_0_253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2d52d19a62d_0_253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intercala as duas páginas até preencher nova página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2" name="Google Shape;222;g2d52d19a62d_0_253"/>
          <p:cNvSpPr/>
          <p:nvPr/>
        </p:nvSpPr>
        <p:spPr>
          <a:xfrm>
            <a:off x="7086375" y="39501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52d19a62d_0_28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229" name="Google Shape;229;g2d52d19a62d_0_28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d52d19a62d_0_28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d52d19a62d_0_28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d52d19a62d_0_28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52d19a62d_0_28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d52d19a62d_0_28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d52d19a62d_0_28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2d52d19a62d_0_28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2d52d19a62d_0_28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2d52d19a62d_0_28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d52d19a62d_0_28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0" name="Google Shape;240;g2d52d19a62d_0_28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g2d52d19a62d_0_282"/>
          <p:cNvSpPr/>
          <p:nvPr/>
        </p:nvSpPr>
        <p:spPr>
          <a:xfrm>
            <a:off x="7129210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g2d52d19a62d_0_282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g2d52d19a62d_0_282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g2d52d19a62d_0_282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g2d52d19a62d_0_282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g2d52d19a62d_0_282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7" name="Google Shape;247;g2d52d19a62d_0_28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g2d52d19a62d_0_28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9" name="Google Shape;249;g2d52d19a62d_0_28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2d52d19a62d_0_28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2d52d19a62d_0_282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escreve página no disco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52" name="Google Shape;252;g2d52d19a62d_0_28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52d19a62d_0_31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259" name="Google Shape;259;g2d52d19a62d_0_311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d52d19a62d_0_311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d52d19a62d_0_311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d52d19a62d_0_311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52d19a62d_0_311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52d19a62d_0_311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d52d19a62d_0_311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2d52d19a62d_0_311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2d52d19a62d_0_311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2d52d19a62d_0_311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2d52d19a62d_0_311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0" name="Google Shape;270;g2d52d19a62d_0_311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g2d52d19a62d_0_311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g2d52d19a62d_0_311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g2d52d19a62d_0_311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g2d52d19a62d_0_311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2d52d19a62d_0_311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6" name="Google Shape;276;g2d52d19a62d_0_311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2d52d19a62d_0_311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8" name="Google Shape;278;g2d52d19a62d_0_311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g2d52d19a62d_0_311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2d52d19a62d_0_311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continua intercalação até um bloco vazio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81" name="Google Shape;281;g2d52d19a62d_0_311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g2d52d19a62d_0_311"/>
          <p:cNvSpPr/>
          <p:nvPr/>
        </p:nvSpPr>
        <p:spPr>
          <a:xfrm>
            <a:off x="7030460" y="39201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52d19a62d_0_34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289" name="Google Shape;289;g2d52d19a62d_0_341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d52d19a62d_0_341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d52d19a62d_0_341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d52d19a62d_0_341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d52d19a62d_0_341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d52d19a62d_0_341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d52d19a62d_0_341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2d52d19a62d_0_341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2d52d19a62d_0_341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g2d52d19a62d_0_341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2d52d19a62d_0_341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0" name="Google Shape;300;g2d52d19a62d_0_341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g2d52d19a62d_0_341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g2d52d19a62d_0_341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g2d52d19a62d_0_341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g2d52d19a62d_0_341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Google Shape;305;g2d52d19a62d_0_341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g2d52d19a62d_0_341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7" name="Google Shape;307;g2d52d19a62d_0_341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2d52d19a62d_0_341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2d52d19a62d_0_341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dado que 8 &lt; 19, devemos ler da primeira lista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0" name="Google Shape;310;g2d52d19a62d_0_341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g2d52d19a62d_0_341"/>
          <p:cNvSpPr/>
          <p:nvPr/>
        </p:nvSpPr>
        <p:spPr>
          <a:xfrm>
            <a:off x="7030460" y="39201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g2d52d19a62d_0_341"/>
          <p:cNvSpPr/>
          <p:nvPr/>
        </p:nvSpPr>
        <p:spPr>
          <a:xfrm>
            <a:off x="707372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2d19a62d_0_37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319" name="Google Shape;319;g2d52d19a62d_0_37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d52d19a62d_0_37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d52d19a62d_0_37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d52d19a62d_0_37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d52d19a62d_0_37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d52d19a62d_0_37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d52d19a62d_0_37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2d52d19a62d_0_37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g2d52d19a62d_0_37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2d52d19a62d_0_37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g2d52d19a62d_0_37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0" name="Google Shape;330;g2d52d19a62d_0_37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g2d52d19a62d_0_372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g2d52d19a62d_0_372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g2d52d19a62d_0_372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g2d52d19a62d_0_372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5" name="Google Shape;335;g2d52d19a62d_0_37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2d52d19a62d_0_37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g2d52d19a62d_0_37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2d52d19a62d_0_37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g2d52d19a62d_0_372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continua intercalação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40" name="Google Shape;340;g2d52d19a62d_0_37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g2d52d19a62d_0_372"/>
          <p:cNvSpPr/>
          <p:nvPr/>
        </p:nvSpPr>
        <p:spPr>
          <a:xfrm>
            <a:off x="7030460" y="39201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g2d52d19a62d_0_372"/>
          <p:cNvSpPr/>
          <p:nvPr/>
        </p:nvSpPr>
        <p:spPr>
          <a:xfrm>
            <a:off x="707372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52d19a62d_0_40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349" name="Google Shape;349;g2d52d19a62d_0_40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d52d19a62d_0_40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d52d19a62d_0_40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d52d19a62d_0_40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d52d19a62d_0_40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d52d19a62d_0_40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d52d19a62d_0_40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g2d52d19a62d_0_40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2d52d19a62d_0_40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g2d52d19a62d_0_40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2d52d19a62d_0_40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60" name="Google Shape;360;g2d52d19a62d_0_40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g2d52d19a62d_0_402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g2d52d19a62d_0_402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g2d52d19a62d_0_402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g2d52d19a62d_0_402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5" name="Google Shape;365;g2d52d19a62d_0_40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g2d52d19a62d_0_40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7" name="Google Shape;367;g2d52d19a62d_0_40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2d52d19a62d_0_40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g2d52d19a62d_0_402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escreve no disco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70" name="Google Shape;370;g2d52d19a62d_0_40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g2d52d19a62d_0_402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g2d52d19a62d_0_402"/>
          <p:cNvSpPr/>
          <p:nvPr/>
        </p:nvSpPr>
        <p:spPr>
          <a:xfrm>
            <a:off x="707372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b66d76aaf_0_24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Hierarquia de Memória</a:t>
            </a:r>
            <a:endParaRPr/>
          </a:p>
        </p:txBody>
      </p:sp>
      <p:pic>
        <p:nvPicPr>
          <p:cNvPr id="70" name="Google Shape;70;g2eb66d76aaf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980728"/>
            <a:ext cx="8964488" cy="583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52d19a62d_0_43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379" name="Google Shape;379;g2d52d19a62d_0_43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d52d19a62d_0_43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d52d19a62d_0_43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d52d19a62d_0_43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d52d19a62d_0_43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d52d19a62d_0_43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d52d19a62d_0_43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g2d52d19a62d_0_43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2d52d19a62d_0_43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g2d52d19a62d_0_43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2d52d19a62d_0_43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0" name="Google Shape;390;g2d52d19a62d_0_43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g2d52d19a62d_0_432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g2d52d19a62d_0_432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g2d52d19a62d_0_432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g2d52d19a62d_0_432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Google Shape;395;g2d52d19a62d_0_43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g2d52d19a62d_0_43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97" name="Google Shape;397;g2d52d19a62d_0_43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g2d52d19a62d_0_43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g2d52d19a62d_0_43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g2d52d19a62d_0_432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g2d52d19a62d_0_432"/>
          <p:cNvSpPr/>
          <p:nvPr/>
        </p:nvSpPr>
        <p:spPr>
          <a:xfrm>
            <a:off x="7086375" y="39340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g2d52d19a62d_0_432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continua intercalação até um bloco vazio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52d19a62d_0_46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409" name="Google Shape;409;g2d52d19a62d_0_463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d52d19a62d_0_463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d52d19a62d_0_463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d52d19a62d_0_463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d52d19a62d_0_463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d52d19a62d_0_463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d52d19a62d_0_463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g2d52d19a62d_0_463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g2d52d19a62d_0_463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g2d52d19a62d_0_463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g2d52d19a62d_0_463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20" name="Google Shape;420;g2d52d19a62d_0_463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g2d52d19a62d_0_463"/>
          <p:cNvSpPr/>
          <p:nvPr/>
        </p:nvSpPr>
        <p:spPr>
          <a:xfrm>
            <a:off x="70797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18, 20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g2d52d19a62d_0_463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g2d52d19a62d_0_463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g2d52d19a62d_0_463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g2d52d19a62d_0_463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g2d52d19a62d_0_463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7" name="Google Shape;427;g2d52d19a62d_0_463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2d52d19a62d_0_463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g2d52d19a62d_0_463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g2d52d19a62d_0_463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g2d52d19a62d_0_463"/>
          <p:cNvSpPr/>
          <p:nvPr/>
        </p:nvSpPr>
        <p:spPr>
          <a:xfrm>
            <a:off x="7086375" y="39340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g2d52d19a62d_0_463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dado que 18 &lt; 19, devemos ler da primeira lista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d52d19a62d_0_49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439" name="Google Shape;439;g2d52d19a62d_0_493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2d52d19a62d_0_493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d52d19a62d_0_493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d52d19a62d_0_493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d52d19a62d_0_493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d52d19a62d_0_493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d52d19a62d_0_493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g2d52d19a62d_0_493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g2d52d19a62d_0_493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g2d52d19a62d_0_493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g2d52d19a62d_0_493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50" name="Google Shape;450;g2d52d19a62d_0_493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2d52d19a62d_0_493"/>
          <p:cNvSpPr/>
          <p:nvPr/>
        </p:nvSpPr>
        <p:spPr>
          <a:xfrm>
            <a:off x="70797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g2d52d19a62d_0_493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g2d52d19a62d_0_493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g2d52d19a62d_0_493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5" name="Google Shape;455;g2d52d19a62d_0_493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g2d52d19a62d_0_493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7" name="Google Shape;457;g2d52d19a62d_0_493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g2d52d19a62d_0_493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9" name="Google Shape;459;g2d52d19a62d_0_493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g2d52d19a62d_0_493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g2d52d19a62d_0_493"/>
          <p:cNvSpPr/>
          <p:nvPr/>
        </p:nvSpPr>
        <p:spPr>
          <a:xfrm>
            <a:off x="7086375" y="39340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g2d52d19a62d_0_493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intercala as duas páginas até preencher nova página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52d19a62d_0_52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469" name="Google Shape;469;g2d52d19a62d_0_52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2d52d19a62d_0_52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d52d19a62d_0_52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2d52d19a62d_0_52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2d52d19a62d_0_52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d52d19a62d_0_52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d52d19a62d_0_52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g2d52d19a62d_0_52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2d52d19a62d_0_52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g2d52d19a62d_0_52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g2d52d19a62d_0_52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80" name="Google Shape;480;g2d52d19a62d_0_52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g2d52d19a62d_0_522"/>
          <p:cNvSpPr/>
          <p:nvPr/>
        </p:nvSpPr>
        <p:spPr>
          <a:xfrm>
            <a:off x="70797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g2d52d19a62d_0_522"/>
          <p:cNvSpPr/>
          <p:nvPr/>
        </p:nvSpPr>
        <p:spPr>
          <a:xfrm>
            <a:off x="7086375" y="3008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g2d52d19a62d_0_522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g2d52d19a62d_0_522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5" name="Google Shape;485;g2d52d19a62d_0_52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g2d52d19a62d_0_52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7" name="Google Shape;487;g2d52d19a62d_0_52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g2d52d19a62d_0_52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g2d52d19a62d_0_52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g2d52d19a62d_0_522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g2d52d19a62d_0_522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g2d52d19a62d_0_522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escreve no disco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d52d19a62d_0_55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499" name="Google Shape;499;g2d52d19a62d_0_551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d52d19a62d_0_551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d52d19a62d_0_551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d52d19a62d_0_551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d52d19a62d_0_551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d52d19a62d_0_551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d52d19a62d_0_551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g2d52d19a62d_0_551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2d52d19a62d_0_551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g2d52d19a62d_0_551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g2d52d19a62d_0_551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10" name="Google Shape;510;g2d52d19a62d_0_551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g2d52d19a62d_0_551"/>
          <p:cNvSpPr/>
          <p:nvPr/>
        </p:nvSpPr>
        <p:spPr>
          <a:xfrm>
            <a:off x="70797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g2d52d19a62d_0_551"/>
          <p:cNvSpPr/>
          <p:nvPr/>
        </p:nvSpPr>
        <p:spPr>
          <a:xfrm>
            <a:off x="7086375" y="39226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g2d52d19a62d_0_551"/>
          <p:cNvSpPr/>
          <p:nvPr/>
        </p:nvSpPr>
        <p:spPr>
          <a:xfrm>
            <a:off x="2166700" y="31606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g2d52d19a62d_0_551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5" name="Google Shape;515;g2d52d19a62d_0_551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g2d52d19a62d_0_551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17" name="Google Shape;517;g2d52d19a62d_0_551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g2d52d19a62d_0_551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g2d52d19a62d_0_551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g2d52d19a62d_0_551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g2d52d19a62d_0_551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g2d52d19a62d_0_551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continua intercalação até um bloco vazio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d52d19a62d_0_58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529" name="Google Shape;529;g2d52d19a62d_0_580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d52d19a62d_0_580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d52d19a62d_0_580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2d52d19a62d_0_580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d52d19a62d_0_580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d52d19a62d_0_580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d52d19a62d_0_580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6" name="Google Shape;536;g2d52d19a62d_0_580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g2d52d19a62d_0_580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g2d52d19a62d_0_580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g2d52d19a62d_0_580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40" name="Google Shape;540;g2d52d19a62d_0_580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2d52d19a62d_0_580"/>
          <p:cNvSpPr/>
          <p:nvPr/>
        </p:nvSpPr>
        <p:spPr>
          <a:xfrm>
            <a:off x="70797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g2d52d19a62d_0_580"/>
          <p:cNvSpPr/>
          <p:nvPr/>
        </p:nvSpPr>
        <p:spPr>
          <a:xfrm>
            <a:off x="7086375" y="39226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g2d52d19a62d_0_580"/>
          <p:cNvSpPr/>
          <p:nvPr/>
        </p:nvSpPr>
        <p:spPr>
          <a:xfrm>
            <a:off x="7073725" y="2993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g2d52d19a62d_0_580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5" name="Google Shape;545;g2d52d19a62d_0_580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g2d52d19a62d_0_580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47" name="Google Shape;547;g2d52d19a62d_0_580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g2d52d19a62d_0_580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g2d52d19a62d_0_580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g2d52d19a62d_0_580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g2d52d19a62d_0_580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g2d52d19a62d_0_580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dado que 20 &lt; 21, devemos ler da primeira lista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52d19a62d_0_60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559" name="Google Shape;559;g2d52d19a62d_0_609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2d52d19a62d_0_609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d52d19a62d_0_609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2d52d19a62d_0_609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2d52d19a62d_0_609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d52d19a62d_0_609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d52d19a62d_0_609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6" name="Google Shape;566;g2d52d19a62d_0_609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g2d52d19a62d_0_609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g2d52d19a62d_0_609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g2d52d19a62d_0_609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0" name="Google Shape;570;g2d52d19a62d_0_609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g2d52d19a62d_0_609"/>
          <p:cNvSpPr/>
          <p:nvPr/>
        </p:nvSpPr>
        <p:spPr>
          <a:xfrm>
            <a:off x="7086375" y="39226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g2d52d19a62d_0_609"/>
          <p:cNvSpPr/>
          <p:nvPr/>
        </p:nvSpPr>
        <p:spPr>
          <a:xfrm>
            <a:off x="7073725" y="2993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g2d52d19a62d_0_609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Google Shape;574;g2d52d19a62d_0_609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g2d52d19a62d_0_609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6" name="Google Shape;576;g2d52d19a62d_0_609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7" name="Google Shape;577;g2d52d19a62d_0_609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8" name="Google Shape;578;g2d52d19a62d_0_609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g2d52d19a62d_0_609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g2d52d19a62d_0_609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g2d52d19a62d_0_609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intercala as duas páginas até preencher nova página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d52d19a62d_0_638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588" name="Google Shape;588;g2d52d19a62d_0_638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2d52d19a62d_0_638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d52d19a62d_0_638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d52d19a62d_0_638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d52d19a62d_0_638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2d52d19a62d_0_638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d52d19a62d_0_638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g2d52d19a62d_0_638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g2d52d19a62d_0_638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g2d52d19a62d_0_638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g2d52d19a62d_0_638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99" name="Google Shape;599;g2d52d19a62d_0_638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g2d52d19a62d_0_638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g2d52d19a62d_0_638"/>
          <p:cNvSpPr/>
          <p:nvPr/>
        </p:nvSpPr>
        <p:spPr>
          <a:xfrm>
            <a:off x="7073725" y="2993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g2d52d19a62d_0_638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3" name="Google Shape;603;g2d52d19a62d_0_638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g2d52d19a62d_0_638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5" name="Google Shape;605;g2d52d19a62d_0_638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g2d52d19a62d_0_638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g2d52d19a62d_0_638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g2d52d19a62d_0_638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g2d52d19a62d_0_638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g2d52d19a62d_0_638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escreve no disco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52d19a62d_0_84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617" name="Google Shape;617;g2d52d19a62d_0_840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2d52d19a62d_0_840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d52d19a62d_0_840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2d52d19a62d_0_840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d52d19a62d_0_840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d52d19a62d_0_840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2d52d19a62d_0_840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g2d52d19a62d_0_840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g2d52d19a62d_0_840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6" name="Google Shape;626;g2d52d19a62d_0_840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g2d52d19a62d_0_840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28" name="Google Shape;628;g2d52d19a62d_0_840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g2d52d19a62d_0_840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g2d52d19a62d_0_840"/>
          <p:cNvSpPr/>
          <p:nvPr/>
        </p:nvSpPr>
        <p:spPr>
          <a:xfrm>
            <a:off x="7073725" y="39340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g2d52d19a62d_0_840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2" name="Google Shape;632;g2d52d19a62d_0_840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g2d52d19a62d_0_840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34" name="Google Shape;634;g2d52d19a62d_0_840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g2d52d19a62d_0_840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g2d52d19a62d_0_840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g2d52d19a62d_0_840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g2d52d19a62d_0_840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g2d52d19a62d_0_840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intercala as duas páginas até preencher nova página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d52d19a62d_0_89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646" name="Google Shape;646;g2d52d19a62d_0_896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d52d19a62d_0_896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d52d19a62d_0_896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2d52d19a62d_0_896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d52d19a62d_0_896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d52d19a62d_0_896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2d52d19a62d_0_896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g2d52d19a62d_0_896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4" name="Google Shape;654;g2d52d19a62d_0_896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g2d52d19a62d_0_896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g2d52d19a62d_0_896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57" name="Google Shape;657;g2d52d19a62d_0_896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g2d52d19a62d_0_896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g2d52d19a62d_0_896"/>
          <p:cNvSpPr/>
          <p:nvPr/>
        </p:nvSpPr>
        <p:spPr>
          <a:xfrm>
            <a:off x="2233975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g2d52d19a62d_0_896"/>
          <p:cNvSpPr/>
          <p:nvPr/>
        </p:nvSpPr>
        <p:spPr>
          <a:xfrm>
            <a:off x="3344975" y="31467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1" name="Google Shape;661;g2d52d19a62d_0_896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g2d52d19a62d_0_896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63" name="Google Shape;663;g2d52d19a62d_0_896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4" name="Google Shape;664;g2d52d19a62d_0_896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5" name="Google Shape;665;g2d52d19a62d_0_896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g2d52d19a62d_0_896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g2d52d19a62d_0_896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g2d52d19a62d_0_896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escreve no disco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66d76aaf_0_254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Hierarquia de Memória</a:t>
            </a:r>
            <a:endParaRPr/>
          </a:p>
        </p:txBody>
      </p:sp>
      <p:pic>
        <p:nvPicPr>
          <p:cNvPr id="76" name="Google Shape;76;g2eb66d76aaf_0_254"/>
          <p:cNvPicPr preferRelativeResize="0"/>
          <p:nvPr/>
        </p:nvPicPr>
        <p:blipFill rotWithShape="1">
          <a:blip r:embed="rId3">
            <a:alphaModFix/>
          </a:blip>
          <a:srcRect b="18307" l="0" r="0" t="0"/>
          <a:stretch/>
        </p:blipFill>
        <p:spPr>
          <a:xfrm>
            <a:off x="1331640" y="1772816"/>
            <a:ext cx="6578600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eb66d76aaf_0_254"/>
          <p:cNvSpPr txBox="1"/>
          <p:nvPr/>
        </p:nvSpPr>
        <p:spPr>
          <a:xfrm>
            <a:off x="1439652" y="4849099"/>
            <a:ext cx="626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aproximado de ciclos de CPU para acessar diferentes elementos da hierarquia de memória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d52d19a62d_0_98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675" name="Google Shape;675;g2d52d19a62d_0_980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2d52d19a62d_0_980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d52d19a62d_0_980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2d52d19a62d_0_980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2d52d19a62d_0_980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2d52d19a62d_0_980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d52d19a62d_0_980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g2d52d19a62d_0_980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g2d52d19a62d_0_980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4" name="Google Shape;684;g2d52d19a62d_0_980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5" name="Google Shape;685;g2d52d19a62d_0_980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86" name="Google Shape;686;g2d52d19a62d_0_980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g2d52d19a62d_0_980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g2d52d19a62d_0_980"/>
          <p:cNvSpPr/>
          <p:nvPr/>
        </p:nvSpPr>
        <p:spPr>
          <a:xfrm>
            <a:off x="2233975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g2d52d19a62d_0_980"/>
          <p:cNvSpPr/>
          <p:nvPr/>
        </p:nvSpPr>
        <p:spPr>
          <a:xfrm>
            <a:off x="7073725" y="2993250"/>
            <a:ext cx="962700" cy="348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0" name="Google Shape;690;g2d52d19a62d_0_980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1" name="Google Shape;691;g2d52d19a62d_0_980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2" name="Google Shape;692;g2d52d19a62d_0_980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g2d52d19a62d_0_980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g2d52d19a62d_0_980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g2d52d19a62d_0_980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g2d52d19a62d_0_980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g2d52d19a62d_0_980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leitura a partir da lista 2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d52d19a62d_0_95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704" name="Google Shape;704;g2d52d19a62d_0_952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d52d19a62d_0_952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d52d19a62d_0_952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2d52d19a62d_0_95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g2d52d19a62d_0_95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d52d19a62d_0_95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2d52d19a62d_0_952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1" name="Google Shape;711;g2d52d19a62d_0_952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2" name="Google Shape;712;g2d52d19a62d_0_952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3" name="Google Shape;713;g2d52d19a62d_0_952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g2d52d19a62d_0_952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15" name="Google Shape;715;g2d52d19a62d_0_95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g2d52d19a62d_0_952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g2d52d19a62d_0_952"/>
          <p:cNvSpPr/>
          <p:nvPr/>
        </p:nvSpPr>
        <p:spPr>
          <a:xfrm>
            <a:off x="2233975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g2d52d19a62d_0_952"/>
          <p:cNvSpPr/>
          <p:nvPr/>
        </p:nvSpPr>
        <p:spPr>
          <a:xfrm>
            <a:off x="7073725" y="393400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9" name="Google Shape;719;g2d52d19a62d_0_95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g2d52d19a62d_0_95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21" name="Google Shape;721;g2d52d19a62d_0_95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2" name="Google Shape;722;g2d52d19a62d_0_95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3" name="Google Shape;723;g2d52d19a62d_0_952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g2d52d19a62d_0_952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g2d52d19a62d_0_952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g2d52d19a62d_0_952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intercala as duas páginas até preencher nova página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d52d19a62d_0_1008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733" name="Google Shape;733;g2d52d19a62d_0_1008"/>
          <p:cNvSpPr/>
          <p:nvPr/>
        </p:nvSpPr>
        <p:spPr>
          <a:xfrm>
            <a:off x="858775" y="18780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2d52d19a62d_0_1008"/>
          <p:cNvSpPr/>
          <p:nvPr/>
        </p:nvSpPr>
        <p:spPr>
          <a:xfrm>
            <a:off x="858775" y="2979250"/>
            <a:ext cx="37131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2d52d19a62d_0_1008"/>
          <p:cNvSpPr/>
          <p:nvPr/>
        </p:nvSpPr>
        <p:spPr>
          <a:xfrm>
            <a:off x="858775" y="4520000"/>
            <a:ext cx="3713100" cy="145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2d52d19a62d_0_1008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2d52d19a62d_0_1008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2d52d19a62d_0_1008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2d52d19a62d_0_1008"/>
          <p:cNvSpPr txBox="1"/>
          <p:nvPr/>
        </p:nvSpPr>
        <p:spPr>
          <a:xfrm>
            <a:off x="2167675" y="11873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0" name="Google Shape;740;g2d52d19a62d_0_1008"/>
          <p:cNvSpPr txBox="1"/>
          <p:nvPr/>
        </p:nvSpPr>
        <p:spPr>
          <a:xfrm>
            <a:off x="6845575" y="725607"/>
            <a:ext cx="141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b="1" i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 = 3)</a:t>
            </a:r>
            <a:endParaRPr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1" name="Google Shape;741;g2d52d19a62d_0_1008"/>
          <p:cNvSpPr txBox="1"/>
          <p:nvPr/>
        </p:nvSpPr>
        <p:spPr>
          <a:xfrm>
            <a:off x="42500" y="19961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g2d52d19a62d_0_1008"/>
          <p:cNvSpPr txBox="1"/>
          <p:nvPr/>
        </p:nvSpPr>
        <p:spPr>
          <a:xfrm>
            <a:off x="42500" y="3097300"/>
            <a:ext cx="81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3" name="Google Shape;743;g2d52d19a62d_0_1008"/>
          <p:cNvSpPr txBox="1"/>
          <p:nvPr/>
        </p:nvSpPr>
        <p:spPr>
          <a:xfrm>
            <a:off x="76300" y="4058300"/>
            <a:ext cx="2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intercalada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744" name="Google Shape;744;g2d52d19a62d_0_1008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g2d52d19a62d_0_1008"/>
          <p:cNvSpPr/>
          <p:nvPr/>
        </p:nvSpPr>
        <p:spPr>
          <a:xfrm>
            <a:off x="10237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19, 20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g2d52d19a62d_0_1008"/>
          <p:cNvSpPr/>
          <p:nvPr/>
        </p:nvSpPr>
        <p:spPr>
          <a:xfrm>
            <a:off x="2233975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21, 22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7" name="Google Shape;747;g2d52d19a62d_0_1008"/>
          <p:cNvSpPr/>
          <p:nvPr/>
        </p:nvSpPr>
        <p:spPr>
          <a:xfrm>
            <a:off x="3400500" y="5219750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24, 25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8" name="Google Shape;748;g2d52d19a62d_0_1008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g2d52d19a62d_0_1008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g2d52d19a62d_0_1008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1" name="Google Shape;751;g2d52d19a62d_0_1008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2" name="Google Shape;752;g2d52d19a62d_0_1008"/>
          <p:cNvSpPr/>
          <p:nvPr/>
        </p:nvSpPr>
        <p:spPr>
          <a:xfrm>
            <a:off x="1023700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g2d52d19a62d_0_1008"/>
          <p:cNvSpPr/>
          <p:nvPr/>
        </p:nvSpPr>
        <p:spPr>
          <a:xfrm>
            <a:off x="223398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g2d52d19a62d_0_1008"/>
          <p:cNvSpPr/>
          <p:nvPr/>
        </p:nvSpPr>
        <p:spPr>
          <a:xfrm>
            <a:off x="3402725" y="4695425"/>
            <a:ext cx="962700" cy="348900"/>
          </a:xfrm>
          <a:prstGeom prst="rect">
            <a:avLst/>
          </a:prstGeom>
          <a:solidFill>
            <a:srgbClr val="DD7E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g2d52d19a62d_0_1008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escrita no disco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d52d19a62d_0_834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762" name="Google Shape;762;g2d52d19a62d_0_83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ENTRADA</a:t>
            </a:r>
            <a:r>
              <a:rPr lang="en-US"/>
              <a:t>: 2 listas ordenadas (M e 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SAÍDA</a:t>
            </a:r>
            <a:r>
              <a:rPr lang="en-US"/>
              <a:t>:       1 lista ordenada (</a:t>
            </a:r>
            <a:r>
              <a:rPr i="1" lang="en-US">
                <a:solidFill>
                  <a:srgbClr val="980000"/>
                </a:solidFill>
              </a:rPr>
              <a:t>merged</a:t>
            </a:r>
            <a:r>
              <a:rPr lang="en-US"/>
              <a:t>) (M+N)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Podemos intercalar eficientemente (i.e., I/O) as duas listas usando um </a:t>
            </a:r>
            <a:r>
              <a:rPr i="1" lang="en-US">
                <a:solidFill>
                  <a:srgbClr val="980000"/>
                </a:solidFill>
              </a:rPr>
              <a:t>buffer</a:t>
            </a:r>
            <a:r>
              <a:rPr lang="en-US"/>
              <a:t> de </a:t>
            </a:r>
            <a:r>
              <a:rPr lang="en-US">
                <a:solidFill>
                  <a:srgbClr val="980000"/>
                </a:solidFill>
              </a:rPr>
              <a:t>tamanho pelo menos 3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SIM</a:t>
            </a:r>
            <a:r>
              <a:rPr lang="en-US"/>
              <a:t>, custo de I/O: 2 (M + 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cada página é lida/escrita uma vez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d52d19a62d_0_1048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Externa</a:t>
            </a:r>
            <a:endParaRPr/>
          </a:p>
        </p:txBody>
      </p:sp>
      <p:sp>
        <p:nvSpPr>
          <p:cNvPr id="769" name="Google Shape;769;g2d52d19a62d_0_104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ENTRADA</a:t>
            </a:r>
            <a:r>
              <a:rPr lang="en-US"/>
              <a:t>: 2 listas ordenadas (M e 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SAÍDA</a:t>
            </a:r>
            <a:r>
              <a:rPr lang="en-US"/>
              <a:t>:       1 lista ordenada (</a:t>
            </a:r>
            <a:r>
              <a:rPr i="1" lang="en-US">
                <a:solidFill>
                  <a:srgbClr val="980000"/>
                </a:solidFill>
              </a:rPr>
              <a:t>merged</a:t>
            </a:r>
            <a:r>
              <a:rPr lang="en-US"/>
              <a:t>) (M+N)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Podemos intercalar eficientemente (i.e., I/O) as duas listas usando um </a:t>
            </a:r>
            <a:r>
              <a:rPr i="1" lang="en-US">
                <a:solidFill>
                  <a:srgbClr val="980000"/>
                </a:solidFill>
              </a:rPr>
              <a:t>buffer</a:t>
            </a:r>
            <a:r>
              <a:rPr lang="en-US"/>
              <a:t> de </a:t>
            </a:r>
            <a:r>
              <a:rPr lang="en-US">
                <a:solidFill>
                  <a:srgbClr val="980000"/>
                </a:solidFill>
              </a:rPr>
              <a:t>tamanho pelo menos 3</a:t>
            </a:r>
            <a:r>
              <a:rPr lang="en-US"/>
              <a:t>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SIM</a:t>
            </a:r>
            <a:r>
              <a:rPr lang="en-US"/>
              <a:t>, custo de I/O: 2 (M + 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cada página é lida/escrita uma vez</a:t>
            </a:r>
            <a:endParaRPr i="1"/>
          </a:p>
        </p:txBody>
      </p:sp>
      <p:sp>
        <p:nvSpPr>
          <p:cNvPr id="770" name="Google Shape;770;g2d52d19a62d_0_1048"/>
          <p:cNvSpPr txBox="1"/>
          <p:nvPr/>
        </p:nvSpPr>
        <p:spPr>
          <a:xfrm>
            <a:off x="457200" y="5708750"/>
            <a:ext cx="8400000" cy="11082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Se tivermos </a:t>
            </a:r>
            <a:r>
              <a:rPr i="1" lang="en-US" sz="3000">
                <a:solidFill>
                  <a:schemeClr val="dk1"/>
                </a:solidFill>
              </a:rPr>
              <a:t>B+1</a:t>
            </a:r>
            <a:r>
              <a:rPr lang="en-US" sz="3000">
                <a:solidFill>
                  <a:schemeClr val="dk1"/>
                </a:solidFill>
              </a:rPr>
              <a:t> páginas no buffer, podemos intercalar </a:t>
            </a:r>
            <a:r>
              <a:rPr i="1" lang="en-US" sz="3000">
                <a:solidFill>
                  <a:schemeClr val="dk1"/>
                </a:solidFill>
              </a:rPr>
              <a:t>B</a:t>
            </a:r>
            <a:r>
              <a:rPr lang="en-US" sz="3000">
                <a:solidFill>
                  <a:schemeClr val="dk1"/>
                </a:solidFill>
              </a:rPr>
              <a:t> listas com o mesmo custo de I/O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d52d19a62d_0_104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Mergesort externo</a:t>
            </a:r>
            <a:endParaRPr/>
          </a:p>
        </p:txBody>
      </p:sp>
      <p:sp>
        <p:nvSpPr>
          <p:cNvPr id="777" name="Google Shape;777;g2d52d19a62d_0_104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d52d19a62d_0_154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Mergesort externo</a:t>
            </a:r>
            <a:endParaRPr/>
          </a:p>
        </p:txBody>
      </p:sp>
      <p:pic>
        <p:nvPicPr>
          <p:cNvPr id="784" name="Google Shape;784;g2d52d19a62d_0_1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69863"/>
            <a:ext cx="8839203" cy="29634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5" name="Google Shape;785;g2d52d19a62d_0_1542"/>
          <p:cNvSpPr txBox="1"/>
          <p:nvPr>
            <p:ph idx="1" type="body"/>
          </p:nvPr>
        </p:nvSpPr>
        <p:spPr>
          <a:xfrm>
            <a:off x="457200" y="1295400"/>
            <a:ext cx="8229600" cy="102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Aumente o tamanho das </a:t>
            </a:r>
            <a:r>
              <a:rPr i="1" lang="en-US"/>
              <a:t>runs</a:t>
            </a:r>
            <a:r>
              <a:rPr lang="en-US"/>
              <a:t> de entrada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d52d19a62d_0_155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Mergesort externo</a:t>
            </a:r>
            <a:endParaRPr/>
          </a:p>
        </p:txBody>
      </p:sp>
      <p:sp>
        <p:nvSpPr>
          <p:cNvPr id="792" name="Google Shape;792;g2d52d19a62d_0_155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100"/>
              <a:t>Entrada</a:t>
            </a:r>
            <a:r>
              <a:rPr lang="en-US" sz="2100"/>
              <a:t>: 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arquivo a ser ordenado X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arquivo vazio Y</a:t>
            </a:r>
            <a:endParaRPr sz="210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100"/>
              <a:t>Fase 1:</a:t>
            </a:r>
            <a:r>
              <a:rPr lang="en-US" sz="2100"/>
              <a:t> </a:t>
            </a:r>
            <a:r>
              <a:rPr lang="en-US" sz="2100">
                <a:solidFill>
                  <a:srgbClr val="980000"/>
                </a:solidFill>
              </a:rPr>
              <a:t>repete at</a:t>
            </a:r>
            <a:r>
              <a:rPr lang="en-US" sz="2100">
                <a:solidFill>
                  <a:srgbClr val="980000"/>
                </a:solidFill>
              </a:rPr>
              <a:t>é o fim do arquivo X</a:t>
            </a:r>
            <a:endParaRPr sz="21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leia M registros de X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ordene em memória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escreva no fim do arquivo Y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100"/>
              <a:t>Fase 2:</a:t>
            </a:r>
            <a:r>
              <a:rPr lang="en-US" sz="2100"/>
              <a:t> </a:t>
            </a:r>
            <a:r>
              <a:rPr lang="en-US" sz="2100">
                <a:solidFill>
                  <a:srgbClr val="980000"/>
                </a:solidFill>
              </a:rPr>
              <a:t>repete enquanto existir mais de uma </a:t>
            </a:r>
            <a:r>
              <a:rPr i="1" lang="en-US" sz="2100">
                <a:solidFill>
                  <a:srgbClr val="980000"/>
                </a:solidFill>
              </a:rPr>
              <a:t>run</a:t>
            </a:r>
            <a:endParaRPr sz="21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Apaga X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</a:t>
            </a:r>
            <a:r>
              <a:rPr i="1" lang="en-US" sz="2100"/>
              <a:t>MergeAllRuns</a:t>
            </a:r>
            <a:r>
              <a:rPr lang="en-US" sz="2100"/>
              <a:t>(Y, X)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	X -&gt; Y, Y -&gt; X</a:t>
            </a:r>
            <a:endParaRPr sz="2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d52d19a62d_0_155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Mergesort externo</a:t>
            </a:r>
            <a:endParaRPr/>
          </a:p>
        </p:txBody>
      </p:sp>
      <p:sp>
        <p:nvSpPr>
          <p:cNvPr id="799" name="Google Shape;799;g2d52d19a62d_0_155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MergeAllRuns(X, Y)</a:t>
            </a:r>
            <a:r>
              <a:rPr lang="en-US"/>
              <a:t>: repete até o fim de 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chama </a:t>
            </a:r>
            <a:r>
              <a:rPr i="1" lang="en-US"/>
              <a:t>TwoWayMerge</a:t>
            </a:r>
            <a:r>
              <a:rPr lang="en-US"/>
              <a:t> para intercalar duas </a:t>
            </a:r>
            <a:r>
              <a:rPr i="1" lang="en-US"/>
              <a:t>runs</a:t>
            </a:r>
            <a:r>
              <a:rPr lang="en-US"/>
              <a:t> sequenciais de Y em uma </a:t>
            </a:r>
            <a:r>
              <a:rPr i="1" lang="en-US"/>
              <a:t>run</a:t>
            </a:r>
            <a:r>
              <a:rPr lang="en-US"/>
              <a:t>, que é escrita no fim de 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TwoWayMerge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usa 3 buckets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d52d19a62d_0_105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Ideia</a:t>
            </a:r>
            <a:endParaRPr/>
          </a:p>
        </p:txBody>
      </p:sp>
      <p:sp>
        <p:nvSpPr>
          <p:cNvPr id="806" name="Google Shape;806;g2d52d19a62d_0_105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Dividir o vetor de entrada em </a:t>
            </a:r>
            <a:r>
              <a:rPr i="1" lang="en-US"/>
              <a:t>chunks</a:t>
            </a:r>
            <a:r>
              <a:rPr lang="en-US"/>
              <a:t> que caibam em mem</a:t>
            </a:r>
            <a:r>
              <a:rPr lang="en-US"/>
              <a:t>ória (</a:t>
            </a:r>
            <a:r>
              <a:rPr i="1" lang="en-US">
                <a:solidFill>
                  <a:srgbClr val="C00000"/>
                </a:solidFill>
              </a:rPr>
              <a:t>runs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Intercalar grupos de </a:t>
            </a:r>
            <a:r>
              <a:rPr i="1" lang="en-US"/>
              <a:t>runs</a:t>
            </a:r>
            <a:r>
              <a:rPr lang="en-US"/>
              <a:t> usando o algoritmo </a:t>
            </a:r>
            <a:r>
              <a:rPr lang="en-US">
                <a:solidFill>
                  <a:srgbClr val="C00000"/>
                </a:solidFill>
              </a:rPr>
              <a:t>intercalação externa</a:t>
            </a:r>
            <a:endParaRPr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Continuar a intercalação das </a:t>
            </a:r>
            <a:r>
              <a:rPr i="1" lang="en-US"/>
              <a:t>runs</a:t>
            </a:r>
            <a:r>
              <a:rPr lang="en-US"/>
              <a:t> resultantes em </a:t>
            </a:r>
            <a:r>
              <a:rPr lang="en-US">
                <a:solidFill>
                  <a:srgbClr val="C00000"/>
                </a:solidFill>
              </a:rPr>
              <a:t>passos (</a:t>
            </a:r>
            <a:r>
              <a:rPr i="1" lang="en-US">
                <a:solidFill>
                  <a:srgbClr val="C00000"/>
                </a:solidFill>
              </a:rPr>
              <a:t>pass</a:t>
            </a:r>
            <a:r>
              <a:rPr lang="en-US">
                <a:solidFill>
                  <a:srgbClr val="C00000"/>
                </a:solidFill>
              </a:rPr>
              <a:t>)</a:t>
            </a:r>
            <a:r>
              <a:rPr lang="en-US"/>
              <a:t> até termos o arquivo de entrada ordenado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b66d76aaf_0_26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Memória Interna x Memória Externa</a:t>
            </a:r>
            <a:endParaRPr sz="3600"/>
          </a:p>
        </p:txBody>
      </p:sp>
      <p:sp>
        <p:nvSpPr>
          <p:cNvPr id="83" name="Google Shape;83;g2eb66d76aaf_0_26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00"/>
                </a:solidFill>
              </a:rPr>
              <a:t>Os algoritmos vistos até aqui consideram que os dados podem ser armazenados na memória interna (física) do computador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0000"/>
                </a:solidFill>
              </a:rPr>
              <a:t>Custo dos algoritmos é relacionado com o número de comparações e movimentações</a:t>
            </a:r>
            <a:endParaRPr/>
          </a:p>
          <a:p>
            <a:pPr indent="-219075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rgbClr val="000000"/>
                </a:solidFill>
              </a:rPr>
              <a:t>O que fazer quando a quantidade de dados é maior que o tamanho da memória interna?</a:t>
            </a:r>
            <a:endParaRPr>
              <a:solidFill>
                <a:srgbClr val="000000"/>
              </a:solidFill>
            </a:endParaRPr>
          </a:p>
          <a:p>
            <a:pPr indent="-325436" lvl="1" marL="669925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rgbClr val="000000"/>
                </a:solidFill>
              </a:rPr>
              <a:t>C</a:t>
            </a:r>
            <a:r>
              <a:rPr lang="en-US">
                <a:solidFill>
                  <a:srgbClr val="000000"/>
                </a:solidFill>
              </a:rPr>
              <a:t>omo</a:t>
            </a:r>
            <a:r>
              <a:rPr lang="en-US">
                <a:solidFill>
                  <a:srgbClr val="000000"/>
                </a:solidFill>
              </a:rPr>
              <a:t> ordenar 1TB usando uma RAM de 8GB?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g2eb66d76aaf_0_260"/>
          <p:cNvSpPr txBox="1"/>
          <p:nvPr>
            <p:ph idx="12" type="sldNum"/>
          </p:nvPr>
        </p:nvSpPr>
        <p:spPr>
          <a:xfrm>
            <a:off x="7162800" y="6538913"/>
            <a:ext cx="1981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d52d19a62d_0_106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813" name="Google Shape;813;g2d52d19a62d_0_1067"/>
          <p:cNvSpPr/>
          <p:nvPr/>
        </p:nvSpPr>
        <p:spPr>
          <a:xfrm>
            <a:off x="858775" y="1878050"/>
            <a:ext cx="3713100" cy="18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2d52d19a62d_0_1067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2d52d19a62d_0_1067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g2d52d19a62d_0_1067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2d52d19a62d_0_1067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8" name="Google Shape;818;g2d52d19a62d_0_1067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9" name="Google Shape;819;g2d52d19a62d_0_1067"/>
          <p:cNvSpPr txBox="1"/>
          <p:nvPr/>
        </p:nvSpPr>
        <p:spPr>
          <a:xfrm>
            <a:off x="76300" y="1459450"/>
            <a:ext cx="463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 de entrada </a:t>
            </a:r>
            <a:r>
              <a:rPr b="1"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não-ordenado</a:t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20" name="Google Shape;820;g2d52d19a62d_0_1067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g2d52d19a62d_0_1067"/>
          <p:cNvSpPr/>
          <p:nvPr/>
        </p:nvSpPr>
        <p:spPr>
          <a:xfrm>
            <a:off x="991350" y="2066400"/>
            <a:ext cx="9627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40, 3,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g2d52d19a62d_0_1067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8, 34,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g2d52d19a62d_0_1067"/>
          <p:cNvSpPr/>
          <p:nvPr/>
        </p:nvSpPr>
        <p:spPr>
          <a:xfrm>
            <a:off x="3345950" y="2052500"/>
            <a:ext cx="10638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23, 12,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24" name="Google Shape;824;g2d52d19a62d_0_1067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5" name="Google Shape;825;g2d52d19a62d_0_1067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26" name="Google Shape;826;g2d52d19a62d_0_1067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7" name="Google Shape;827;g2d52d19a62d_0_1067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8" name="Google Shape;828;g2d52d19a62d_0_1067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2, 13,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9" name="Google Shape;829;g2d52d19a62d_0_1067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5, 17,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0" name="Google Shape;830;g2d52d19a62d_0_1067"/>
          <p:cNvSpPr/>
          <p:nvPr/>
        </p:nvSpPr>
        <p:spPr>
          <a:xfrm>
            <a:off x="3411275" y="2951400"/>
            <a:ext cx="1063800" cy="34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25, 15,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g2d52d19a62d_0_1067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d52d19a62d_0_1101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2d52d19a62d_0_110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839" name="Google Shape;839;g2d52d19a62d_0_1101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d52d19a62d_0_1101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g2d52d19a62d_0_1101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2d52d19a62d_0_1101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2d52d19a62d_0_1101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4" name="Google Shape;844;g2d52d19a62d_0_1101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45" name="Google Shape;845;g2d52d19a62d_0_1101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g2d52d19a62d_0_1101"/>
          <p:cNvSpPr/>
          <p:nvPr/>
        </p:nvSpPr>
        <p:spPr>
          <a:xfrm>
            <a:off x="991350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40, 3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g2d52d19a62d_0_1101"/>
          <p:cNvSpPr/>
          <p:nvPr/>
        </p:nvSpPr>
        <p:spPr>
          <a:xfrm>
            <a:off x="2167675" y="2066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8, 34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g2d52d19a62d_0_1101"/>
          <p:cNvSpPr/>
          <p:nvPr/>
        </p:nvSpPr>
        <p:spPr>
          <a:xfrm>
            <a:off x="33459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23, 12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9" name="Google Shape;849;g2d52d19a62d_0_1101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0" name="Google Shape;850;g2d52d19a62d_0_1101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1" name="Google Shape;851;g2d52d19a62d_0_1101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2" name="Google Shape;852;g2d52d19a62d_0_1101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3" name="Google Shape;853;g2d52d19a62d_0_1101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g2d52d19a62d_0_1101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5, 17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5" name="Google Shape;855;g2d52d19a62d_0_1101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25, 15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6" name="Google Shape;856;g2d52d19a62d_0_1101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857" name="Google Shape;857;g2d52d19a62d_0_1101"/>
          <p:cNvSpPr txBox="1"/>
          <p:nvPr/>
        </p:nvSpPr>
        <p:spPr>
          <a:xfrm>
            <a:off x="5777300" y="5491925"/>
            <a:ext cx="3383100" cy="738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separe em </a:t>
            </a:r>
            <a:r>
              <a:rPr b="1" i="1" lang="en-US" sz="1800">
                <a:solidFill>
                  <a:schemeClr val="dk1"/>
                </a:solidFill>
              </a:rPr>
              <a:t>chunks</a:t>
            </a:r>
            <a:r>
              <a:rPr b="1" lang="en-US" sz="1800">
                <a:solidFill>
                  <a:schemeClr val="dk1"/>
                </a:solidFill>
              </a:rPr>
              <a:t> que caibam em memória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d52d19a62d_0_1129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g2d52d19a62d_0_112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865" name="Google Shape;865;g2d52d19a62d_0_1129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d52d19a62d_0_1129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g2d52d19a62d_0_1129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2d52d19a62d_0_1129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g2d52d19a62d_0_1129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0" name="Google Shape;870;g2d52d19a62d_0_1129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71" name="Google Shape;871;g2d52d19a62d_0_1129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g2d52d19a62d_0_1129"/>
          <p:cNvSpPr/>
          <p:nvPr/>
        </p:nvSpPr>
        <p:spPr>
          <a:xfrm>
            <a:off x="70924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40, 3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g2d52d19a62d_0_1129"/>
          <p:cNvSpPr/>
          <p:nvPr/>
        </p:nvSpPr>
        <p:spPr>
          <a:xfrm>
            <a:off x="7027125" y="29932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8, 34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g2d52d19a62d_0_1129"/>
          <p:cNvSpPr/>
          <p:nvPr/>
        </p:nvSpPr>
        <p:spPr>
          <a:xfrm>
            <a:off x="7073725" y="39340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23, 12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75" name="Google Shape;875;g2d52d19a62d_0_1129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6" name="Google Shape;876;g2d52d19a62d_0_1129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77" name="Google Shape;877;g2d52d19a62d_0_1129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8" name="Google Shape;878;g2d52d19a62d_0_1129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9" name="Google Shape;879;g2d52d19a62d_0_1129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g2d52d19a62d_0_1129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5, 17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g2d52d19a62d_0_1129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25, 15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Google Shape;882;g2d52d19a62d_0_1129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883" name="Google Shape;883;g2d52d19a62d_0_1129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leia cada </a:t>
            </a:r>
            <a:r>
              <a:rPr b="1" i="1" lang="en-US" sz="1800">
                <a:solidFill>
                  <a:schemeClr val="dk1"/>
                </a:solidFill>
              </a:rPr>
              <a:t>chunk</a:t>
            </a:r>
            <a:r>
              <a:rPr b="1" lang="en-US" sz="1800">
                <a:solidFill>
                  <a:schemeClr val="dk1"/>
                </a:solidFill>
              </a:rPr>
              <a:t> em memória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d52d19a62d_0_1179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g2d52d19a62d_0_117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891" name="Google Shape;891;g2d52d19a62d_0_1179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2d52d19a62d_0_1179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2d52d19a62d_0_1179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2d52d19a62d_0_1179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2d52d19a62d_0_1179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6" name="Google Shape;896;g2d52d19a62d_0_1179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897" name="Google Shape;897;g2d52d19a62d_0_1179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g2d52d19a62d_0_1179"/>
          <p:cNvSpPr/>
          <p:nvPr/>
        </p:nvSpPr>
        <p:spPr>
          <a:xfrm>
            <a:off x="7092450" y="20525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g2d52d19a62d_0_1179"/>
          <p:cNvSpPr/>
          <p:nvPr/>
        </p:nvSpPr>
        <p:spPr>
          <a:xfrm>
            <a:off x="7027125" y="29932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12, 23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g2d52d19a62d_0_1179"/>
          <p:cNvSpPr/>
          <p:nvPr/>
        </p:nvSpPr>
        <p:spPr>
          <a:xfrm>
            <a:off x="7073725" y="39340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34, 40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1" name="Google Shape;901;g2d52d19a62d_0_1179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g2d52d19a62d_0_1179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03" name="Google Shape;903;g2d52d19a62d_0_1179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4" name="Google Shape;904;g2d52d19a62d_0_1179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5" name="Google Shape;905;g2d52d19a62d_0_1179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g2d52d19a62d_0_1179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5, 17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g2d52d19a62d_0_1179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25, 15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8" name="Google Shape;908;g2d52d19a62d_0_1179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909" name="Google Shape;909;g2d52d19a62d_0_1179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ordenação em memória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d52d19a62d_0_1204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2d52d19a62d_0_1204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917" name="Google Shape;917;g2d52d19a62d_0_1204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2d52d19a62d_0_1204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2d52d19a62d_0_1204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g2d52d19a62d_0_1204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2d52d19a62d_0_1204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2" name="Google Shape;922;g2d52d19a62d_0_1204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23" name="Google Shape;923;g2d52d19a62d_0_1204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4" name="Google Shape;924;g2d52d19a62d_0_1204"/>
          <p:cNvSpPr/>
          <p:nvPr/>
        </p:nvSpPr>
        <p:spPr>
          <a:xfrm>
            <a:off x="1056675" y="20883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5" name="Google Shape;925;g2d52d19a62d_0_1204"/>
          <p:cNvSpPr/>
          <p:nvPr/>
        </p:nvSpPr>
        <p:spPr>
          <a:xfrm>
            <a:off x="2233000" y="20979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12, 23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Google Shape;926;g2d52d19a62d_0_1204"/>
          <p:cNvSpPr/>
          <p:nvPr/>
        </p:nvSpPr>
        <p:spPr>
          <a:xfrm>
            <a:off x="3409325" y="20909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34, 40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7" name="Google Shape;927;g2d52d19a62d_0_1204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g2d52d19a62d_0_1204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9" name="Google Shape;929;g2d52d19a62d_0_1204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0" name="Google Shape;930;g2d52d19a62d_0_1204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1" name="Google Shape;931;g2d52d19a62d_0_1204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2, 13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2" name="Google Shape;932;g2d52d19a62d_0_1204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5, 17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3" name="Google Shape;933;g2d52d19a62d_0_1204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25, 15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4" name="Google Shape;934;g2d52d19a62d_0_1204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935" name="Google Shape;935;g2d52d19a62d_0_1204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escrita em disco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36" name="Google Shape;936;g2d52d19a62d_0_1204"/>
          <p:cNvSpPr txBox="1"/>
          <p:nvPr/>
        </p:nvSpPr>
        <p:spPr>
          <a:xfrm>
            <a:off x="118750" y="4186400"/>
            <a:ext cx="4018500" cy="44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cada sub-arquivo ordenado é uma </a:t>
            </a:r>
            <a:r>
              <a:rPr b="1" i="1" lang="en-US" sz="1700">
                <a:solidFill>
                  <a:schemeClr val="dk1"/>
                </a:solidFill>
              </a:rPr>
              <a:t>run</a:t>
            </a:r>
            <a:endParaRPr b="1" i="1" sz="1700">
              <a:solidFill>
                <a:schemeClr val="dk1"/>
              </a:solidFill>
            </a:endParaRPr>
          </a:p>
        </p:txBody>
      </p:sp>
      <p:cxnSp>
        <p:nvCxnSpPr>
          <p:cNvPr id="937" name="Google Shape;937;g2d52d19a62d_0_1204"/>
          <p:cNvCxnSpPr>
            <a:stCxn id="917" idx="1"/>
          </p:cNvCxnSpPr>
          <p:nvPr/>
        </p:nvCxnSpPr>
        <p:spPr>
          <a:xfrm flipH="1">
            <a:off x="390775" y="2262800"/>
            <a:ext cx="468000" cy="1923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d52d19a62d_0_1232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d52d19a62d_0_123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945" name="Google Shape;945;g2d52d19a62d_0_1232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g2d52d19a62d_0_1232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2d52d19a62d_0_1232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2d52d19a62d_0_1232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2d52d19a62d_0_1232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0" name="Google Shape;950;g2d52d19a62d_0_1232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51" name="Google Shape;951;g2d52d19a62d_0_1232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g2d52d19a62d_0_1232"/>
          <p:cNvSpPr/>
          <p:nvPr/>
        </p:nvSpPr>
        <p:spPr>
          <a:xfrm>
            <a:off x="1056675" y="20883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g2d52d19a62d_0_1232"/>
          <p:cNvSpPr/>
          <p:nvPr/>
        </p:nvSpPr>
        <p:spPr>
          <a:xfrm>
            <a:off x="2233000" y="20979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12, 23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g2d52d19a62d_0_1232"/>
          <p:cNvSpPr/>
          <p:nvPr/>
        </p:nvSpPr>
        <p:spPr>
          <a:xfrm>
            <a:off x="3409325" y="20909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34, 40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55" name="Google Shape;955;g2d52d19a62d_0_1232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g2d52d19a62d_0_1232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7" name="Google Shape;957;g2d52d19a62d_0_1232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8" name="Google Shape;958;g2d52d19a62d_0_1232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9" name="Google Shape;959;g2d52d19a62d_0_1232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g2d52d19a62d_0_1232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Google Shape;961;g2d52d19a62d_0_1232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17, 25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Google Shape;962;g2d52d19a62d_0_1232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963" name="Google Shape;963;g2d52d19a62d_0_1232"/>
          <p:cNvSpPr txBox="1"/>
          <p:nvPr/>
        </p:nvSpPr>
        <p:spPr>
          <a:xfrm>
            <a:off x="5777300" y="5491925"/>
            <a:ext cx="3383100" cy="461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mesmo para o outro </a:t>
            </a:r>
            <a:r>
              <a:rPr b="1" i="1" lang="en-US" sz="1800">
                <a:solidFill>
                  <a:schemeClr val="dk1"/>
                </a:solidFill>
              </a:rPr>
              <a:t>chunk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964" name="Google Shape;964;g2d52d19a62d_0_1232"/>
          <p:cNvSpPr txBox="1"/>
          <p:nvPr/>
        </p:nvSpPr>
        <p:spPr>
          <a:xfrm>
            <a:off x="118750" y="4186400"/>
            <a:ext cx="2163300" cy="44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agora temos 2 </a:t>
            </a:r>
            <a:r>
              <a:rPr b="1" i="1" lang="en-US" sz="1700">
                <a:solidFill>
                  <a:schemeClr val="dk1"/>
                </a:solidFill>
              </a:rPr>
              <a:t>runs</a:t>
            </a:r>
            <a:r>
              <a:rPr lang="en-US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d52d19a62d_0_1286"/>
          <p:cNvSpPr/>
          <p:nvPr/>
        </p:nvSpPr>
        <p:spPr>
          <a:xfrm>
            <a:off x="857800" y="27829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g2d52d19a62d_0_128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UP: 2</a:t>
            </a:r>
            <a:r>
              <a:rPr i="1" lang="en-US"/>
              <a:t>-way sort</a:t>
            </a:r>
            <a:endParaRPr i="1"/>
          </a:p>
        </p:txBody>
      </p:sp>
      <p:sp>
        <p:nvSpPr>
          <p:cNvPr id="972" name="Google Shape;972;g2d52d19a62d_0_1286"/>
          <p:cNvSpPr/>
          <p:nvPr/>
        </p:nvSpPr>
        <p:spPr>
          <a:xfrm>
            <a:off x="858775" y="1878050"/>
            <a:ext cx="37131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2d52d19a62d_0_1286"/>
          <p:cNvSpPr/>
          <p:nvPr/>
        </p:nvSpPr>
        <p:spPr>
          <a:xfrm>
            <a:off x="6728275" y="18780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2d52d19a62d_0_1286"/>
          <p:cNvSpPr/>
          <p:nvPr/>
        </p:nvSpPr>
        <p:spPr>
          <a:xfrm>
            <a:off x="6728275" y="281880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2d52d19a62d_0_1286"/>
          <p:cNvSpPr/>
          <p:nvPr/>
        </p:nvSpPr>
        <p:spPr>
          <a:xfrm>
            <a:off x="6728275" y="3759550"/>
            <a:ext cx="1653600" cy="69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2d52d19a62d_0_1286"/>
          <p:cNvSpPr txBox="1"/>
          <p:nvPr/>
        </p:nvSpPr>
        <p:spPr>
          <a:xfrm>
            <a:off x="2167675" y="932900"/>
            <a:ext cx="141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</a:t>
            </a:r>
            <a:endParaRPr b="1" sz="30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7" name="Google Shape;977;g2d52d19a62d_0_1286"/>
          <p:cNvSpPr txBox="1"/>
          <p:nvPr/>
        </p:nvSpPr>
        <p:spPr>
          <a:xfrm>
            <a:off x="6657200" y="387175"/>
            <a:ext cx="225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78" name="Google Shape;978;g2d52d19a62d_0_1286"/>
          <p:cNvCxnSpPr/>
          <p:nvPr/>
        </p:nvCxnSpPr>
        <p:spPr>
          <a:xfrm>
            <a:off x="5700550" y="1459450"/>
            <a:ext cx="0" cy="459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g2d52d19a62d_0_1286"/>
          <p:cNvSpPr/>
          <p:nvPr/>
        </p:nvSpPr>
        <p:spPr>
          <a:xfrm>
            <a:off x="1056675" y="20883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3, 8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g2d52d19a62d_0_1286"/>
          <p:cNvSpPr/>
          <p:nvPr/>
        </p:nvSpPr>
        <p:spPr>
          <a:xfrm>
            <a:off x="2233000" y="20979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12, 23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g2d52d19a62d_0_1286"/>
          <p:cNvSpPr/>
          <p:nvPr/>
        </p:nvSpPr>
        <p:spPr>
          <a:xfrm>
            <a:off x="3409325" y="209095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34, 40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82" name="Google Shape;982;g2d52d19a62d_0_1286"/>
          <p:cNvCxnSpPr/>
          <p:nvPr/>
        </p:nvCxnSpPr>
        <p:spPr>
          <a:xfrm>
            <a:off x="4835450" y="2247800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g2d52d19a62d_0_1286"/>
          <p:cNvCxnSpPr/>
          <p:nvPr/>
        </p:nvCxnSpPr>
        <p:spPr>
          <a:xfrm>
            <a:off x="4835450" y="5044325"/>
            <a:ext cx="16536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84" name="Google Shape;984;g2d52d19a62d_0_1286"/>
          <p:cNvSpPr txBox="1"/>
          <p:nvPr/>
        </p:nvSpPr>
        <p:spPr>
          <a:xfrm>
            <a:off x="4758163" y="1690200"/>
            <a:ext cx="915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leitura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5" name="Google Shape;985;g2d52d19a62d_0_1286"/>
          <p:cNvSpPr txBox="1"/>
          <p:nvPr/>
        </p:nvSpPr>
        <p:spPr>
          <a:xfrm>
            <a:off x="4711375" y="4457350"/>
            <a:ext cx="9627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escrita</a:t>
            </a:r>
            <a:endParaRPr b="1" sz="1800">
              <a:solidFill>
                <a:srgbClr val="99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6" name="Google Shape;986;g2d52d19a62d_0_1286"/>
          <p:cNvSpPr/>
          <p:nvPr/>
        </p:nvSpPr>
        <p:spPr>
          <a:xfrm>
            <a:off x="1056675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2, 5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g2d52d19a62d_0_1286"/>
          <p:cNvSpPr/>
          <p:nvPr/>
        </p:nvSpPr>
        <p:spPr>
          <a:xfrm>
            <a:off x="2233000" y="29653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13, 15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8" name="Google Shape;988;g2d52d19a62d_0_1286"/>
          <p:cNvSpPr/>
          <p:nvPr/>
        </p:nvSpPr>
        <p:spPr>
          <a:xfrm>
            <a:off x="3411275" y="2951400"/>
            <a:ext cx="962700" cy="348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17, 25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9" name="Google Shape;989;g2d52d19a62d_0_1286"/>
          <p:cNvSpPr txBox="1"/>
          <p:nvPr/>
        </p:nvSpPr>
        <p:spPr>
          <a:xfrm>
            <a:off x="6789050" y="972300"/>
            <a:ext cx="198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 = 3 </a:t>
            </a:r>
            <a:r>
              <a:rPr i="1"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frames</a:t>
            </a:r>
            <a:endParaRPr sz="1900">
              <a:solidFill>
                <a:srgbClr val="98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 = 6 páginas</a:t>
            </a:r>
            <a:endParaRPr/>
          </a:p>
        </p:txBody>
      </p:sp>
      <p:sp>
        <p:nvSpPr>
          <p:cNvPr id="990" name="Google Shape;990;g2d52d19a62d_0_1286"/>
          <p:cNvSpPr txBox="1"/>
          <p:nvPr/>
        </p:nvSpPr>
        <p:spPr>
          <a:xfrm>
            <a:off x="133225" y="3995650"/>
            <a:ext cx="4438800" cy="1015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PASSO FINAL</a:t>
            </a:r>
            <a:r>
              <a:rPr lang="en-US" sz="1800">
                <a:solidFill>
                  <a:schemeClr val="dk1"/>
                </a:solidFill>
              </a:rPr>
              <a:t> usamos o algoritmo de intercalação externa para intercalar as 2 </a:t>
            </a:r>
            <a:r>
              <a:rPr i="1" lang="en-US" sz="1800">
                <a:solidFill>
                  <a:schemeClr val="dk1"/>
                </a:solidFill>
              </a:rPr>
              <a:t>runs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d52d19a62d_0_106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 de I/O</a:t>
            </a:r>
            <a:endParaRPr/>
          </a:p>
        </p:txBody>
      </p:sp>
      <p:sp>
        <p:nvSpPr>
          <p:cNvPr id="997" name="Google Shape;997;g2d52d19a62d_0_106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</a:t>
            </a:r>
            <a:r>
              <a:rPr lang="en-US"/>
              <a:t> = 3 páginas de buffer, </a:t>
            </a:r>
            <a:r>
              <a:rPr b="1" lang="en-US"/>
              <a:t>N</a:t>
            </a:r>
            <a:r>
              <a:rPr lang="en-US"/>
              <a:t> = 6 páginas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Passo </a:t>
            </a:r>
            <a:r>
              <a:rPr b="1" lang="en-US"/>
              <a:t>0</a:t>
            </a:r>
            <a:r>
              <a:rPr lang="en-US"/>
              <a:t>: criar a primeiras </a:t>
            </a:r>
            <a:r>
              <a:rPr i="1" lang="en-US"/>
              <a:t>runs</a:t>
            </a:r>
            <a:endParaRPr/>
          </a:p>
          <a:p>
            <a:pPr indent="-297180" lvl="1" marL="914400" rtl="0" algn="l">
              <a:spcBef>
                <a:spcPts val="100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1 leitura + 1 escrita para toda página</a:t>
            </a:r>
            <a:endParaRPr/>
          </a:p>
          <a:p>
            <a:pPr indent="-297180" lvl="1" marL="914400" rtl="0" algn="l">
              <a:spcBef>
                <a:spcPts val="100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custo total: 6 * (1 + 1) = 12 I/O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Passo </a:t>
            </a:r>
            <a:r>
              <a:rPr b="1" lang="en-US"/>
              <a:t>1</a:t>
            </a:r>
            <a:r>
              <a:rPr lang="en-US"/>
              <a:t>: mergesort externo</a:t>
            </a:r>
            <a:endParaRPr/>
          </a:p>
          <a:p>
            <a:pPr indent="-297180" lvl="1" marL="914400" rtl="0" algn="l">
              <a:spcBef>
                <a:spcPts val="100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custo total: 2 * (3 + 3) = 12 I/O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1000"/>
              </a:spcAft>
              <a:buSzPts val="1170"/>
              <a:buChar char="■"/>
            </a:pPr>
            <a:r>
              <a:rPr lang="en-US"/>
              <a:t>Logo, 24 I/O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d52d19a62d_0_131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 de I/O</a:t>
            </a:r>
            <a:endParaRPr/>
          </a:p>
        </p:txBody>
      </p:sp>
      <p:sp>
        <p:nvSpPr>
          <p:cNvPr id="1004" name="Google Shape;1004;g2d52d19a62d_0_131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Vamos assumir </a:t>
            </a:r>
            <a:r>
              <a:rPr b="1" lang="en-US"/>
              <a:t>N</a:t>
            </a:r>
            <a:r>
              <a:rPr lang="en-US"/>
              <a:t> </a:t>
            </a:r>
            <a:r>
              <a:rPr i="1" lang="en-US"/>
              <a:t>runs</a:t>
            </a:r>
            <a:r>
              <a:rPr lang="en-US"/>
              <a:t>, cada uma referindo-se a uma </a:t>
            </a:r>
            <a:r>
              <a:rPr lang="en-US"/>
              <a:t>única página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Precisamos de                   passos para ordenar todo arquivo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Cada passo precisa de 2 N I/O</a:t>
            </a:r>
            <a:endParaRPr/>
          </a:p>
        </p:txBody>
      </p:sp>
      <p:pic>
        <p:nvPicPr>
          <p:cNvPr id="1005" name="Google Shape;1005;g2d52d19a62d_0_1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800" y="4280200"/>
            <a:ext cx="1873975" cy="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g2d52d19a62d_0_13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354" y="5838029"/>
            <a:ext cx="5471296" cy="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g2d52d19a62d_0_13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350" y="2522200"/>
            <a:ext cx="5471302" cy="14499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d52d19a62d_0_132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Podemos melhorar?</a:t>
            </a:r>
            <a:endParaRPr/>
          </a:p>
        </p:txBody>
      </p:sp>
      <p:sp>
        <p:nvSpPr>
          <p:cNvPr id="1014" name="Google Shape;1014;g2d52d19a62d_0_132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/>
              <a:t>O algoritmo 2-</a:t>
            </a:r>
            <a:r>
              <a:rPr i="1" lang="en-US" sz="2800"/>
              <a:t>way</a:t>
            </a:r>
            <a:r>
              <a:rPr lang="en-US" sz="2800"/>
              <a:t> usa somente 3 p</a:t>
            </a:r>
            <a:r>
              <a:rPr lang="en-US" sz="2800"/>
              <a:t>áginas de </a:t>
            </a:r>
            <a:r>
              <a:rPr i="1" lang="en-US" sz="2800"/>
              <a:t>buffer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E se tivermos mais memória disponível?</a:t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 sz="2800"/>
              <a:t>Ideia</a:t>
            </a:r>
            <a:r>
              <a:rPr lang="en-US" sz="2800"/>
              <a:t>: utilizar o máximo de memória em cada passada, reduzindo o número de passadas, reduzimos a quantidade de operações de I/O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66d76aaf_0_26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Memória Interna x Memória Externa</a:t>
            </a:r>
            <a:endParaRPr sz="3600"/>
          </a:p>
        </p:txBody>
      </p:sp>
      <p:sp>
        <p:nvSpPr>
          <p:cNvPr id="90" name="Google Shape;90;g2eb66d76aaf_0_26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00"/>
                </a:solidFill>
              </a:rPr>
              <a:t>Nesse caso, devemos </a:t>
            </a:r>
            <a:r>
              <a:rPr b="1" lang="en-US" sz="2800">
                <a:solidFill>
                  <a:srgbClr val="000000"/>
                </a:solidFill>
              </a:rPr>
              <a:t>minimizar o número de acessos à memória externa</a:t>
            </a:r>
            <a:r>
              <a:rPr lang="en-US" sz="2800">
                <a:solidFill>
                  <a:srgbClr val="000000"/>
                </a:solidFill>
              </a:rPr>
              <a:t>, que têm um custo muito maior que comparações e movimentações de registros.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00"/>
                </a:solidFill>
              </a:rPr>
              <a:t>É necessário trabalhar com “blocos” de dados, trazendo-os para a memória principal quando necessário e normalmente o acesso aos dados é sequencial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lang="en-US" sz="2800">
                <a:solidFill>
                  <a:srgbClr val="000000"/>
                </a:solidFill>
              </a:rPr>
              <a:t>Um conceito importante para isso é a </a:t>
            </a:r>
            <a:r>
              <a:rPr b="1" lang="en-US" sz="2800">
                <a:solidFill>
                  <a:srgbClr val="000000"/>
                </a:solidFill>
              </a:rPr>
              <a:t>Localidade de Referência</a:t>
            </a:r>
            <a:endParaRPr/>
          </a:p>
          <a:p>
            <a:pPr indent="-227330" lvl="0" marL="3429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1" name="Google Shape;91;g2eb66d76aaf_0_266"/>
          <p:cNvSpPr txBox="1"/>
          <p:nvPr>
            <p:ph idx="12" type="sldNum"/>
          </p:nvPr>
        </p:nvSpPr>
        <p:spPr>
          <a:xfrm>
            <a:off x="7162800" y="6538913"/>
            <a:ext cx="1981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d52d19a62d_0_148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Intercalação de </a:t>
            </a:r>
            <a:r>
              <a:rPr i="1" lang="en-US" sz="4000"/>
              <a:t>k</a:t>
            </a:r>
            <a:r>
              <a:rPr lang="en-US" sz="4000"/>
              <a:t> sequências (</a:t>
            </a:r>
            <a:r>
              <a:rPr i="1" lang="en-US" sz="4000"/>
              <a:t>k-way)</a:t>
            </a:r>
            <a:endParaRPr i="1" sz="4000"/>
          </a:p>
        </p:txBody>
      </p:sp>
      <p:sp>
        <p:nvSpPr>
          <p:cNvPr id="1021" name="Google Shape;1021;g2d52d19a62d_0_1481"/>
          <p:cNvSpPr txBox="1"/>
          <p:nvPr>
            <p:ph idx="1" type="body"/>
          </p:nvPr>
        </p:nvSpPr>
        <p:spPr>
          <a:xfrm>
            <a:off x="457200" y="1295400"/>
            <a:ext cx="86868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k ≥ 2 sequências ordenadas em memória externa: S</a:t>
            </a:r>
            <a:r>
              <a:rPr baseline="-25000" lang="en-US"/>
              <a:t>1</a:t>
            </a:r>
            <a:r>
              <a:rPr lang="en-US"/>
              <a:t>,S</a:t>
            </a:r>
            <a:r>
              <a:rPr baseline="-25000" lang="en-US"/>
              <a:t>2</a:t>
            </a:r>
            <a:r>
              <a:rPr lang="en-US"/>
              <a:t>,...,S</a:t>
            </a:r>
            <a:r>
              <a:rPr baseline="-25000" lang="en-US"/>
              <a:t>k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|S</a:t>
            </a:r>
            <a:r>
              <a:rPr baseline="-25000" lang="en-US"/>
              <a:t>i</a:t>
            </a:r>
            <a:r>
              <a:rPr lang="en-US"/>
              <a:t>| = n</a:t>
            </a:r>
            <a:r>
              <a:rPr baseline="-25000" lang="en-US"/>
              <a:t>i</a:t>
            </a:r>
            <a:r>
              <a:rPr lang="en-US"/>
              <a:t> para 1 ≤ i ≤ k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n = n</a:t>
            </a:r>
            <a:r>
              <a:rPr baseline="-25000" lang="en-US"/>
              <a:t>1</a:t>
            </a:r>
            <a:r>
              <a:rPr lang="en-US"/>
              <a:t> + n</a:t>
            </a:r>
            <a:r>
              <a:rPr baseline="-25000" lang="en-US"/>
              <a:t>2</a:t>
            </a:r>
            <a:r>
              <a:rPr lang="en-US"/>
              <a:t> + … + n</a:t>
            </a:r>
            <a:r>
              <a:rPr baseline="-25000" lang="en-US"/>
              <a:t>k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S (inicialmente vazia) será armazenada em memória externa</a:t>
            </a:r>
            <a:endParaRPr/>
          </a:p>
          <a:p>
            <a:pPr indent="-302895" lvl="0" marL="457200" rtl="0" algn="l"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i="1" lang="en-US"/>
              <a:t>Cache</a:t>
            </a:r>
            <a:r>
              <a:rPr lang="en-US"/>
              <a:t> grande o suficiente para</a:t>
            </a:r>
            <a:endParaRPr/>
          </a:p>
          <a:p>
            <a:pPr indent="-297180" lvl="1" marL="914400" rtl="0" algn="l">
              <a:spcBef>
                <a:spcPts val="1000"/>
              </a:spcBef>
              <a:spcAft>
                <a:spcPts val="0"/>
              </a:spcAft>
              <a:buSzPts val="1080"/>
              <a:buFont typeface="Arial"/>
              <a:buChar char="❑"/>
            </a:pPr>
            <a:r>
              <a:rPr lang="en-US"/>
              <a:t>um bloco de cada S</a:t>
            </a:r>
            <a:r>
              <a:rPr baseline="-25000" lang="en-US"/>
              <a:t>i</a:t>
            </a:r>
            <a:endParaRPr/>
          </a:p>
          <a:p>
            <a:pPr indent="-297180" lvl="1" marL="914400" rtl="0" algn="l">
              <a:spcBef>
                <a:spcPts val="1000"/>
              </a:spcBef>
              <a:spcAft>
                <a:spcPts val="1000"/>
              </a:spcAft>
              <a:buSzPts val="1080"/>
              <a:buFont typeface="Arial"/>
              <a:buChar char="❑"/>
            </a:pPr>
            <a:r>
              <a:rPr lang="en-US"/>
              <a:t>um bloco de 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d52d19a62d_0_147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Intercala</a:t>
            </a:r>
            <a:r>
              <a:rPr lang="en-US" sz="4000"/>
              <a:t>ção de </a:t>
            </a:r>
            <a:r>
              <a:rPr i="1" lang="en-US" sz="4000"/>
              <a:t>k</a:t>
            </a:r>
            <a:r>
              <a:rPr lang="en-US" sz="4000"/>
              <a:t> sequências (</a:t>
            </a:r>
            <a:r>
              <a:rPr i="1" lang="en-US" sz="4000"/>
              <a:t>k-way)</a:t>
            </a:r>
            <a:endParaRPr i="1" sz="4000"/>
          </a:p>
        </p:txBody>
      </p:sp>
      <p:sp>
        <p:nvSpPr>
          <p:cNvPr id="1028" name="Google Shape;1028;g2d52d19a62d_0_147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2895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Seja B</a:t>
            </a:r>
            <a:r>
              <a:rPr baseline="-25000" lang="en-US"/>
              <a:t>i</a:t>
            </a:r>
            <a:r>
              <a:rPr lang="en-US"/>
              <a:t> o bloco de cache associado a S</a:t>
            </a:r>
            <a:r>
              <a:rPr baseline="-25000" lang="en-US"/>
              <a:t>i</a:t>
            </a:r>
            <a:endParaRPr/>
          </a:p>
          <a:p>
            <a:pPr indent="-302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Seja B o bloco de cache associado a S</a:t>
            </a:r>
            <a:endParaRPr/>
          </a:p>
          <a:p>
            <a:pPr indent="-302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Sempre que B</a:t>
            </a:r>
            <a:r>
              <a:rPr baseline="-25000" lang="en-US"/>
              <a:t>i</a:t>
            </a:r>
            <a:r>
              <a:rPr lang="en-US"/>
              <a:t> vazio, leia próximo bloco de S</a:t>
            </a:r>
            <a:r>
              <a:rPr baseline="-25000" lang="en-US"/>
              <a:t>i</a:t>
            </a:r>
            <a:endParaRPr/>
          </a:p>
          <a:p>
            <a:pPr indent="-302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70"/>
              <a:buFont typeface="Arial"/>
              <a:buChar char="■"/>
            </a:pPr>
            <a:r>
              <a:rPr lang="en-US"/>
              <a:t>Continue removendo o menor elemento entre todos B</a:t>
            </a:r>
            <a:r>
              <a:rPr baseline="-25000" lang="en-US"/>
              <a:t>i</a:t>
            </a:r>
            <a:r>
              <a:rPr lang="en-US"/>
              <a:t>s para B</a:t>
            </a:r>
            <a:endParaRPr/>
          </a:p>
          <a:p>
            <a:pPr indent="-302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70"/>
              <a:buFont typeface="Arial"/>
              <a:buChar char="■"/>
            </a:pPr>
            <a:r>
              <a:rPr lang="en-US"/>
              <a:t>Sempre que B estiver cheio, esvazie B escrevendo sequencialmente em 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d52d19a62d_0_149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Intercalação de </a:t>
            </a:r>
            <a:r>
              <a:rPr i="1" lang="en-US" sz="4000"/>
              <a:t>k</a:t>
            </a:r>
            <a:r>
              <a:rPr lang="en-US" sz="4000"/>
              <a:t> sequências (</a:t>
            </a:r>
            <a:r>
              <a:rPr i="1" lang="en-US" sz="4000"/>
              <a:t>k-way)</a:t>
            </a:r>
            <a:endParaRPr/>
          </a:p>
        </p:txBody>
      </p:sp>
      <p:sp>
        <p:nvSpPr>
          <p:cNvPr id="1035" name="Google Shape;1035;g2d52d19a62d_0_1493"/>
          <p:cNvSpPr txBox="1"/>
          <p:nvPr>
            <p:ph idx="1" type="body"/>
          </p:nvPr>
        </p:nvSpPr>
        <p:spPr>
          <a:xfrm>
            <a:off x="457200" y="1295400"/>
            <a:ext cx="86868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Para determinar o menor valor dentre as </a:t>
            </a:r>
            <a:r>
              <a:rPr i="1" lang="en-US"/>
              <a:t>k</a:t>
            </a:r>
            <a:r>
              <a:rPr lang="en-US"/>
              <a:t> listas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O(n k) -&gt; ineficiente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Uso de fila de prioridades (e.g., </a:t>
            </a:r>
            <a:r>
              <a:rPr i="1" lang="en-US"/>
              <a:t>heap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O(n log k)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d52d19a62d_0_132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Custo (I/O) da intercala</a:t>
            </a:r>
            <a:r>
              <a:rPr lang="en-US" sz="4100"/>
              <a:t>ção externa</a:t>
            </a:r>
            <a:endParaRPr sz="4100"/>
          </a:p>
        </p:txBody>
      </p:sp>
      <p:sp>
        <p:nvSpPr>
          <p:cNvPr id="1042" name="Google Shape;1042;g2d52d19a62d_0_1327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Supondo </a:t>
            </a:r>
            <a:r>
              <a:rPr i="1" lang="en-US"/>
              <a:t>B &gt;= 3</a:t>
            </a:r>
            <a:endParaRPr i="1"/>
          </a:p>
        </p:txBody>
      </p:sp>
      <p:pic>
        <p:nvPicPr>
          <p:cNvPr id="1043" name="Google Shape;1043;g2d52d19a62d_0_1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3217"/>
            <a:ext cx="9143998" cy="709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g2d52d19a62d_0_1327"/>
          <p:cNvSpPr txBox="1"/>
          <p:nvPr/>
        </p:nvSpPr>
        <p:spPr>
          <a:xfrm>
            <a:off x="0" y="3022225"/>
            <a:ext cx="2616900" cy="646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1"/>
                </a:solidFill>
              </a:rPr>
              <a:t>runs</a:t>
            </a:r>
            <a:r>
              <a:rPr b="1" lang="en-US" sz="1500">
                <a:solidFill>
                  <a:schemeClr val="dk1"/>
                </a:solidFill>
              </a:rPr>
              <a:t> iniciais de tamanho 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chemeClr val="dk1"/>
                </a:solidFill>
              </a:rPr>
              <a:t>3-way merge</a:t>
            </a:r>
            <a:endParaRPr b="1" i="1" sz="1500">
              <a:solidFill>
                <a:schemeClr val="dk1"/>
              </a:solidFill>
            </a:endParaRPr>
          </a:p>
        </p:txBody>
      </p:sp>
      <p:sp>
        <p:nvSpPr>
          <p:cNvPr id="1045" name="Google Shape;1045;g2d52d19a62d_0_1327"/>
          <p:cNvSpPr txBox="1"/>
          <p:nvPr/>
        </p:nvSpPr>
        <p:spPr>
          <a:xfrm>
            <a:off x="2950000" y="3022225"/>
            <a:ext cx="2616900" cy="646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aumentando o tamanho das </a:t>
            </a:r>
            <a:r>
              <a:rPr b="1" i="1" lang="en-US" sz="1500">
                <a:solidFill>
                  <a:schemeClr val="dk1"/>
                </a:solidFill>
              </a:rPr>
              <a:t>runs</a:t>
            </a:r>
            <a:r>
              <a:rPr b="1" lang="en-US" sz="1500">
                <a:solidFill>
                  <a:schemeClr val="dk1"/>
                </a:solidFill>
              </a:rPr>
              <a:t> iniciais para B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046" name="Google Shape;1046;g2d52d19a62d_0_1327"/>
          <p:cNvSpPr txBox="1"/>
          <p:nvPr/>
        </p:nvSpPr>
        <p:spPr>
          <a:xfrm>
            <a:off x="6416300" y="3022225"/>
            <a:ext cx="2616900" cy="646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intercalação B-1 </a:t>
            </a:r>
            <a:r>
              <a:rPr b="1" i="1" lang="en-US" sz="1500">
                <a:solidFill>
                  <a:schemeClr val="dk1"/>
                </a:solidFill>
              </a:rPr>
              <a:t>runs</a:t>
            </a:r>
            <a:r>
              <a:rPr b="1" lang="en-US" sz="1500">
                <a:solidFill>
                  <a:schemeClr val="dk1"/>
                </a:solidFill>
              </a:rPr>
              <a:t> por vez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d52d19a62d_0_133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/>
              <a:t>úmero de passadas (</a:t>
            </a:r>
            <a:r>
              <a:rPr i="1" lang="en-US"/>
              <a:t>passes</a:t>
            </a:r>
            <a:r>
              <a:rPr lang="en-US"/>
              <a:t>)</a:t>
            </a:r>
            <a:endParaRPr/>
          </a:p>
        </p:txBody>
      </p:sp>
      <p:pic>
        <p:nvPicPr>
          <p:cNvPr id="1053" name="Google Shape;1053;g2d52d19a62d_0_1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413"/>
            <a:ext cx="8839201" cy="463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2d52d19a62d_0_146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060" name="Google Shape;1060;g2d52d19a62d_0_146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d52d19a62d_0_146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067" name="Google Shape;1067;g2d52d19a62d_0_146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Em geral, a intercala</a:t>
            </a:r>
            <a:r>
              <a:rPr lang="en-US"/>
              <a:t>ção balanceada reduz o número de </a:t>
            </a:r>
            <a:r>
              <a:rPr i="1" lang="en-US"/>
              <a:t>runs</a:t>
            </a:r>
            <a:r>
              <a:rPr lang="en-US"/>
              <a:t> por um fator 2 (i.e., N/2)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ideia é reduzir o número de </a:t>
            </a:r>
            <a:r>
              <a:rPr i="1" lang="en-US"/>
              <a:t>runs</a:t>
            </a:r>
            <a:r>
              <a:rPr lang="en-US"/>
              <a:t> por um fator menor que 2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d52d19a62d_0_149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074" name="Google Shape;1074;g2d52d19a62d_0_149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900"/>
              <a:t>Os blocos ordenados s</a:t>
            </a:r>
            <a:r>
              <a:rPr lang="en-US" sz="2900"/>
              <a:t>ão distribuídos de forma desigual entre as fitas disponíveis</a:t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900"/>
              <a:t>Uma fita é deixada livre</a:t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900"/>
              <a:t>Em seguida, a intercalação de blocos ordenados é executada até que uma das fitas esvazie</a:t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900"/>
              <a:t>Neste ponto, uma das fitas de saída troca de papel com a fita de entrada.</a:t>
            </a:r>
            <a:endParaRPr sz="29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d52d19a62d_0_1505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081" name="Google Shape;1081;g2d52d19a62d_0_150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Blocos ordenados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Configura</a:t>
            </a:r>
            <a:r>
              <a:rPr lang="en-US" sz="2500"/>
              <a:t>ção após uma intercalação-de-2-caminhos das fitas 1 e 2 para a fita 3:</a:t>
            </a:r>
            <a:endParaRPr sz="2500"/>
          </a:p>
        </p:txBody>
      </p:sp>
      <p:pic>
        <p:nvPicPr>
          <p:cNvPr id="1082" name="Google Shape;1082;g2d52d19a62d_0_15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0" y="1756323"/>
            <a:ext cx="5599226" cy="16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1083;g2d52d19a62d_0_1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50" y="4411427"/>
            <a:ext cx="5946974" cy="17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d52d19a62d_0_1519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Intercalação polifásica</a:t>
            </a:r>
            <a:endParaRPr/>
          </a:p>
        </p:txBody>
      </p:sp>
      <p:sp>
        <p:nvSpPr>
          <p:cNvPr id="1090" name="Google Shape;1090;g2d52d19a62d_0_151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Depois da intercalação-de-2-caminhos das fitas 1 e 3 para a fita 2: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500"/>
              <a:t>Finalmente:</a:t>
            </a:r>
            <a:endParaRPr sz="2500"/>
          </a:p>
        </p:txBody>
      </p:sp>
      <p:pic>
        <p:nvPicPr>
          <p:cNvPr id="1091" name="Google Shape;1091;g2d52d19a62d_0_1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2182175"/>
            <a:ext cx="4796926" cy="1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g2d52d19a62d_0_15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00" y="4363476"/>
            <a:ext cx="7153924" cy="1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66d76aaf_0_27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Analogia - Biblioteca</a:t>
            </a:r>
            <a:endParaRPr/>
          </a:p>
        </p:txBody>
      </p:sp>
      <p:sp>
        <p:nvSpPr>
          <p:cNvPr id="97" name="Google Shape;97;g2eb66d76aaf_0_272"/>
          <p:cNvSpPr txBox="1"/>
          <p:nvPr>
            <p:ph idx="1" type="body"/>
          </p:nvPr>
        </p:nvSpPr>
        <p:spPr>
          <a:xfrm>
            <a:off x="457200" y="992088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Antes de utilizar um livro, você o procura na estante (memória externa), e o carrega até uma mesa (memória interna)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Custo para achar o livro na estante é maior do que pegá-lo da mesa</a:t>
            </a:r>
            <a:endParaRPr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2603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Vários livros para consultar: carregar um “bloco” de livros de uma vez para a mesa pode ser vantajoso</a:t>
            </a:r>
            <a:endParaRPr/>
          </a:p>
        </p:txBody>
      </p:sp>
      <p:pic>
        <p:nvPicPr>
          <p:cNvPr descr="mesas para biblioteca - Pesquisa Google | Mesa, Biblioteca, Madeira" id="98" name="Google Shape;98;g2eb66d76aaf_0_2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301" y="2507960"/>
            <a:ext cx="4429971" cy="293726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eb66d76aaf_0_272"/>
          <p:cNvSpPr txBox="1"/>
          <p:nvPr/>
        </p:nvSpPr>
        <p:spPr>
          <a:xfrm>
            <a:off x="323528" y="2708920"/>
            <a:ext cx="20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“Memória externa”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eb66d76aaf_0_272"/>
          <p:cNvSpPr txBox="1"/>
          <p:nvPr/>
        </p:nvSpPr>
        <p:spPr>
          <a:xfrm>
            <a:off x="395536" y="4509120"/>
            <a:ext cx="2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“Memória interna”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2eb66d76aaf_0_272"/>
          <p:cNvCxnSpPr/>
          <p:nvPr/>
        </p:nvCxnSpPr>
        <p:spPr>
          <a:xfrm>
            <a:off x="2303459" y="2942271"/>
            <a:ext cx="684300" cy="198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</p:cxnSp>
      <p:cxnSp>
        <p:nvCxnSpPr>
          <p:cNvPr id="102" name="Google Shape;102;g2eb66d76aaf_0_272"/>
          <p:cNvCxnSpPr>
            <a:stCxn id="100" idx="3"/>
          </p:cNvCxnSpPr>
          <p:nvPr/>
        </p:nvCxnSpPr>
        <p:spPr>
          <a:xfrm>
            <a:off x="2406136" y="4693770"/>
            <a:ext cx="581700" cy="184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d52d19a62d_0_1513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099" name="Google Shape;1099;g2d52d19a62d_0_151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A implementa</a:t>
            </a:r>
            <a:r>
              <a:rPr lang="en-US" sz="2600"/>
              <a:t>ção da intercalação polifásica é simples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A parte mais delicada está na distribuição inicial dos blocos ordenados entre as fitas</a:t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600"/>
              <a:t>Distribuição dos blocos nas diversas etapas do exemplo:</a:t>
            </a:r>
            <a:endParaRPr sz="2600"/>
          </a:p>
        </p:txBody>
      </p:sp>
      <p:pic>
        <p:nvPicPr>
          <p:cNvPr id="1100" name="Google Shape;1100;g2d52d19a62d_0_1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748" y="3952825"/>
            <a:ext cx="3602950" cy="24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d52d19a62d_0_153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Intercala</a:t>
            </a:r>
            <a:r>
              <a:rPr lang="en-US"/>
              <a:t>ção polifásica</a:t>
            </a:r>
            <a:endParaRPr/>
          </a:p>
        </p:txBody>
      </p:sp>
      <p:sp>
        <p:nvSpPr>
          <p:cNvPr id="1107" name="Google Shape;1107;g2d52d19a62d_0_153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Para cada itera</a:t>
            </a:r>
            <a:r>
              <a:rPr lang="en-US"/>
              <a:t>ção da intercalação polifásica, o número total de runs segue um padrão similar a uma sequência de números de Fibonacci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Ex: com 4 fitas (buffers) e um dataset contendo 57 </a:t>
            </a:r>
            <a:r>
              <a:rPr i="1" lang="en-US"/>
              <a:t>runs</a:t>
            </a:r>
            <a:r>
              <a:rPr lang="en-US"/>
              <a:t>, </a:t>
            </a:r>
            <a:endParaRPr/>
          </a:p>
          <a:p>
            <a:pPr indent="-302894" lvl="0" marL="914400" rtl="0" algn="l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o total a cada iteração é:</a:t>
            </a:r>
            <a:endParaRPr/>
          </a:p>
          <a:p>
            <a:pPr indent="-297180" lvl="1" marL="1371600" rtl="0" algn="l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57, 31, 17, 9, 5, 3, 1</a:t>
            </a:r>
            <a:endParaRPr/>
          </a:p>
          <a:p>
            <a:pPr indent="-302894" lvl="0" marL="914400" rtl="0" algn="l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-US"/>
              <a:t>o fator de redução # de </a:t>
            </a:r>
            <a:r>
              <a:rPr i="1" lang="en-US"/>
              <a:t>runs</a:t>
            </a:r>
            <a:r>
              <a:rPr lang="en-US"/>
              <a:t> ~ 1.84</a:t>
            </a:r>
            <a:endParaRPr/>
          </a:p>
          <a:p>
            <a:pPr indent="-297180" lvl="1" marL="1371600" rtl="0" algn="l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-US"/>
              <a:t>(57/31), (31/17), (17/9), (9/5), (5/3), 3/1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d52d19a62d_0_135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</a:t>
            </a:r>
            <a:endParaRPr/>
          </a:p>
        </p:txBody>
      </p:sp>
      <p:sp>
        <p:nvSpPr>
          <p:cNvPr id="1114" name="Google Shape;1114;g2d52d19a62d_0_135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d52d19a62d_0_135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1120" name="Google Shape;1120;g2d52d19a62d_0_1356"/>
          <p:cNvSpPr txBox="1"/>
          <p:nvPr>
            <p:ph idx="1" type="body"/>
          </p:nvPr>
        </p:nvSpPr>
        <p:spPr>
          <a:xfrm>
            <a:off x="323528" y="1295400"/>
            <a:ext cx="8712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Paradigma divisão e conquista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820"/>
              <a:buChar char="■"/>
            </a:pPr>
            <a:r>
              <a:rPr i="1" lang="en-US" sz="2800"/>
              <a:t>Quicksort interno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Escolher um elemento pivot </a:t>
            </a:r>
            <a:r>
              <a:rPr i="1" lang="en-US" sz="2400"/>
              <a:t>p</a:t>
            </a:r>
            <a:r>
              <a:rPr lang="en-US" sz="2400"/>
              <a:t> da lista (</a:t>
            </a:r>
            <a:r>
              <a:rPr lang="en-US" sz="2000"/>
              <a:t>ex.: rand, mediana</a:t>
            </a:r>
            <a:r>
              <a:rPr lang="en-US" sz="2400"/>
              <a:t>)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Particionamento: reordenar a lista</a:t>
            </a:r>
            <a:endParaRPr/>
          </a:p>
          <a:p>
            <a:pPr indent="-350837" lvl="2" marL="102235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Elementos menores que </a:t>
            </a:r>
            <a:r>
              <a:rPr i="1" lang="en-US" sz="2000"/>
              <a:t>p</a:t>
            </a:r>
            <a:r>
              <a:rPr lang="en-US" sz="2000"/>
              <a:t>: colocar antes de </a:t>
            </a:r>
            <a:r>
              <a:rPr i="1" lang="en-US" sz="2000"/>
              <a:t>p</a:t>
            </a:r>
            <a:endParaRPr/>
          </a:p>
          <a:p>
            <a:pPr indent="-350837" lvl="2" marL="102235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Elementos maiores que </a:t>
            </a:r>
            <a:r>
              <a:rPr i="1" lang="en-US" sz="2000"/>
              <a:t>p</a:t>
            </a:r>
            <a:r>
              <a:rPr lang="en-US" sz="2000"/>
              <a:t>: colocar depois de </a:t>
            </a:r>
            <a:r>
              <a:rPr i="1" lang="en-US" sz="2000"/>
              <a:t>p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Recursivamente, ordenar as sub-listas &gt;p e &lt;p</a:t>
            </a:r>
            <a:endParaRPr/>
          </a:p>
          <a:p>
            <a:pPr indent="-227330" lvl="0" marL="342900" rtl="0" algn="l">
              <a:spcBef>
                <a:spcPts val="18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d52d19a62d_0_1361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</a:t>
            </a:r>
            <a:endParaRPr/>
          </a:p>
        </p:txBody>
      </p:sp>
      <p:sp>
        <p:nvSpPr>
          <p:cNvPr id="1126" name="Google Shape;1126;g2d52d19a62d_0_136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Mesmo paradigma: divisão e conquista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Similar ao </a:t>
            </a:r>
            <a:r>
              <a:rPr i="1" lang="en-US"/>
              <a:t>quicksort</a:t>
            </a:r>
            <a:r>
              <a:rPr lang="en-US"/>
              <a:t> interno, porém pivot é substituído por um </a:t>
            </a:r>
            <a:r>
              <a:rPr i="1" lang="en-US"/>
              <a:t>buffer</a:t>
            </a:r>
            <a:r>
              <a:rPr lang="en-US"/>
              <a:t> de tamanho </a:t>
            </a:r>
            <a:r>
              <a:rPr i="1" lang="en-US"/>
              <a:t>m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i="1" lang="en-US"/>
              <a:t>m = O(log n), m ≥ 3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É um algoritmo </a:t>
            </a:r>
            <a:r>
              <a:rPr i="1" lang="en-US"/>
              <a:t>in situ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Não precisa de memória externa adicional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Os </a:t>
            </a:r>
            <a:r>
              <a:rPr i="1" lang="en-US"/>
              <a:t>n</a:t>
            </a:r>
            <a:r>
              <a:rPr lang="en-US"/>
              <a:t> registros a serem ordenados estão em memória externa de acesso aleatório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d52d19a62d_0_136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</a:t>
            </a:r>
            <a:endParaRPr/>
          </a:p>
        </p:txBody>
      </p:sp>
      <p:sp>
        <p:nvSpPr>
          <p:cNvPr id="1132" name="Google Shape;1132;g2d52d19a62d_0_136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i="1" lang="en-US"/>
              <a:t>A</a:t>
            </a:r>
            <a:r>
              <a:rPr lang="en-US"/>
              <a:t>: arquivo a ser ordenado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Seja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o registro que se encontra na </a:t>
            </a:r>
            <a:r>
              <a:rPr i="1" lang="en-US"/>
              <a:t>i-ésima</a:t>
            </a:r>
            <a:r>
              <a:rPr lang="en-US"/>
              <a:t> posição de </a:t>
            </a:r>
            <a:r>
              <a:rPr i="1" lang="en-US"/>
              <a:t>A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Algoritmo: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Particionar </a:t>
            </a:r>
            <a:r>
              <a:rPr i="1" lang="en-US" sz="2400"/>
              <a:t>A</a:t>
            </a:r>
            <a:r>
              <a:rPr lang="en-US" sz="2400"/>
              <a:t> da seguinte forma: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i="1" lang="en-US" sz="2400"/>
              <a:t>{R</a:t>
            </a:r>
            <a:r>
              <a:rPr baseline="-25000" i="1" lang="en-US" sz="2400"/>
              <a:t>1</a:t>
            </a:r>
            <a:r>
              <a:rPr i="1" lang="en-US" sz="2400"/>
              <a:t>, ..., R</a:t>
            </a:r>
            <a:r>
              <a:rPr baseline="-25000" i="1" lang="en-US" sz="2400"/>
              <a:t>i</a:t>
            </a:r>
            <a:r>
              <a:rPr i="1" lang="en-US" sz="2400"/>
              <a:t>} ≤ R</a:t>
            </a:r>
            <a:r>
              <a:rPr baseline="-25000" i="1" lang="en-US" sz="2400"/>
              <a:t>i+1 </a:t>
            </a:r>
            <a:r>
              <a:rPr i="1" lang="en-US" sz="2400"/>
              <a:t>≤ R</a:t>
            </a:r>
            <a:r>
              <a:rPr baseline="-25000" i="1" lang="en-US" sz="2400"/>
              <a:t>i+2 </a:t>
            </a:r>
            <a:r>
              <a:rPr i="1" lang="en-US" sz="2400"/>
              <a:t>≤ ... ≤ R</a:t>
            </a:r>
            <a:r>
              <a:rPr baseline="-25000" i="1" lang="en-US" sz="2400"/>
              <a:t>j-2</a:t>
            </a:r>
            <a:r>
              <a:rPr i="1" lang="en-US" sz="2400"/>
              <a:t> ≤ R</a:t>
            </a:r>
            <a:r>
              <a:rPr baseline="-25000" i="1" lang="en-US" sz="2400"/>
              <a:t>j-1</a:t>
            </a:r>
            <a:r>
              <a:rPr i="1" lang="en-US" sz="2400"/>
              <a:t> ≤ {R</a:t>
            </a:r>
            <a:r>
              <a:rPr baseline="-25000" i="1" lang="en-US" sz="2400"/>
              <a:t>j</a:t>
            </a:r>
            <a:r>
              <a:rPr i="1" lang="en-US" sz="2400"/>
              <a:t>, ..., R</a:t>
            </a:r>
            <a:r>
              <a:rPr baseline="-25000" i="1" lang="en-US" sz="2400"/>
              <a:t>n</a:t>
            </a:r>
            <a:r>
              <a:rPr i="1" lang="en-US" sz="2400"/>
              <a:t>}</a:t>
            </a:r>
            <a:endParaRPr/>
          </a:p>
          <a:p>
            <a:pPr indent="0" lvl="1" marL="344487" rtl="0" algn="l"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Chamar recursivamente para cada um dos subarquivos </a:t>
            </a:r>
            <a:r>
              <a:rPr i="1" lang="en-US" sz="2000"/>
              <a:t>A</a:t>
            </a:r>
            <a:r>
              <a:rPr baseline="-25000" i="1" lang="en-US" sz="2000"/>
              <a:t>1</a:t>
            </a:r>
            <a:r>
              <a:rPr i="1" lang="en-US" sz="2000"/>
              <a:t> = {R</a:t>
            </a:r>
            <a:r>
              <a:rPr baseline="-25000" i="1" lang="en-US" sz="2000"/>
              <a:t>1</a:t>
            </a:r>
            <a:r>
              <a:rPr i="1" lang="en-US" sz="2000"/>
              <a:t>, ..., R</a:t>
            </a:r>
            <a:r>
              <a:rPr baseline="-25000" i="1" lang="en-US" sz="2000"/>
              <a:t>i</a:t>
            </a:r>
            <a:r>
              <a:rPr i="1" lang="en-US" sz="2000"/>
              <a:t>}  </a:t>
            </a:r>
            <a:r>
              <a:rPr lang="en-US" sz="2000"/>
              <a:t>e</a:t>
            </a:r>
            <a:r>
              <a:rPr i="1" lang="en-US" sz="2000"/>
              <a:t> A</a:t>
            </a:r>
            <a:r>
              <a:rPr baseline="-25000" i="1" lang="en-US" sz="2000"/>
              <a:t>2</a:t>
            </a:r>
            <a:r>
              <a:rPr i="1" lang="en-US" sz="2000"/>
              <a:t> = {R</a:t>
            </a:r>
            <a:r>
              <a:rPr baseline="-25000" i="1" lang="en-US" sz="2000"/>
              <a:t>j</a:t>
            </a:r>
            <a:r>
              <a:rPr i="1" lang="en-US" sz="2000"/>
              <a:t>, ..., R</a:t>
            </a:r>
            <a:r>
              <a:rPr baseline="-25000" i="1" lang="en-US" sz="2000"/>
              <a:t>n</a:t>
            </a:r>
            <a:r>
              <a:rPr i="1" lang="en-US" sz="2000"/>
              <a:t>}</a:t>
            </a:r>
            <a:endParaRPr/>
          </a:p>
        </p:txBody>
      </p:sp>
      <p:cxnSp>
        <p:nvCxnSpPr>
          <p:cNvPr id="1133" name="Google Shape;1133;g2d52d19a62d_0_1366"/>
          <p:cNvCxnSpPr/>
          <p:nvPr/>
        </p:nvCxnSpPr>
        <p:spPr>
          <a:xfrm flipH="1">
            <a:off x="1619696" y="4869160"/>
            <a:ext cx="216000" cy="28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4" name="Google Shape;1134;g2d52d19a62d_0_1366"/>
          <p:cNvCxnSpPr/>
          <p:nvPr/>
        </p:nvCxnSpPr>
        <p:spPr>
          <a:xfrm>
            <a:off x="7471127" y="5004465"/>
            <a:ext cx="53100" cy="192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5" name="Google Shape;1135;g2d52d19a62d_0_1366"/>
          <p:cNvSpPr txBox="1"/>
          <p:nvPr/>
        </p:nvSpPr>
        <p:spPr>
          <a:xfrm>
            <a:off x="1080615" y="5004465"/>
            <a:ext cx="6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36" name="Google Shape;1136;g2d52d19a62d_0_1366"/>
          <p:cNvSpPr txBox="1"/>
          <p:nvPr/>
        </p:nvSpPr>
        <p:spPr>
          <a:xfrm>
            <a:off x="7452320" y="5085184"/>
            <a:ext cx="6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aseline="-2500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37" name="Google Shape;1137;g2d52d19a62d_0_1366"/>
          <p:cNvSpPr txBox="1"/>
          <p:nvPr/>
        </p:nvSpPr>
        <p:spPr>
          <a:xfrm>
            <a:off x="4240571" y="5013176"/>
            <a:ext cx="83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2d52d19a62d_0_1366"/>
          <p:cNvSpPr/>
          <p:nvPr/>
        </p:nvSpPr>
        <p:spPr>
          <a:xfrm rot="-5400000">
            <a:off x="4634520" y="3232171"/>
            <a:ext cx="192300" cy="3465000"/>
          </a:xfrm>
          <a:prstGeom prst="leftBrace">
            <a:avLst>
              <a:gd fmla="val 7232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d52d19a62d_0_137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</a:t>
            </a:r>
            <a:endParaRPr/>
          </a:p>
        </p:txBody>
      </p:sp>
      <p:sp>
        <p:nvSpPr>
          <p:cNvPr id="1144" name="Google Shape;1144;g2d52d19a62d_0_1377"/>
          <p:cNvSpPr txBox="1"/>
          <p:nvPr>
            <p:ph idx="1" type="body"/>
          </p:nvPr>
        </p:nvSpPr>
        <p:spPr>
          <a:xfrm>
            <a:off x="323528" y="1295400"/>
            <a:ext cx="84969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Para o particionamento, é utilizada uma área de armazenamento na memória interna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Tamanho da área: </a:t>
            </a:r>
            <a:r>
              <a:rPr i="1" lang="en-US" sz="2400"/>
              <a:t>TamArea = j – i  – 1</a:t>
            </a:r>
            <a:r>
              <a:rPr lang="en-US" sz="2400"/>
              <a:t>, com </a:t>
            </a:r>
            <a:r>
              <a:rPr i="1" lang="en-US" sz="2400"/>
              <a:t>TamArea ≥ 3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Nas chamadas recursivas, deve-se considerar que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Primeiro deve ser ordenado o arquivo de menor tamanho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Condição para que, na média, O(log n) subarquivos tenham o processamento adiado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Subarquivos vazios ou com um único registro são ignorados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Caso o arquivo de entrada A possua no máximo </a:t>
            </a:r>
            <a:r>
              <a:rPr i="1" lang="en-US" sz="2000"/>
              <a:t>TamArea</a:t>
            </a:r>
            <a:r>
              <a:rPr lang="en-US" sz="2000"/>
              <a:t> registros, ele é ordenado em um único passo</a:t>
            </a:r>
            <a:endParaRPr/>
          </a:p>
          <a:p>
            <a:pPr indent="-243840" lvl="0" marL="342900" rtl="0" algn="l">
              <a:spcBef>
                <a:spcPts val="18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d52d19a62d_0_138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</a:t>
            </a:r>
            <a:endParaRPr/>
          </a:p>
        </p:txBody>
      </p:sp>
      <p:sp>
        <p:nvSpPr>
          <p:cNvPr id="1150" name="Google Shape;1150;g2d52d19a62d_0_1382"/>
          <p:cNvSpPr txBox="1"/>
          <p:nvPr>
            <p:ph idx="1" type="body"/>
          </p:nvPr>
        </p:nvSpPr>
        <p:spPr>
          <a:xfrm>
            <a:off x="457200" y="980728"/>
            <a:ext cx="83634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Ler primeiros </a:t>
            </a:r>
            <a:r>
              <a:rPr i="1" lang="en-US" sz="2000"/>
              <a:t>m/2</a:t>
            </a:r>
            <a:r>
              <a:rPr lang="en-US" sz="2000"/>
              <a:t> e últimos </a:t>
            </a:r>
            <a:r>
              <a:rPr i="1" lang="en-US" sz="2000"/>
              <a:t>m/2</a:t>
            </a:r>
            <a:r>
              <a:rPr lang="en-US" sz="2000"/>
              <a:t> elementos de </a:t>
            </a:r>
            <a:r>
              <a:rPr i="1" lang="en-US" sz="2000"/>
              <a:t>A</a:t>
            </a:r>
            <a:r>
              <a:rPr lang="en-US" sz="2000"/>
              <a:t> para o buffer e ordená-los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Guardar max(buffer) e min(buffer) para evitar reordenar elementos do meio que já estão escritos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Ler </a:t>
            </a:r>
            <a:r>
              <a:rPr i="1" lang="en-US" sz="2000"/>
              <a:t>x</a:t>
            </a:r>
            <a:r>
              <a:rPr lang="en-US" sz="2000"/>
              <a:t> 🡨 próximo elemento do começo ou do fim, alternadamente, de forma a balancear a escrita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Se </a:t>
            </a:r>
            <a:r>
              <a:rPr b="1" i="1" lang="en-US" sz="1800"/>
              <a:t>x</a:t>
            </a:r>
            <a:r>
              <a:rPr b="1" lang="en-US" sz="1800"/>
              <a:t> </a:t>
            </a:r>
            <a:r>
              <a:rPr b="1" i="1" lang="en-US" sz="1800"/>
              <a:t>≤</a:t>
            </a:r>
            <a:r>
              <a:rPr b="1" lang="en-US" sz="1800"/>
              <a:t> min(buffer)</a:t>
            </a:r>
            <a:r>
              <a:rPr lang="en-US" sz="1800"/>
              <a:t>, escrever </a:t>
            </a:r>
            <a:r>
              <a:rPr i="1" lang="en-US" sz="1800"/>
              <a:t>x</a:t>
            </a:r>
            <a:r>
              <a:rPr lang="en-US" sz="1800"/>
              <a:t> no espaço liberado no começo do arquivo de entrada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Se </a:t>
            </a:r>
            <a:r>
              <a:rPr b="1" i="1" lang="en-US" sz="1800"/>
              <a:t>x</a:t>
            </a:r>
            <a:r>
              <a:rPr b="1" lang="en-US" sz="1800"/>
              <a:t> </a:t>
            </a:r>
            <a:r>
              <a:rPr b="1" i="1" lang="en-US" sz="1800"/>
              <a:t>≥</a:t>
            </a:r>
            <a:r>
              <a:rPr b="1" lang="en-US" sz="1800"/>
              <a:t> max(buffer), </a:t>
            </a:r>
            <a:r>
              <a:rPr lang="en-US" sz="1800"/>
              <a:t>escrever </a:t>
            </a:r>
            <a:r>
              <a:rPr i="1" lang="en-US" sz="1800"/>
              <a:t>x</a:t>
            </a:r>
            <a:r>
              <a:rPr lang="en-US" sz="1800"/>
              <a:t> no fim do arquivo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Senão (</a:t>
            </a:r>
            <a:r>
              <a:rPr b="1" lang="en-US" sz="1800"/>
              <a:t>min(buffer) &lt; x &lt; max(buffer</a:t>
            </a:r>
            <a:r>
              <a:rPr lang="en-US" sz="1800"/>
              <a:t>), escrever min(buffer) ou max(buffer) e colocar </a:t>
            </a:r>
            <a:r>
              <a:rPr i="1" lang="en-US" sz="1800"/>
              <a:t>x</a:t>
            </a:r>
            <a:r>
              <a:rPr lang="en-US" sz="1800"/>
              <a:t> no buffer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Ao terminar, escrever o conteúdo do buffer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Recursivamente, </a:t>
            </a:r>
            <a:r>
              <a:rPr lang="en-US" sz="1800"/>
              <a:t>ordenar(partição menor); ordenar(partição maior)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d52d19a62d_0_1387"/>
          <p:cNvSpPr txBox="1"/>
          <p:nvPr>
            <p:ph type="title"/>
          </p:nvPr>
        </p:nvSpPr>
        <p:spPr>
          <a:xfrm>
            <a:off x="323525" y="277825"/>
            <a:ext cx="83634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Quicksort Externo - Particionamento</a:t>
            </a:r>
            <a:endParaRPr sz="3600"/>
          </a:p>
        </p:txBody>
      </p:sp>
      <p:sp>
        <p:nvSpPr>
          <p:cNvPr id="1156" name="Google Shape;1156;g2d52d19a62d_0_1387"/>
          <p:cNvSpPr txBox="1"/>
          <p:nvPr>
            <p:ph idx="1" type="body"/>
          </p:nvPr>
        </p:nvSpPr>
        <p:spPr>
          <a:xfrm>
            <a:off x="323528" y="980728"/>
            <a:ext cx="8712900" cy="5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Valores das chaves </a:t>
            </a:r>
            <a:r>
              <a:rPr i="1" lang="en-US" sz="2400"/>
              <a:t>R</a:t>
            </a:r>
            <a:r>
              <a:rPr baseline="-25000" i="1" lang="en-US" sz="2400"/>
              <a:t>i</a:t>
            </a:r>
            <a:r>
              <a:rPr lang="en-US" sz="2400"/>
              <a:t> e </a:t>
            </a:r>
            <a:r>
              <a:rPr i="1" lang="en-US" sz="2400"/>
              <a:t>R</a:t>
            </a:r>
            <a:r>
              <a:rPr baseline="-25000" i="1" lang="en-US" sz="2400"/>
              <a:t>j</a:t>
            </a:r>
            <a:r>
              <a:rPr lang="en-US" sz="2400"/>
              <a:t> são denominados limite inferior (</a:t>
            </a:r>
            <a:r>
              <a:rPr b="1" lang="en-US" sz="2400"/>
              <a:t>Linf</a:t>
            </a:r>
            <a:r>
              <a:rPr lang="en-US" sz="2400"/>
              <a:t>) e limite superior (</a:t>
            </a:r>
            <a:r>
              <a:rPr b="1" lang="en-US" sz="2400"/>
              <a:t>Lsup</a:t>
            </a:r>
            <a:r>
              <a:rPr lang="en-US" sz="2400"/>
              <a:t>) da partição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Tais limites são inicializados com os valores 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-∞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800"/>
              <a:t>e </a:t>
            </a: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+</a:t>
            </a:r>
            <a:r>
              <a:rPr lang="en-US" sz="2400">
                <a:latin typeface="Garamond"/>
                <a:ea typeface="Garamond"/>
                <a:cs typeface="Garamond"/>
                <a:sym typeface="Garamond"/>
              </a:rPr>
              <a:t>∞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 leitura de </a:t>
            </a:r>
            <a:r>
              <a:rPr i="1" lang="en-US" sz="2000"/>
              <a:t>A</a:t>
            </a:r>
            <a:r>
              <a:rPr lang="en-US" sz="2000"/>
              <a:t> é controlada por ponteiros de leitura inferior (</a:t>
            </a:r>
            <a:r>
              <a:rPr b="1" lang="en-US" sz="2000"/>
              <a:t>Li</a:t>
            </a:r>
            <a:r>
              <a:rPr lang="en-US" sz="2000"/>
              <a:t>) e superior (</a:t>
            </a:r>
            <a:r>
              <a:rPr b="1" lang="en-US" sz="2000"/>
              <a:t>Ls</a:t>
            </a:r>
            <a:r>
              <a:rPr lang="en-US" sz="2000"/>
              <a:t>)</a:t>
            </a:r>
            <a:endParaRPr/>
          </a:p>
          <a:p>
            <a:pPr indent="-325437" lvl="1" marL="669925" rtl="0" algn="l">
              <a:spcBef>
                <a:spcPts val="1800"/>
              </a:spcBef>
              <a:spcAft>
                <a:spcPts val="0"/>
              </a:spcAft>
              <a:buSzPts val="1080"/>
              <a:buChar char="❑"/>
            </a:pPr>
            <a:r>
              <a:rPr lang="en-US" sz="1800"/>
              <a:t>A cada leitura do extremo inferior, </a:t>
            </a:r>
            <a:r>
              <a:rPr b="1" lang="en-US" sz="1800"/>
              <a:t>Li</a:t>
            </a:r>
            <a:r>
              <a:rPr lang="en-US" sz="1800"/>
              <a:t> é incrementado; a cada leitura do extremo superior, </a:t>
            </a:r>
            <a:r>
              <a:rPr b="1" lang="en-US" sz="1800"/>
              <a:t>Ls</a:t>
            </a:r>
            <a:r>
              <a:rPr lang="en-US" sz="1800"/>
              <a:t> é decrementado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Similarmente, a escrita em A é controlada por ponteiros de escrita inferior (</a:t>
            </a:r>
            <a:r>
              <a:rPr b="1" lang="en-US" sz="2000"/>
              <a:t>Ei</a:t>
            </a:r>
            <a:r>
              <a:rPr lang="en-US" sz="2000"/>
              <a:t>) e superior (</a:t>
            </a:r>
            <a:r>
              <a:rPr b="1" lang="en-US" sz="2000"/>
              <a:t>Es</a:t>
            </a:r>
            <a:r>
              <a:rPr lang="en-US" sz="2000"/>
              <a:t>)</a:t>
            </a:r>
            <a:endParaRPr/>
          </a:p>
        </p:txBody>
      </p:sp>
      <p:pic>
        <p:nvPicPr>
          <p:cNvPr id="1157" name="Google Shape;1157;g2d52d19a62d_0_1387"/>
          <p:cNvPicPr preferRelativeResize="0"/>
          <p:nvPr/>
        </p:nvPicPr>
        <p:blipFill rotWithShape="1">
          <a:blip r:embed="rId3">
            <a:alphaModFix/>
          </a:blip>
          <a:srcRect b="49999" l="20467" r="45277" t="31791"/>
          <a:stretch/>
        </p:blipFill>
        <p:spPr>
          <a:xfrm>
            <a:off x="2195736" y="4797152"/>
            <a:ext cx="5059941" cy="1512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d52d19a62d_0_1393"/>
          <p:cNvSpPr txBox="1"/>
          <p:nvPr>
            <p:ph type="title"/>
          </p:nvPr>
        </p:nvSpPr>
        <p:spPr>
          <a:xfrm>
            <a:off x="298433" y="126105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 – Exemplo 1</a:t>
            </a:r>
            <a:endParaRPr/>
          </a:p>
        </p:txBody>
      </p:sp>
      <p:sp>
        <p:nvSpPr>
          <p:cNvPr id="1163" name="Google Shape;1163;g2d52d19a62d_0_1393"/>
          <p:cNvSpPr txBox="1"/>
          <p:nvPr>
            <p:ph idx="1" type="body"/>
          </p:nvPr>
        </p:nvSpPr>
        <p:spPr>
          <a:xfrm>
            <a:off x="457200" y="980728"/>
            <a:ext cx="584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Ordenar: A = {5, 3, 10, 6, 1, 7, </a:t>
            </a:r>
            <a:r>
              <a:rPr b="1" lang="en-US" sz="2400"/>
              <a:t>4</a:t>
            </a:r>
            <a:r>
              <a:rPr lang="en-US" sz="2400"/>
              <a:t>}, m=3</a:t>
            </a:r>
            <a:endParaRPr/>
          </a:p>
          <a:p>
            <a:pPr indent="-243840" lvl="0" marL="342900" rtl="0" algn="l">
              <a:spcBef>
                <a:spcPts val="18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1164" name="Google Shape;1164;g2d52d19a62d_0_1393"/>
          <p:cNvSpPr txBox="1"/>
          <p:nvPr/>
        </p:nvSpPr>
        <p:spPr>
          <a:xfrm>
            <a:off x="323528" y="1484784"/>
            <a:ext cx="8686800" cy="4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Lê {4, 5, 7}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ordene em memória: B {4, 5, 7},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min=4, max=7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{3} (3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min) 🡪 escreve 3: A{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6, 1,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{1} (1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min) 🡪 escreve 1: A{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6,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{10} (10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 🡪 escreve 10: A{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{6} (min &lt; 6 &lt; max) 🡪 escreve max (p/ balancear),     	coloca {6} no buffer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A{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   B{4, 5, 6},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min=4, max=6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Escreve buffer no arquivo: A{3, 1,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7, 10}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AutoNum type="arabicPeriod" startAt="6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Recursão: ordena A{3,1}; ordena A{7,10};         </a:t>
            </a:r>
            <a:endParaRPr/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290" lvl="0" marL="5143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290" lvl="0" marL="5143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g2d52d19a62d_0_1393"/>
          <p:cNvSpPr txBox="1"/>
          <p:nvPr/>
        </p:nvSpPr>
        <p:spPr>
          <a:xfrm>
            <a:off x="7805548" y="592825"/>
            <a:ext cx="1253700" cy="86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1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▪ Lido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▪ Escrito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66d76aaf_0_282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Localidade de Referência</a:t>
            </a:r>
            <a:endParaRPr/>
          </a:p>
        </p:txBody>
      </p:sp>
      <p:sp>
        <p:nvSpPr>
          <p:cNvPr id="108" name="Google Shape;108;g2eb66d76aaf_0_282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Padrões de acesso a dados observados desde os primeiros sistemas de computação: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b="1" lang="en-US"/>
              <a:t>Temporal</a:t>
            </a:r>
            <a:r>
              <a:rPr lang="en-US"/>
              <a:t>: se um dado é acessado uma vez, há uma probabilidade grande dele ser acessado novamente num futuro próximo.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60"/>
              <a:buChar char="❑"/>
            </a:pPr>
            <a:r>
              <a:rPr b="1" lang="en-US"/>
              <a:t>Espacial</a:t>
            </a:r>
            <a:r>
              <a:rPr lang="en-US"/>
              <a:t>: se um dado é acessado uma vez, há uma probabilidade grande do seu vizinho ser acessado em breve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A localidade de referência permite que os algoritmos possam trabalhar de forma eficiente utilizando blocos de dados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d52d19a62d_0_1400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Quicksort Externo – Exemplo 2</a:t>
            </a:r>
            <a:endParaRPr sz="3600"/>
          </a:p>
        </p:txBody>
      </p:sp>
      <p:sp>
        <p:nvSpPr>
          <p:cNvPr id="1171" name="Google Shape;1171;g2d52d19a62d_0_1400"/>
          <p:cNvSpPr txBox="1"/>
          <p:nvPr>
            <p:ph idx="1" type="body"/>
          </p:nvPr>
        </p:nvSpPr>
        <p:spPr>
          <a:xfrm>
            <a:off x="457200" y="980728"/>
            <a:ext cx="584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Ordenar: A = {</a:t>
            </a:r>
            <a:r>
              <a:rPr b="1" lang="en-US" sz="2400"/>
              <a:t>5</a:t>
            </a:r>
            <a:r>
              <a:rPr lang="en-US" sz="2400"/>
              <a:t>, 3, 10, 6, 1, 7, 4}, m=3</a:t>
            </a:r>
            <a:endParaRPr/>
          </a:p>
          <a:p>
            <a:pPr indent="-243840" lvl="0" marL="342900" rtl="0" algn="l">
              <a:spcBef>
                <a:spcPts val="18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/>
          </a:p>
        </p:txBody>
      </p:sp>
      <p:sp>
        <p:nvSpPr>
          <p:cNvPr id="1172" name="Google Shape;1172;g2d52d19a62d_0_1400"/>
          <p:cNvSpPr txBox="1"/>
          <p:nvPr/>
        </p:nvSpPr>
        <p:spPr>
          <a:xfrm>
            <a:off x="323528" y="1484784"/>
            <a:ext cx="8686800" cy="4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Lê {5, 4, 3}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ordene em memória: B {3, 4, 5},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min=3, max=5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{7} (7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 🡪 escreve 7: A{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10, 6, 1,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{10} (10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 🡪 escreve 10: A{5,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Lê {1} (1 </a:t>
            </a:r>
            <a:r>
              <a:rPr i="1" lang="en-US" sz="2400">
                <a:solidFill>
                  <a:schemeClr val="dk1"/>
                </a:solidFill>
              </a:rPr>
              <a:t>≤</a:t>
            </a:r>
            <a:r>
              <a:rPr lang="en-US" sz="2400">
                <a:solidFill>
                  <a:schemeClr val="dk1"/>
                </a:solidFill>
              </a:rPr>
              <a:t> min) 🡪 escreve 1: A{</a:t>
            </a:r>
            <a:r>
              <a:rPr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00B050"/>
                </a:solidFill>
              </a:rPr>
              <a:t>3</a:t>
            </a:r>
            <a:r>
              <a:rPr lang="en-US" sz="2400">
                <a:solidFill>
                  <a:schemeClr val="dk1"/>
                </a:solidFill>
              </a:rPr>
              <a:t>, 10, 6, </a:t>
            </a:r>
            <a:r>
              <a:rPr lang="en-US" sz="2400">
                <a:solidFill>
                  <a:srgbClr val="00B050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10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7</a:t>
            </a:r>
            <a:r>
              <a:rPr lang="en-US" sz="2400">
                <a:solidFill>
                  <a:schemeClr val="dk1"/>
                </a:solidFill>
              </a:rPr>
              <a:t>}</a:t>
            </a:r>
            <a:endParaRPr sz="24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{6} (6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max) 🡪 escreve 6: A{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Escreve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buffer no arquivo: A{1,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6, 10, 7}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Recursão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ordena A{1}; ordena A{6, 10, 7};         </a:t>
            </a:r>
            <a:endParaRPr/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290" lvl="0" marL="5143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5290" lvl="0" marL="5143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560"/>
              <a:buFont typeface="Garamond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g2d52d19a62d_0_1400"/>
          <p:cNvSpPr txBox="1"/>
          <p:nvPr/>
        </p:nvSpPr>
        <p:spPr>
          <a:xfrm>
            <a:off x="7873198" y="421675"/>
            <a:ext cx="1270800" cy="86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1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▪ Lido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300"/>
              <a:buFont typeface="Noto Sans Symbols"/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▪ Escrito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d52d19a62d_0_1407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Quicksort Externo - Análise</a:t>
            </a:r>
            <a:endParaRPr/>
          </a:p>
        </p:txBody>
      </p:sp>
      <p:sp>
        <p:nvSpPr>
          <p:cNvPr id="1179" name="Google Shape;1179;g2d52d19a62d_0_1407"/>
          <p:cNvSpPr txBox="1"/>
          <p:nvPr>
            <p:ph idx="1" type="body"/>
          </p:nvPr>
        </p:nvSpPr>
        <p:spPr>
          <a:xfrm>
            <a:off x="457200" y="908720"/>
            <a:ext cx="86868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98" l="0" r="-139" t="-47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eb66d76aaf_0_344"/>
          <p:cNvSpPr txBox="1"/>
          <p:nvPr>
            <p:ph idx="1" type="subTitle"/>
          </p:nvPr>
        </p:nvSpPr>
        <p:spPr>
          <a:xfrm>
            <a:off x="809297" y="3678621"/>
            <a:ext cx="76095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rPr lang="en-US" sz="3300"/>
              <a:t>Ordenação em </a:t>
            </a:r>
            <a:r>
              <a:rPr lang="en-US" sz="3300"/>
              <a:t>Memória Secundária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3300"/>
          </a:p>
        </p:txBody>
      </p:sp>
      <p:sp>
        <p:nvSpPr>
          <p:cNvPr id="1185" name="Google Shape;1185;g2eb66d76aaf_0_344"/>
          <p:cNvSpPr txBox="1"/>
          <p:nvPr>
            <p:ph type="ctrTitle"/>
          </p:nvPr>
        </p:nvSpPr>
        <p:spPr>
          <a:xfrm>
            <a:off x="819806" y="2575035"/>
            <a:ext cx="7623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b7ba75084_0_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O Desafio do Armazenamento Secundário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eb7ba75084_0_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/>
              <a:t>Estruturas de dados para armazenamento secundário: 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Estruturas de Dados para memória primária, projetadas para acesso aleatório </a:t>
            </a:r>
            <a:r>
              <a:rPr lang="en-US" sz="1800"/>
              <a:t>à</a:t>
            </a:r>
            <a:r>
              <a:rPr lang="en-US" sz="1800"/>
              <a:t> memória, não são eficientes para os padrões de endereçamento físico e acesso sequencial de dispositivos de armazenamento secundário.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/>
              <a:t>Endereçamento físico: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Os dados são armazenados em blocos de tamanho fixo no dispositivo de armazenamento. Estruturas de dados tradicionais podem exigir a colocação de dados dispersos em vários blocos, impactando a velocidade de acesso.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b="1" lang="en-US" sz="1800"/>
              <a:t>Acesso sequencial: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70"/>
              <a:buNone/>
            </a:pPr>
            <a:r>
              <a:rPr lang="en-US" sz="1800"/>
              <a:t>A recuperação de dados é mais rápida quando os blocos são contíguos. O armazenamento secundário é otimizado para acesso sequencial de dados, enquanto a RAM permite acesso aleatório.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7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b66d76aaf_0_96"/>
          <p:cNvSpPr txBox="1"/>
          <p:nvPr>
            <p:ph type="title"/>
          </p:nvPr>
        </p:nvSpPr>
        <p:spPr>
          <a:xfrm>
            <a:off x="457200" y="277813"/>
            <a:ext cx="82296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Algoritmos para Memória Externa</a:t>
            </a:r>
            <a:endParaRPr/>
          </a:p>
        </p:txBody>
      </p:sp>
      <p:sp>
        <p:nvSpPr>
          <p:cNvPr id="121" name="Google Shape;121;g2eb66d76aaf_0_96"/>
          <p:cNvSpPr txBox="1"/>
          <p:nvPr>
            <p:ph idx="1" type="body"/>
          </p:nvPr>
        </p:nvSpPr>
        <p:spPr>
          <a:xfrm>
            <a:off x="395536" y="998984"/>
            <a:ext cx="82296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Vários dos algoritmos são variações dos algoritmos para memória interna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b="1" lang="en-US"/>
              <a:t>Ordenação</a:t>
            </a:r>
            <a:endParaRPr b="1"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Intercalação Balanceada / Polifásica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Seleção por Substituição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Quicksort Externo</a:t>
            </a:r>
            <a:endParaRPr/>
          </a:p>
          <a:p>
            <a:pPr indent="0" lvl="1" marL="344487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</a:pPr>
            <a:r>
              <a:t/>
            </a:r>
            <a:endParaRPr b="1" sz="12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Pesquisa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Acesso Sequencial Indexado 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Árvores B 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/>
              <a:t>Árvores B* </a:t>
            </a:r>
            <a:endParaRPr/>
          </a:p>
          <a:p>
            <a:pPr indent="-22637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