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59" r:id="rId4"/>
    <p:sldId id="263" r:id="rId5"/>
    <p:sldId id="260" r:id="rId6"/>
    <p:sldId id="261" r:id="rId7"/>
    <p:sldId id="262" r:id="rId8"/>
    <p:sldId id="281" r:id="rId9"/>
    <p:sldId id="264" r:id="rId10"/>
    <p:sldId id="282" r:id="rId11"/>
    <p:sldId id="283" r:id="rId12"/>
    <p:sldId id="268" r:id="rId13"/>
    <p:sldId id="265" r:id="rId14"/>
    <p:sldId id="269" r:id="rId15"/>
    <p:sldId id="270" r:id="rId16"/>
    <p:sldId id="266" r:id="rId17"/>
    <p:sldId id="267" r:id="rId18"/>
    <p:sldId id="271" r:id="rId19"/>
    <p:sldId id="272" r:id="rId20"/>
    <p:sldId id="273" r:id="rId21"/>
    <p:sldId id="274" r:id="rId22"/>
    <p:sldId id="275" r:id="rId23"/>
    <p:sldId id="285" r:id="rId24"/>
    <p:sldId id="276" r:id="rId25"/>
    <p:sldId id="277" r:id="rId26"/>
    <p:sldId id="278" r:id="rId27"/>
    <p:sldId id="284"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213D5-7F0B-4AC2-A52F-88908FDBE375}" type="datetimeFigureOut">
              <a:rPr lang="en-GB" smtClean="0"/>
              <a:t>26/11/2018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3597C-A73B-4A7A-B28F-9732B225E596}" type="slidenum">
              <a:rPr lang="en-GB" smtClean="0"/>
              <a:t>‹#›</a:t>
            </a:fld>
            <a:endParaRPr lang="en-GB"/>
          </a:p>
        </p:txBody>
      </p:sp>
    </p:spTree>
    <p:extLst>
      <p:ext uri="{BB962C8B-B14F-4D97-AF65-F5344CB8AC3E}">
        <p14:creationId xmlns:p14="http://schemas.microsoft.com/office/powerpoint/2010/main" val="192191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3</a:t>
            </a:fld>
            <a:endParaRPr lang="en-GB"/>
          </a:p>
        </p:txBody>
      </p:sp>
    </p:spTree>
    <p:extLst>
      <p:ext uri="{BB962C8B-B14F-4D97-AF65-F5344CB8AC3E}">
        <p14:creationId xmlns:p14="http://schemas.microsoft.com/office/powerpoint/2010/main" val="3391796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13</a:t>
            </a:fld>
            <a:endParaRPr lang="en-GB"/>
          </a:p>
        </p:txBody>
      </p:sp>
    </p:spTree>
    <p:extLst>
      <p:ext uri="{BB962C8B-B14F-4D97-AF65-F5344CB8AC3E}">
        <p14:creationId xmlns:p14="http://schemas.microsoft.com/office/powerpoint/2010/main" val="395852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14</a:t>
            </a:fld>
            <a:endParaRPr lang="en-GB"/>
          </a:p>
        </p:txBody>
      </p:sp>
    </p:spTree>
    <p:extLst>
      <p:ext uri="{BB962C8B-B14F-4D97-AF65-F5344CB8AC3E}">
        <p14:creationId xmlns:p14="http://schemas.microsoft.com/office/powerpoint/2010/main" val="175435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15</a:t>
            </a:fld>
            <a:endParaRPr lang="en-GB"/>
          </a:p>
        </p:txBody>
      </p:sp>
    </p:spTree>
    <p:extLst>
      <p:ext uri="{BB962C8B-B14F-4D97-AF65-F5344CB8AC3E}">
        <p14:creationId xmlns:p14="http://schemas.microsoft.com/office/powerpoint/2010/main" val="632656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16</a:t>
            </a:fld>
            <a:endParaRPr lang="en-GB"/>
          </a:p>
        </p:txBody>
      </p:sp>
    </p:spTree>
    <p:extLst>
      <p:ext uri="{BB962C8B-B14F-4D97-AF65-F5344CB8AC3E}">
        <p14:creationId xmlns:p14="http://schemas.microsoft.com/office/powerpoint/2010/main" val="149796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17</a:t>
            </a:fld>
            <a:endParaRPr lang="en-GB"/>
          </a:p>
        </p:txBody>
      </p:sp>
    </p:spTree>
    <p:extLst>
      <p:ext uri="{BB962C8B-B14F-4D97-AF65-F5344CB8AC3E}">
        <p14:creationId xmlns:p14="http://schemas.microsoft.com/office/powerpoint/2010/main" val="313787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18</a:t>
            </a:fld>
            <a:endParaRPr lang="en-GB"/>
          </a:p>
        </p:txBody>
      </p:sp>
    </p:spTree>
    <p:extLst>
      <p:ext uri="{BB962C8B-B14F-4D97-AF65-F5344CB8AC3E}">
        <p14:creationId xmlns:p14="http://schemas.microsoft.com/office/powerpoint/2010/main" val="2376023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19</a:t>
            </a:fld>
            <a:endParaRPr lang="en-GB"/>
          </a:p>
        </p:txBody>
      </p:sp>
    </p:spTree>
    <p:extLst>
      <p:ext uri="{BB962C8B-B14F-4D97-AF65-F5344CB8AC3E}">
        <p14:creationId xmlns:p14="http://schemas.microsoft.com/office/powerpoint/2010/main" val="2681343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20</a:t>
            </a:fld>
            <a:endParaRPr lang="en-GB"/>
          </a:p>
        </p:txBody>
      </p:sp>
    </p:spTree>
    <p:extLst>
      <p:ext uri="{BB962C8B-B14F-4D97-AF65-F5344CB8AC3E}">
        <p14:creationId xmlns:p14="http://schemas.microsoft.com/office/powerpoint/2010/main" val="4046201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21</a:t>
            </a:fld>
            <a:endParaRPr lang="en-GB"/>
          </a:p>
        </p:txBody>
      </p:sp>
    </p:spTree>
    <p:extLst>
      <p:ext uri="{BB962C8B-B14F-4D97-AF65-F5344CB8AC3E}">
        <p14:creationId xmlns:p14="http://schemas.microsoft.com/office/powerpoint/2010/main" val="1516191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22</a:t>
            </a:fld>
            <a:endParaRPr lang="en-GB"/>
          </a:p>
        </p:txBody>
      </p:sp>
    </p:spTree>
    <p:extLst>
      <p:ext uri="{BB962C8B-B14F-4D97-AF65-F5344CB8AC3E}">
        <p14:creationId xmlns:p14="http://schemas.microsoft.com/office/powerpoint/2010/main" val="410796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4</a:t>
            </a:fld>
            <a:endParaRPr lang="en-GB"/>
          </a:p>
        </p:txBody>
      </p:sp>
    </p:spTree>
    <p:extLst>
      <p:ext uri="{BB962C8B-B14F-4D97-AF65-F5344CB8AC3E}">
        <p14:creationId xmlns:p14="http://schemas.microsoft.com/office/powerpoint/2010/main" val="3699977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23</a:t>
            </a:fld>
            <a:endParaRPr lang="en-GB"/>
          </a:p>
        </p:txBody>
      </p:sp>
    </p:spTree>
    <p:extLst>
      <p:ext uri="{BB962C8B-B14F-4D97-AF65-F5344CB8AC3E}">
        <p14:creationId xmlns:p14="http://schemas.microsoft.com/office/powerpoint/2010/main" val="422813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24</a:t>
            </a:fld>
            <a:endParaRPr lang="en-GB"/>
          </a:p>
        </p:txBody>
      </p:sp>
    </p:spTree>
    <p:extLst>
      <p:ext uri="{BB962C8B-B14F-4D97-AF65-F5344CB8AC3E}">
        <p14:creationId xmlns:p14="http://schemas.microsoft.com/office/powerpoint/2010/main" val="2027981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25</a:t>
            </a:fld>
            <a:endParaRPr lang="en-GB"/>
          </a:p>
        </p:txBody>
      </p:sp>
    </p:spTree>
    <p:extLst>
      <p:ext uri="{BB962C8B-B14F-4D97-AF65-F5344CB8AC3E}">
        <p14:creationId xmlns:p14="http://schemas.microsoft.com/office/powerpoint/2010/main" val="182209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26</a:t>
            </a:fld>
            <a:endParaRPr lang="en-GB"/>
          </a:p>
        </p:txBody>
      </p:sp>
    </p:spTree>
    <p:extLst>
      <p:ext uri="{BB962C8B-B14F-4D97-AF65-F5344CB8AC3E}">
        <p14:creationId xmlns:p14="http://schemas.microsoft.com/office/powerpoint/2010/main" val="170033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28</a:t>
            </a:fld>
            <a:endParaRPr lang="en-GB"/>
          </a:p>
        </p:txBody>
      </p:sp>
    </p:spTree>
    <p:extLst>
      <p:ext uri="{BB962C8B-B14F-4D97-AF65-F5344CB8AC3E}">
        <p14:creationId xmlns:p14="http://schemas.microsoft.com/office/powerpoint/2010/main" val="2063254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29</a:t>
            </a:fld>
            <a:endParaRPr lang="en-GB"/>
          </a:p>
        </p:txBody>
      </p:sp>
    </p:spTree>
    <p:extLst>
      <p:ext uri="{BB962C8B-B14F-4D97-AF65-F5344CB8AC3E}">
        <p14:creationId xmlns:p14="http://schemas.microsoft.com/office/powerpoint/2010/main" val="405609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5</a:t>
            </a:fld>
            <a:endParaRPr lang="en-GB"/>
          </a:p>
        </p:txBody>
      </p:sp>
    </p:spTree>
    <p:extLst>
      <p:ext uri="{BB962C8B-B14F-4D97-AF65-F5344CB8AC3E}">
        <p14:creationId xmlns:p14="http://schemas.microsoft.com/office/powerpoint/2010/main" val="409057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6</a:t>
            </a:fld>
            <a:endParaRPr lang="en-GB"/>
          </a:p>
        </p:txBody>
      </p:sp>
    </p:spTree>
    <p:extLst>
      <p:ext uri="{BB962C8B-B14F-4D97-AF65-F5344CB8AC3E}">
        <p14:creationId xmlns:p14="http://schemas.microsoft.com/office/powerpoint/2010/main" val="270652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7</a:t>
            </a:fld>
            <a:endParaRPr lang="en-GB"/>
          </a:p>
        </p:txBody>
      </p:sp>
    </p:spTree>
    <p:extLst>
      <p:ext uri="{BB962C8B-B14F-4D97-AF65-F5344CB8AC3E}">
        <p14:creationId xmlns:p14="http://schemas.microsoft.com/office/powerpoint/2010/main" val="267277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9</a:t>
            </a:fld>
            <a:endParaRPr lang="en-GB"/>
          </a:p>
        </p:txBody>
      </p:sp>
    </p:spTree>
    <p:extLst>
      <p:ext uri="{BB962C8B-B14F-4D97-AF65-F5344CB8AC3E}">
        <p14:creationId xmlns:p14="http://schemas.microsoft.com/office/powerpoint/2010/main" val="21733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10</a:t>
            </a:fld>
            <a:endParaRPr lang="en-GB"/>
          </a:p>
        </p:txBody>
      </p:sp>
    </p:spTree>
    <p:extLst>
      <p:ext uri="{BB962C8B-B14F-4D97-AF65-F5344CB8AC3E}">
        <p14:creationId xmlns:p14="http://schemas.microsoft.com/office/powerpoint/2010/main" val="37015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11</a:t>
            </a:fld>
            <a:endParaRPr lang="en-GB"/>
          </a:p>
        </p:txBody>
      </p:sp>
    </p:spTree>
    <p:extLst>
      <p:ext uri="{BB962C8B-B14F-4D97-AF65-F5344CB8AC3E}">
        <p14:creationId xmlns:p14="http://schemas.microsoft.com/office/powerpoint/2010/main" val="36297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version of Carbo-CAT is written in </a:t>
            </a:r>
            <a:r>
              <a:rPr lang="en-US" dirty="0" err="1"/>
              <a:t>Matlab</a:t>
            </a:r>
            <a:r>
              <a:rPr lang="en-US" dirty="0"/>
              <a:t>. This flow chart summarizes the implemented algorithm. </a:t>
            </a:r>
          </a:p>
          <a:p>
            <a:r>
              <a:rPr lang="en-US" dirty="0"/>
              <a:t>The program starts calculating the parameters that controls the spatial distribution and deposition of the different type of carbonate sediments. The subsidence and the consequent water depth, the wave energy distribution over the model area and if present, the siliciclastic input. Afterwards, the model calculates the carbonate sediment spatial distribution and production and finally the removal, transport and </a:t>
            </a:r>
            <a:r>
              <a:rPr lang="en-US" dirty="0" err="1"/>
              <a:t>redeposition</a:t>
            </a:r>
            <a:r>
              <a:rPr lang="en-US" dirty="0"/>
              <a:t> of the produced carbonate. </a:t>
            </a:r>
          </a:p>
        </p:txBody>
      </p:sp>
      <p:sp>
        <p:nvSpPr>
          <p:cNvPr id="4" name="Slide Number Placeholder 3"/>
          <p:cNvSpPr>
            <a:spLocks noGrp="1"/>
          </p:cNvSpPr>
          <p:nvPr>
            <p:ph type="sldNum" sz="quarter" idx="5"/>
          </p:nvPr>
        </p:nvSpPr>
        <p:spPr/>
        <p:txBody>
          <a:bodyPr/>
          <a:lstStyle/>
          <a:p>
            <a:fld id="{C9F673FB-4046-42A2-B656-773F73D8B561}" type="slidenum">
              <a:rPr lang="en-GB" smtClean="0"/>
              <a:t>12</a:t>
            </a:fld>
            <a:endParaRPr lang="en-GB"/>
          </a:p>
        </p:txBody>
      </p:sp>
    </p:spTree>
    <p:extLst>
      <p:ext uri="{BB962C8B-B14F-4D97-AF65-F5344CB8AC3E}">
        <p14:creationId xmlns:p14="http://schemas.microsoft.com/office/powerpoint/2010/main" val="210146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81CF5C-5990-4B33-9FD2-EA9A82951C80}"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369740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81CF5C-5990-4B33-9FD2-EA9A82951C80}"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40374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81CF5C-5990-4B33-9FD2-EA9A82951C80}"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14091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81CF5C-5990-4B33-9FD2-EA9A82951C80}"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246554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81CF5C-5990-4B33-9FD2-EA9A82951C80}"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228025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81CF5C-5990-4B33-9FD2-EA9A82951C80}"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36717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81CF5C-5990-4B33-9FD2-EA9A82951C80}" type="datetimeFigureOut">
              <a:rPr lang="en-GB" smtClean="0"/>
              <a:t>26/11/2018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31176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81CF5C-5990-4B33-9FD2-EA9A82951C80}" type="datetimeFigureOut">
              <a:rPr lang="en-GB" smtClean="0"/>
              <a:t>26/11/2018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281488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1CF5C-5990-4B33-9FD2-EA9A82951C80}" type="datetimeFigureOut">
              <a:rPr lang="en-GB" smtClean="0"/>
              <a:t>26/11/2018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33419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81CF5C-5990-4B33-9FD2-EA9A82951C80}"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348165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81CF5C-5990-4B33-9FD2-EA9A82951C80}"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7F1DAF-7495-4596-966D-88418AF919E4}" type="slidenum">
              <a:rPr lang="en-GB" smtClean="0"/>
              <a:t>‹#›</a:t>
            </a:fld>
            <a:endParaRPr lang="en-GB"/>
          </a:p>
        </p:txBody>
      </p:sp>
    </p:spTree>
    <p:extLst>
      <p:ext uri="{BB962C8B-B14F-4D97-AF65-F5344CB8AC3E}">
        <p14:creationId xmlns:p14="http://schemas.microsoft.com/office/powerpoint/2010/main" val="87528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1CF5C-5990-4B33-9FD2-EA9A82951C80}" type="datetimeFigureOut">
              <a:rPr lang="en-GB" smtClean="0"/>
              <a:t>26/11/2018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F1DAF-7495-4596-966D-88418AF919E4}" type="slidenum">
              <a:rPr lang="en-GB" smtClean="0"/>
              <a:t>‹#›</a:t>
            </a:fld>
            <a:endParaRPr lang="en-GB"/>
          </a:p>
        </p:txBody>
      </p:sp>
    </p:spTree>
    <p:extLst>
      <p:ext uri="{BB962C8B-B14F-4D97-AF65-F5344CB8AC3E}">
        <p14:creationId xmlns:p14="http://schemas.microsoft.com/office/powerpoint/2010/main" val="348545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Carbo-CAT2018a</a:t>
            </a:r>
            <a:endParaRPr lang="en-GB" dirty="0"/>
          </a:p>
        </p:txBody>
      </p:sp>
      <p:sp>
        <p:nvSpPr>
          <p:cNvPr id="3" name="Subtitle 2"/>
          <p:cNvSpPr>
            <a:spLocks noGrp="1"/>
          </p:cNvSpPr>
          <p:nvPr>
            <p:ph type="subTitle" idx="1"/>
          </p:nvPr>
        </p:nvSpPr>
        <p:spPr/>
        <p:txBody>
          <a:bodyPr/>
          <a:lstStyle/>
          <a:p>
            <a:r>
              <a:rPr lang="en-GB" dirty="0" smtClean="0"/>
              <a:t>Introduction and model setup</a:t>
            </a:r>
            <a:endParaRPr lang="en-GB" dirty="0"/>
          </a:p>
        </p:txBody>
      </p:sp>
      <p:pic>
        <p:nvPicPr>
          <p:cNvPr id="4" name="Picture 3">
            <a:extLst>
              <a:ext uri="{FF2B5EF4-FFF2-40B4-BE49-F238E27FC236}">
                <a16:creationId xmlns:a16="http://schemas.microsoft.com/office/drawing/2014/main" id="{E25B2ED4-4F14-5B41-83A1-C6E0F85D347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spTree>
    <p:extLst>
      <p:ext uri="{BB962C8B-B14F-4D97-AF65-F5344CB8AC3E}">
        <p14:creationId xmlns:p14="http://schemas.microsoft.com/office/powerpoint/2010/main" val="84976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466" y="949711"/>
            <a:ext cx="7696200" cy="5879379"/>
          </a:xfrm>
          <a:prstGeom prst="rect">
            <a:avLst/>
          </a:prstGeom>
        </p:spPr>
      </p:pic>
      <p:sp>
        <p:nvSpPr>
          <p:cNvPr id="18" name="Rectangle 17"/>
          <p:cNvSpPr/>
          <p:nvPr/>
        </p:nvSpPr>
        <p:spPr>
          <a:xfrm>
            <a:off x="914074" y="3036287"/>
            <a:ext cx="5287222" cy="8125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964630" y="1541059"/>
            <a:ext cx="4571406" cy="1015663"/>
          </a:xfrm>
          <a:prstGeom prst="rect">
            <a:avLst/>
          </a:prstGeom>
          <a:noFill/>
        </p:spPr>
        <p:txBody>
          <a:bodyPr wrap="square" rtlCol="0">
            <a:spAutoFit/>
          </a:bodyPr>
          <a:lstStyle/>
          <a:p>
            <a:r>
              <a:rPr lang="en-GB" sz="2000" b="1" dirty="0" smtClean="0"/>
              <a:t>2. In </a:t>
            </a:r>
            <a:r>
              <a:rPr lang="en-GB" sz="2000" b="1" dirty="0" err="1" smtClean="0"/>
              <a:t>initializaCarboCAT.m</a:t>
            </a:r>
            <a:r>
              <a:rPr lang="en-GB" sz="2000" b="1" dirty="0" smtClean="0"/>
              <a:t> </a:t>
            </a:r>
            <a:r>
              <a:rPr lang="en-GB" sz="2000" dirty="0" smtClean="0"/>
              <a:t>activate the desired functions to plot the input parameters</a:t>
            </a:r>
          </a:p>
        </p:txBody>
      </p:sp>
      <p:cxnSp>
        <p:nvCxnSpPr>
          <p:cNvPr id="6" name="Straight Arrow Connector 5"/>
          <p:cNvCxnSpPr/>
          <p:nvPr/>
        </p:nvCxnSpPr>
        <p:spPr>
          <a:xfrm flipV="1">
            <a:off x="5394960" y="2867891"/>
            <a:ext cx="3050771" cy="31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20546" y="2406226"/>
            <a:ext cx="2861290" cy="923330"/>
          </a:xfrm>
          <a:prstGeom prst="rect">
            <a:avLst/>
          </a:prstGeom>
          <a:noFill/>
        </p:spPr>
        <p:txBody>
          <a:bodyPr wrap="square" rtlCol="0">
            <a:spAutoFit/>
          </a:bodyPr>
          <a:lstStyle/>
          <a:p>
            <a:r>
              <a:rPr lang="en-GB" dirty="0" smtClean="0"/>
              <a:t>Plot the model final subsidence accordingly to the input parameters  </a:t>
            </a:r>
            <a:endParaRPr lang="en-GB" dirty="0"/>
          </a:p>
        </p:txBody>
      </p:sp>
      <p:cxnSp>
        <p:nvCxnSpPr>
          <p:cNvPr id="11" name="Straight Arrow Connector 10"/>
          <p:cNvCxnSpPr/>
          <p:nvPr/>
        </p:nvCxnSpPr>
        <p:spPr>
          <a:xfrm>
            <a:off x="4771505" y="3442540"/>
            <a:ext cx="4056611" cy="26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8807" y="3442540"/>
            <a:ext cx="2861290" cy="923330"/>
          </a:xfrm>
          <a:prstGeom prst="rect">
            <a:avLst/>
          </a:prstGeom>
          <a:noFill/>
        </p:spPr>
        <p:txBody>
          <a:bodyPr wrap="square" rtlCol="0">
            <a:spAutoFit/>
          </a:bodyPr>
          <a:lstStyle/>
          <a:p>
            <a:r>
              <a:rPr lang="en-GB" dirty="0" smtClean="0"/>
              <a:t>Create a movie of the subsidence evolution during model time</a:t>
            </a:r>
            <a:endParaRPr lang="en-GB" dirty="0"/>
          </a:p>
        </p:txBody>
      </p:sp>
      <p:cxnSp>
        <p:nvCxnSpPr>
          <p:cNvPr id="14" name="Straight Arrow Connector 13"/>
          <p:cNvCxnSpPr/>
          <p:nvPr/>
        </p:nvCxnSpPr>
        <p:spPr>
          <a:xfrm>
            <a:off x="5710844" y="3707476"/>
            <a:ext cx="2899430" cy="106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44989" y="4620293"/>
            <a:ext cx="2535382" cy="923330"/>
          </a:xfrm>
          <a:prstGeom prst="rect">
            <a:avLst/>
          </a:prstGeom>
          <a:noFill/>
        </p:spPr>
        <p:txBody>
          <a:bodyPr wrap="square" rtlCol="0">
            <a:spAutoFit/>
          </a:bodyPr>
          <a:lstStyle/>
          <a:p>
            <a:r>
              <a:rPr lang="en-GB" dirty="0" smtClean="0"/>
              <a:t>Plot subsidence history (in a defined model cross section)</a:t>
            </a:r>
            <a:endParaRPr lang="en-GB" dirty="0"/>
          </a:p>
        </p:txBody>
      </p:sp>
      <p:sp>
        <p:nvSpPr>
          <p:cNvPr id="17" name="TextBox 16"/>
          <p:cNvSpPr txBox="1"/>
          <p:nvPr/>
        </p:nvSpPr>
        <p:spPr>
          <a:xfrm>
            <a:off x="6475614" y="5684322"/>
            <a:ext cx="3940233" cy="923330"/>
          </a:xfrm>
          <a:prstGeom prst="rect">
            <a:avLst/>
          </a:prstGeom>
          <a:noFill/>
        </p:spPr>
        <p:txBody>
          <a:bodyPr wrap="square" rtlCol="0">
            <a:spAutoFit/>
          </a:bodyPr>
          <a:lstStyle/>
          <a:p>
            <a:r>
              <a:rPr lang="en-GB" dirty="0" smtClean="0"/>
              <a:t>NB: images can be display immediately to check the result of the input </a:t>
            </a:r>
            <a:r>
              <a:rPr lang="en-GB" dirty="0" err="1" smtClean="0"/>
              <a:t>params</a:t>
            </a:r>
            <a:r>
              <a:rPr lang="en-GB" dirty="0" smtClean="0"/>
              <a:t> and/or saved </a:t>
            </a:r>
            <a:endParaRPr lang="en-GB" dirty="0"/>
          </a:p>
        </p:txBody>
      </p:sp>
    </p:spTree>
    <p:extLst>
      <p:ext uri="{BB962C8B-B14F-4D97-AF65-F5344CB8AC3E}">
        <p14:creationId xmlns:p14="http://schemas.microsoft.com/office/powerpoint/2010/main" val="249444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6766" y="1136074"/>
            <a:ext cx="8620125" cy="2952750"/>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sp>
        <p:nvSpPr>
          <p:cNvPr id="18" name="Rectangle 17"/>
          <p:cNvSpPr/>
          <p:nvPr/>
        </p:nvSpPr>
        <p:spPr>
          <a:xfrm>
            <a:off x="1155143" y="1799943"/>
            <a:ext cx="4605577" cy="3530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489565" y="902591"/>
            <a:ext cx="4571406" cy="1015663"/>
          </a:xfrm>
          <a:prstGeom prst="rect">
            <a:avLst/>
          </a:prstGeom>
          <a:noFill/>
        </p:spPr>
        <p:txBody>
          <a:bodyPr wrap="square" rtlCol="0">
            <a:spAutoFit/>
          </a:bodyPr>
          <a:lstStyle/>
          <a:p>
            <a:r>
              <a:rPr lang="en-GB" sz="2000" b="1" dirty="0" smtClean="0"/>
              <a:t>2. In </a:t>
            </a:r>
            <a:r>
              <a:rPr lang="en-GB" sz="2000" b="1" dirty="0" err="1" smtClean="0"/>
              <a:t>initializaCarboCAT.m</a:t>
            </a:r>
            <a:r>
              <a:rPr lang="en-GB" sz="2000" b="1" dirty="0" smtClean="0"/>
              <a:t> </a:t>
            </a:r>
            <a:r>
              <a:rPr lang="en-GB" sz="2000" dirty="0" smtClean="0"/>
              <a:t>activate the desired functions to plot the input parameters</a:t>
            </a:r>
          </a:p>
        </p:txBody>
      </p:sp>
      <p:sp>
        <p:nvSpPr>
          <p:cNvPr id="3" name="TextBox 2"/>
          <p:cNvSpPr txBox="1"/>
          <p:nvPr/>
        </p:nvSpPr>
        <p:spPr>
          <a:xfrm>
            <a:off x="7489565" y="4773484"/>
            <a:ext cx="3940233" cy="923330"/>
          </a:xfrm>
          <a:prstGeom prst="rect">
            <a:avLst/>
          </a:prstGeom>
          <a:noFill/>
        </p:spPr>
        <p:txBody>
          <a:bodyPr wrap="square" rtlCol="0">
            <a:spAutoFit/>
          </a:bodyPr>
          <a:lstStyle/>
          <a:p>
            <a:r>
              <a:rPr lang="en-GB" dirty="0" smtClean="0"/>
              <a:t>NB: images can be display immediately to check the result of the input </a:t>
            </a:r>
            <a:r>
              <a:rPr lang="en-GB" dirty="0" err="1" smtClean="0"/>
              <a:t>params</a:t>
            </a:r>
            <a:r>
              <a:rPr lang="en-GB" dirty="0" smtClean="0"/>
              <a:t> and/or saved </a:t>
            </a:r>
            <a:endParaRPr lang="en-GB" dirty="0"/>
          </a:p>
        </p:txBody>
      </p:sp>
      <p:cxnSp>
        <p:nvCxnSpPr>
          <p:cNvPr id="12" name="Straight Arrow Connector 11"/>
          <p:cNvCxnSpPr/>
          <p:nvPr/>
        </p:nvCxnSpPr>
        <p:spPr>
          <a:xfrm>
            <a:off x="5873888" y="2104617"/>
            <a:ext cx="1466250" cy="95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89565" y="2926080"/>
            <a:ext cx="3848995" cy="369332"/>
          </a:xfrm>
          <a:prstGeom prst="rect">
            <a:avLst/>
          </a:prstGeom>
          <a:noFill/>
        </p:spPr>
        <p:txBody>
          <a:bodyPr wrap="square" rtlCol="0">
            <a:spAutoFit/>
          </a:bodyPr>
          <a:lstStyle/>
          <a:p>
            <a:r>
              <a:rPr lang="en-GB" dirty="0" smtClean="0"/>
              <a:t>Plot various input parameters</a:t>
            </a:r>
            <a:endParaRPr lang="en-GB" dirty="0"/>
          </a:p>
        </p:txBody>
      </p:sp>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83711" y="3059084"/>
            <a:ext cx="4441508" cy="3554302"/>
          </a:xfrm>
          <a:prstGeom prst="rect">
            <a:avLst/>
          </a:prstGeom>
        </p:spPr>
      </p:pic>
      <p:sp>
        <p:nvSpPr>
          <p:cNvPr id="19" name="Rectangle 18"/>
          <p:cNvSpPr/>
          <p:nvPr/>
        </p:nvSpPr>
        <p:spPr>
          <a:xfrm>
            <a:off x="2001436" y="3068920"/>
            <a:ext cx="4423783" cy="354446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a:off x="2776451" y="2236124"/>
            <a:ext cx="507076" cy="6899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17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3162" y="949711"/>
            <a:ext cx="8800698" cy="5748360"/>
          </a:xfrm>
          <a:prstGeom prst="rect">
            <a:avLst/>
          </a:prstGeom>
        </p:spPr>
      </p:pic>
      <p:sp>
        <p:nvSpPr>
          <p:cNvPr id="11" name="TextBox 10"/>
          <p:cNvSpPr txBox="1"/>
          <p:nvPr/>
        </p:nvSpPr>
        <p:spPr>
          <a:xfrm>
            <a:off x="9081534" y="949711"/>
            <a:ext cx="2959902" cy="1323439"/>
          </a:xfrm>
          <a:prstGeom prst="rect">
            <a:avLst/>
          </a:prstGeom>
          <a:noFill/>
        </p:spPr>
        <p:txBody>
          <a:bodyPr wrap="square" rtlCol="0">
            <a:spAutoFit/>
          </a:bodyPr>
          <a:lstStyle/>
          <a:p>
            <a:r>
              <a:rPr lang="en-GB" sz="2000" b="1" dirty="0"/>
              <a:t>3</a:t>
            </a:r>
            <a:r>
              <a:rPr lang="en-GB" sz="2000" b="1" dirty="0" smtClean="0"/>
              <a:t>. </a:t>
            </a:r>
            <a:r>
              <a:rPr lang="en-GB" sz="2000" dirty="0" smtClean="0"/>
              <a:t>In</a:t>
            </a:r>
            <a:r>
              <a:rPr lang="en-GB" sz="2000" b="1" dirty="0" smtClean="0"/>
              <a:t> faultParams.txt </a:t>
            </a:r>
            <a:r>
              <a:rPr lang="en-GB" sz="2000" dirty="0" smtClean="0"/>
              <a:t>(</a:t>
            </a:r>
            <a:r>
              <a:rPr lang="en-GB" sz="2000" dirty="0" err="1" smtClean="0"/>
              <a:t>params</a:t>
            </a:r>
            <a:r>
              <a:rPr lang="en-GB" sz="2000" dirty="0" smtClean="0"/>
              <a:t> folder) specify the subsidence related parameters</a:t>
            </a:r>
            <a:endParaRPr lang="en-GB" dirty="0" smtClean="0"/>
          </a:p>
        </p:txBody>
      </p:sp>
      <p:sp>
        <p:nvSpPr>
          <p:cNvPr id="13" name="TextBox 12"/>
          <p:cNvSpPr txBox="1"/>
          <p:nvPr/>
        </p:nvSpPr>
        <p:spPr>
          <a:xfrm>
            <a:off x="9537852" y="4511569"/>
            <a:ext cx="2503584" cy="1477328"/>
          </a:xfrm>
          <a:prstGeom prst="rect">
            <a:avLst/>
          </a:prstGeom>
          <a:noFill/>
        </p:spPr>
        <p:txBody>
          <a:bodyPr wrap="square" rtlCol="0">
            <a:spAutoFit/>
          </a:bodyPr>
          <a:lstStyle/>
          <a:p>
            <a:r>
              <a:rPr lang="en-GB" b="1" dirty="0" smtClean="0"/>
              <a:t>Fault related parameters</a:t>
            </a:r>
            <a:r>
              <a:rPr lang="en-GB" dirty="0" smtClean="0"/>
              <a:t>: copy and paste lines 14 to 30 to specify input parameters of multiple faults </a:t>
            </a:r>
            <a:r>
              <a:rPr lang="en-GB" b="1" dirty="0" smtClean="0">
                <a:solidFill>
                  <a:srgbClr val="FF0000"/>
                </a:solidFill>
              </a:rPr>
              <a:t>(1)</a:t>
            </a:r>
            <a:endParaRPr lang="en-GB" b="1" dirty="0">
              <a:solidFill>
                <a:srgbClr val="FF0000"/>
              </a:solidFill>
            </a:endParaRPr>
          </a:p>
        </p:txBody>
      </p:sp>
      <p:sp>
        <p:nvSpPr>
          <p:cNvPr id="14" name="Right Brace 13"/>
          <p:cNvSpPr/>
          <p:nvPr/>
        </p:nvSpPr>
        <p:spPr>
          <a:xfrm>
            <a:off x="8617426" y="3525398"/>
            <a:ext cx="539826" cy="317267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Right Brace 15"/>
          <p:cNvSpPr/>
          <p:nvPr/>
        </p:nvSpPr>
        <p:spPr>
          <a:xfrm>
            <a:off x="3217324" y="1967098"/>
            <a:ext cx="539826" cy="820169"/>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angle 14"/>
          <p:cNvSpPr/>
          <p:nvPr/>
        </p:nvSpPr>
        <p:spPr>
          <a:xfrm>
            <a:off x="2490844" y="1597766"/>
            <a:ext cx="445956" cy="369332"/>
          </a:xfrm>
          <a:prstGeom prst="rect">
            <a:avLst/>
          </a:prstGeom>
        </p:spPr>
        <p:txBody>
          <a:bodyPr wrap="none">
            <a:spAutoFit/>
          </a:bodyPr>
          <a:lstStyle/>
          <a:p>
            <a:r>
              <a:rPr lang="en-GB" b="1" dirty="0" smtClean="0">
                <a:solidFill>
                  <a:srgbClr val="FF0000"/>
                </a:solidFill>
              </a:rPr>
              <a:t>(1)</a:t>
            </a:r>
            <a:endParaRPr lang="en-GB" b="1" dirty="0">
              <a:solidFill>
                <a:srgbClr val="FF0000"/>
              </a:solidFill>
            </a:endParaRPr>
          </a:p>
        </p:txBody>
      </p:sp>
      <p:sp>
        <p:nvSpPr>
          <p:cNvPr id="19" name="TextBox 18"/>
          <p:cNvSpPr txBox="1"/>
          <p:nvPr/>
        </p:nvSpPr>
        <p:spPr>
          <a:xfrm>
            <a:off x="4110544" y="2192516"/>
            <a:ext cx="2260295" cy="369332"/>
          </a:xfrm>
          <a:prstGeom prst="rect">
            <a:avLst/>
          </a:prstGeom>
          <a:noFill/>
        </p:spPr>
        <p:txBody>
          <a:bodyPr wrap="square" rtlCol="0">
            <a:spAutoFit/>
          </a:bodyPr>
          <a:lstStyle/>
          <a:p>
            <a:r>
              <a:rPr lang="en-GB" b="1" dirty="0" smtClean="0"/>
              <a:t>General parameters</a:t>
            </a:r>
            <a:endParaRPr lang="en-GB" b="1" dirty="0">
              <a:solidFill>
                <a:srgbClr val="FF0000"/>
              </a:solidFill>
            </a:endParaRPr>
          </a:p>
        </p:txBody>
      </p:sp>
      <p:sp>
        <p:nvSpPr>
          <p:cNvPr id="20" name="Right Brace 19"/>
          <p:cNvSpPr/>
          <p:nvPr/>
        </p:nvSpPr>
        <p:spPr>
          <a:xfrm>
            <a:off x="6743993" y="2762499"/>
            <a:ext cx="539826" cy="425366"/>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p:cNvSpPr txBox="1"/>
          <p:nvPr/>
        </p:nvSpPr>
        <p:spPr>
          <a:xfrm>
            <a:off x="7646504" y="2652016"/>
            <a:ext cx="4284245" cy="646331"/>
          </a:xfrm>
          <a:prstGeom prst="rect">
            <a:avLst/>
          </a:prstGeom>
          <a:noFill/>
        </p:spPr>
        <p:txBody>
          <a:bodyPr wrap="square" rtlCol="0">
            <a:spAutoFit/>
          </a:bodyPr>
          <a:lstStyle/>
          <a:p>
            <a:r>
              <a:rPr lang="en-GB" b="1" dirty="0" smtClean="0"/>
              <a:t>Regional subsidence parameters</a:t>
            </a:r>
          </a:p>
          <a:p>
            <a:endParaRPr lang="en-GB" dirty="0" smtClean="0"/>
          </a:p>
        </p:txBody>
      </p:sp>
    </p:spTree>
    <p:extLst>
      <p:ext uri="{BB962C8B-B14F-4D97-AF65-F5344CB8AC3E}">
        <p14:creationId xmlns:p14="http://schemas.microsoft.com/office/powerpoint/2010/main" val="58040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3917" y="835563"/>
            <a:ext cx="9087826" cy="5928792"/>
          </a:xfrm>
          <a:prstGeom prst="rect">
            <a:avLst/>
          </a:prstGeom>
        </p:spPr>
      </p:pic>
      <p:sp>
        <p:nvSpPr>
          <p:cNvPr id="6" name="TextBox 5"/>
          <p:cNvSpPr txBox="1"/>
          <p:nvPr/>
        </p:nvSpPr>
        <p:spPr>
          <a:xfrm>
            <a:off x="8854313" y="1207498"/>
            <a:ext cx="2959902" cy="1015663"/>
          </a:xfrm>
          <a:prstGeom prst="rect">
            <a:avLst/>
          </a:prstGeom>
          <a:noFill/>
        </p:spPr>
        <p:txBody>
          <a:bodyPr wrap="square" rtlCol="0">
            <a:spAutoFit/>
          </a:bodyPr>
          <a:lstStyle/>
          <a:p>
            <a:r>
              <a:rPr lang="en-GB" sz="2000" b="1" dirty="0"/>
              <a:t>3</a:t>
            </a:r>
            <a:r>
              <a:rPr lang="en-GB" sz="2000" b="1" dirty="0" smtClean="0"/>
              <a:t>. </a:t>
            </a:r>
            <a:r>
              <a:rPr lang="en-GB" sz="2000" dirty="0" smtClean="0"/>
              <a:t>In</a:t>
            </a:r>
            <a:r>
              <a:rPr lang="en-GB" sz="2000" b="1" dirty="0" smtClean="0"/>
              <a:t> paramsFile.txt </a:t>
            </a:r>
            <a:r>
              <a:rPr lang="en-GB" sz="2000" dirty="0" smtClean="0"/>
              <a:t>(</a:t>
            </a:r>
            <a:r>
              <a:rPr lang="en-GB" sz="2000" dirty="0" err="1" smtClean="0"/>
              <a:t>params</a:t>
            </a:r>
            <a:r>
              <a:rPr lang="en-GB" sz="2000" dirty="0" smtClean="0"/>
              <a:t> folder) specify the general model parameters</a:t>
            </a:r>
            <a:endParaRPr lang="en-GB" dirty="0" smtClean="0"/>
          </a:p>
        </p:txBody>
      </p:sp>
      <p:sp>
        <p:nvSpPr>
          <p:cNvPr id="8" name="Right Brace 7"/>
          <p:cNvSpPr/>
          <p:nvPr/>
        </p:nvSpPr>
        <p:spPr>
          <a:xfrm>
            <a:off x="5169146" y="2060154"/>
            <a:ext cx="539826" cy="191693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p:cNvSpPr/>
          <p:nvPr/>
        </p:nvSpPr>
        <p:spPr>
          <a:xfrm>
            <a:off x="4228004" y="1388977"/>
            <a:ext cx="539826" cy="323028"/>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5077763" y="1158349"/>
            <a:ext cx="3776550" cy="923330"/>
          </a:xfrm>
          <a:prstGeom prst="rect">
            <a:avLst/>
          </a:prstGeom>
          <a:noFill/>
        </p:spPr>
        <p:txBody>
          <a:bodyPr wrap="square" rtlCol="0">
            <a:spAutoFit/>
          </a:bodyPr>
          <a:lstStyle/>
          <a:p>
            <a:r>
              <a:rPr lang="en-GB" b="1" dirty="0" smtClean="0"/>
              <a:t>General parameters</a:t>
            </a:r>
          </a:p>
          <a:p>
            <a:r>
              <a:rPr lang="en-GB" dirty="0" smtClean="0"/>
              <a:t>In agreement with what previously specified</a:t>
            </a:r>
            <a:endParaRPr lang="en-GB" dirty="0"/>
          </a:p>
        </p:txBody>
      </p:sp>
      <p:sp>
        <p:nvSpPr>
          <p:cNvPr id="12" name="TextBox 11"/>
          <p:cNvSpPr txBox="1"/>
          <p:nvPr/>
        </p:nvSpPr>
        <p:spPr>
          <a:xfrm>
            <a:off x="6045411" y="2296978"/>
            <a:ext cx="3776550" cy="923330"/>
          </a:xfrm>
          <a:prstGeom prst="rect">
            <a:avLst/>
          </a:prstGeom>
          <a:noFill/>
        </p:spPr>
        <p:txBody>
          <a:bodyPr wrap="square" rtlCol="0">
            <a:spAutoFit/>
          </a:bodyPr>
          <a:lstStyle/>
          <a:p>
            <a:r>
              <a:rPr lang="en-GB" b="1" dirty="0" smtClean="0"/>
              <a:t>Sea Level sinusoid</a:t>
            </a:r>
          </a:p>
          <a:p>
            <a:r>
              <a:rPr lang="en-GB" dirty="0" smtClean="0"/>
              <a:t>Higher and Lower frequency </a:t>
            </a:r>
            <a:r>
              <a:rPr lang="en-GB" dirty="0" err="1" smtClean="0"/>
              <a:t>eustatic</a:t>
            </a:r>
            <a:r>
              <a:rPr lang="en-GB" dirty="0" smtClean="0"/>
              <a:t> curves parameters</a:t>
            </a:r>
          </a:p>
        </p:txBody>
      </p:sp>
    </p:spTree>
    <p:extLst>
      <p:ext uri="{BB962C8B-B14F-4D97-AF65-F5344CB8AC3E}">
        <p14:creationId xmlns:p14="http://schemas.microsoft.com/office/powerpoint/2010/main" val="324205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88135" y="738130"/>
            <a:ext cx="11482145" cy="5959045"/>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sp>
        <p:nvSpPr>
          <p:cNvPr id="7" name="Right Brace 6"/>
          <p:cNvSpPr/>
          <p:nvPr/>
        </p:nvSpPr>
        <p:spPr>
          <a:xfrm>
            <a:off x="5559294" y="876340"/>
            <a:ext cx="539826" cy="323028"/>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6503489" y="724187"/>
            <a:ext cx="3776550" cy="646331"/>
          </a:xfrm>
          <a:prstGeom prst="rect">
            <a:avLst/>
          </a:prstGeom>
          <a:noFill/>
        </p:spPr>
        <p:txBody>
          <a:bodyPr wrap="square" rtlCol="0">
            <a:spAutoFit/>
          </a:bodyPr>
          <a:lstStyle/>
          <a:p>
            <a:r>
              <a:rPr lang="en-GB" b="1" dirty="0" smtClean="0"/>
              <a:t>Number of </a:t>
            </a:r>
            <a:r>
              <a:rPr lang="en-GB" b="1" dirty="0" err="1" smtClean="0"/>
              <a:t>insitu</a:t>
            </a:r>
            <a:r>
              <a:rPr lang="en-GB" b="1" dirty="0" smtClean="0"/>
              <a:t> factory/</a:t>
            </a:r>
            <a:r>
              <a:rPr lang="en-GB" b="1" dirty="0" err="1" smtClean="0"/>
              <a:t>facies</a:t>
            </a:r>
            <a:endParaRPr lang="en-GB" b="1" dirty="0" smtClean="0"/>
          </a:p>
          <a:p>
            <a:r>
              <a:rPr lang="en-GB" dirty="0" smtClean="0"/>
              <a:t>Max 4!</a:t>
            </a:r>
          </a:p>
        </p:txBody>
      </p:sp>
      <p:sp>
        <p:nvSpPr>
          <p:cNvPr id="9" name="Right Brace 8"/>
          <p:cNvSpPr/>
          <p:nvPr/>
        </p:nvSpPr>
        <p:spPr>
          <a:xfrm>
            <a:off x="8299126" y="1370518"/>
            <a:ext cx="1229944" cy="2826909"/>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9795845" y="2424990"/>
            <a:ext cx="2256607" cy="2308324"/>
          </a:xfrm>
          <a:prstGeom prst="rect">
            <a:avLst/>
          </a:prstGeom>
          <a:noFill/>
        </p:spPr>
        <p:txBody>
          <a:bodyPr wrap="square" rtlCol="0">
            <a:spAutoFit/>
          </a:bodyPr>
          <a:lstStyle/>
          <a:p>
            <a:r>
              <a:rPr lang="en-GB" b="1" dirty="0" err="1" smtClean="0"/>
              <a:t>Facies</a:t>
            </a:r>
            <a:r>
              <a:rPr lang="en-GB" b="1" dirty="0" smtClean="0"/>
              <a:t>/Factory 1 input parameters</a:t>
            </a:r>
          </a:p>
          <a:p>
            <a:r>
              <a:rPr lang="en-GB" dirty="0" smtClean="0"/>
              <a:t>Copy and paste from line 24 to 33 for defining input parameters for multiple </a:t>
            </a:r>
            <a:r>
              <a:rPr lang="en-GB" dirty="0" err="1" smtClean="0"/>
              <a:t>facies</a:t>
            </a:r>
            <a:endParaRPr lang="en-GB" dirty="0" smtClean="0"/>
          </a:p>
          <a:p>
            <a:endParaRPr lang="en-GB" b="1" dirty="0" smtClean="0"/>
          </a:p>
        </p:txBody>
      </p:sp>
      <p:sp>
        <p:nvSpPr>
          <p:cNvPr id="15" name="TextBox 14"/>
          <p:cNvSpPr txBox="1"/>
          <p:nvPr/>
        </p:nvSpPr>
        <p:spPr>
          <a:xfrm>
            <a:off x="9879837" y="166578"/>
            <a:ext cx="2239221" cy="1323439"/>
          </a:xfrm>
          <a:prstGeom prst="rect">
            <a:avLst/>
          </a:prstGeom>
          <a:noFill/>
        </p:spPr>
        <p:txBody>
          <a:bodyPr wrap="square" rtlCol="0">
            <a:spAutoFit/>
          </a:bodyPr>
          <a:lstStyle/>
          <a:p>
            <a:r>
              <a:rPr lang="en-GB" sz="2000" b="1" dirty="0"/>
              <a:t>3</a:t>
            </a:r>
            <a:r>
              <a:rPr lang="en-GB" sz="2000" b="1" dirty="0" smtClean="0"/>
              <a:t>. </a:t>
            </a:r>
            <a:r>
              <a:rPr lang="en-GB" sz="2000" dirty="0" smtClean="0"/>
              <a:t>In</a:t>
            </a:r>
            <a:r>
              <a:rPr lang="en-GB" sz="2000" b="1" dirty="0" smtClean="0"/>
              <a:t> paramsFile.txt </a:t>
            </a:r>
            <a:r>
              <a:rPr lang="en-GB" sz="2000" dirty="0" smtClean="0"/>
              <a:t>(</a:t>
            </a:r>
            <a:r>
              <a:rPr lang="en-GB" sz="2000" dirty="0" err="1" smtClean="0"/>
              <a:t>params</a:t>
            </a:r>
            <a:r>
              <a:rPr lang="en-GB" sz="2000" dirty="0" smtClean="0"/>
              <a:t> folder) specify the general model parameters</a:t>
            </a:r>
            <a:endParaRPr lang="en-GB" dirty="0" smtClean="0"/>
          </a:p>
        </p:txBody>
      </p:sp>
    </p:spTree>
    <p:extLst>
      <p:ext uri="{BB962C8B-B14F-4D97-AF65-F5344CB8AC3E}">
        <p14:creationId xmlns:p14="http://schemas.microsoft.com/office/powerpoint/2010/main" val="1057145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88135" y="738130"/>
            <a:ext cx="11482145" cy="5959045"/>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sp>
        <p:nvSpPr>
          <p:cNvPr id="3" name="Right Brace 2"/>
          <p:cNvSpPr/>
          <p:nvPr/>
        </p:nvSpPr>
        <p:spPr>
          <a:xfrm>
            <a:off x="10179586" y="1566761"/>
            <a:ext cx="186456" cy="88134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p:cNvSpPr txBox="1"/>
          <p:nvPr/>
        </p:nvSpPr>
        <p:spPr>
          <a:xfrm>
            <a:off x="10446559" y="1542360"/>
            <a:ext cx="1745441" cy="830997"/>
          </a:xfrm>
          <a:prstGeom prst="rect">
            <a:avLst/>
          </a:prstGeom>
          <a:noFill/>
        </p:spPr>
        <p:txBody>
          <a:bodyPr wrap="square" rtlCol="0">
            <a:spAutoFit/>
          </a:bodyPr>
          <a:lstStyle/>
          <a:p>
            <a:r>
              <a:rPr lang="en-GB" sz="1600" b="1" dirty="0" err="1" smtClean="0"/>
              <a:t>Params</a:t>
            </a:r>
            <a:r>
              <a:rPr lang="en-GB" sz="1600" b="1" dirty="0" smtClean="0"/>
              <a:t> defining the shape of the production curve</a:t>
            </a:r>
            <a:endParaRPr lang="en-GB" sz="1600" b="1" dirty="0"/>
          </a:p>
        </p:txBody>
      </p:sp>
      <p:sp>
        <p:nvSpPr>
          <p:cNvPr id="12" name="Right Brace 11"/>
          <p:cNvSpPr/>
          <p:nvPr/>
        </p:nvSpPr>
        <p:spPr>
          <a:xfrm>
            <a:off x="7809302" y="2705005"/>
            <a:ext cx="1863507" cy="302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p:cNvSpPr txBox="1"/>
          <p:nvPr/>
        </p:nvSpPr>
        <p:spPr>
          <a:xfrm>
            <a:off x="9838063" y="2522863"/>
            <a:ext cx="2610265" cy="830997"/>
          </a:xfrm>
          <a:prstGeom prst="rect">
            <a:avLst/>
          </a:prstGeom>
          <a:noFill/>
        </p:spPr>
        <p:txBody>
          <a:bodyPr wrap="square" rtlCol="0">
            <a:spAutoFit/>
          </a:bodyPr>
          <a:lstStyle/>
          <a:p>
            <a:r>
              <a:rPr lang="en-GB" sz="1600" b="1" dirty="0" smtClean="0"/>
              <a:t>Percentage of produced carbonate that is available for entrainment </a:t>
            </a:r>
            <a:endParaRPr lang="en-GB" sz="1600" b="1" dirty="0"/>
          </a:p>
        </p:txBody>
      </p:sp>
      <p:sp>
        <p:nvSpPr>
          <p:cNvPr id="16" name="TextBox 15"/>
          <p:cNvSpPr txBox="1"/>
          <p:nvPr/>
        </p:nvSpPr>
        <p:spPr>
          <a:xfrm>
            <a:off x="6616728" y="3218369"/>
            <a:ext cx="5656062" cy="584775"/>
          </a:xfrm>
          <a:prstGeom prst="rect">
            <a:avLst/>
          </a:prstGeom>
          <a:noFill/>
        </p:spPr>
        <p:txBody>
          <a:bodyPr wrap="square" rtlCol="0">
            <a:spAutoFit/>
          </a:bodyPr>
          <a:lstStyle/>
          <a:p>
            <a:r>
              <a:rPr lang="en-GB" sz="1600" b="1" dirty="0" smtClean="0"/>
              <a:t>Wave energy limits of existence (this factory can’t develop if wave energy is above max or below min values)</a:t>
            </a:r>
            <a:endParaRPr lang="en-GB" sz="1600" b="1" dirty="0"/>
          </a:p>
        </p:txBody>
      </p:sp>
      <p:sp>
        <p:nvSpPr>
          <p:cNvPr id="17" name="Right Brace 16"/>
          <p:cNvSpPr/>
          <p:nvPr/>
        </p:nvSpPr>
        <p:spPr>
          <a:xfrm>
            <a:off x="5860788" y="3245134"/>
            <a:ext cx="394772" cy="47251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2721166" y="3750703"/>
            <a:ext cx="3862511" cy="3317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7842354" y="3995905"/>
            <a:ext cx="4349646" cy="830997"/>
          </a:xfrm>
          <a:prstGeom prst="rect">
            <a:avLst/>
          </a:prstGeom>
          <a:noFill/>
        </p:spPr>
        <p:txBody>
          <a:bodyPr wrap="square" rtlCol="0">
            <a:spAutoFit/>
          </a:bodyPr>
          <a:lstStyle/>
          <a:p>
            <a:r>
              <a:rPr lang="en-GB" sz="1600" b="1" dirty="0" smtClean="0"/>
              <a:t>Between 0 and 1 (0 = high sensitivity to siliciclastic, carbonate production is killed, 1 = factory non influenced by siliciclastic poisoning) </a:t>
            </a:r>
            <a:endParaRPr lang="en-GB" sz="1600" b="1" dirty="0"/>
          </a:p>
        </p:txBody>
      </p:sp>
      <p:cxnSp>
        <p:nvCxnSpPr>
          <p:cNvPr id="23" name="Straight Arrow Connector 22"/>
          <p:cNvCxnSpPr>
            <a:endCxn id="20" idx="1"/>
          </p:cNvCxnSpPr>
          <p:nvPr/>
        </p:nvCxnSpPr>
        <p:spPr>
          <a:xfrm>
            <a:off x="6616728" y="4082417"/>
            <a:ext cx="1225626" cy="3289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770083" y="85950"/>
            <a:ext cx="2239221" cy="1323439"/>
          </a:xfrm>
          <a:prstGeom prst="rect">
            <a:avLst/>
          </a:prstGeom>
          <a:noFill/>
        </p:spPr>
        <p:txBody>
          <a:bodyPr wrap="square" rtlCol="0">
            <a:spAutoFit/>
          </a:bodyPr>
          <a:lstStyle/>
          <a:p>
            <a:r>
              <a:rPr lang="en-GB" sz="2000" b="1" dirty="0"/>
              <a:t>3</a:t>
            </a:r>
            <a:r>
              <a:rPr lang="en-GB" sz="2000" b="1" dirty="0" smtClean="0"/>
              <a:t>. </a:t>
            </a:r>
            <a:r>
              <a:rPr lang="en-GB" sz="2000" dirty="0" smtClean="0"/>
              <a:t>In</a:t>
            </a:r>
            <a:r>
              <a:rPr lang="en-GB" sz="2000" b="1" dirty="0" smtClean="0"/>
              <a:t> paramsFile.txt </a:t>
            </a:r>
            <a:r>
              <a:rPr lang="en-GB" sz="2000" dirty="0" smtClean="0"/>
              <a:t>(</a:t>
            </a:r>
            <a:r>
              <a:rPr lang="en-GB" sz="2000" dirty="0" err="1" smtClean="0"/>
              <a:t>params</a:t>
            </a:r>
            <a:r>
              <a:rPr lang="en-GB" sz="2000" dirty="0" smtClean="0"/>
              <a:t> folder) specify the general model parameters</a:t>
            </a:r>
            <a:endParaRPr lang="en-GB" dirty="0" smtClean="0"/>
          </a:p>
        </p:txBody>
      </p:sp>
    </p:spTree>
    <p:extLst>
      <p:ext uri="{BB962C8B-B14F-4D97-AF65-F5344CB8AC3E}">
        <p14:creationId xmlns:p14="http://schemas.microsoft.com/office/powerpoint/2010/main" val="231147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rotWithShape="1">
          <a:blip r:embed="rId4" cstate="email">
            <a:extLst>
              <a:ext uri="{28A0092B-C50C-407E-A947-70E740481C1C}">
                <a14:useLocalDpi xmlns:a14="http://schemas.microsoft.com/office/drawing/2010/main"/>
              </a:ext>
            </a:extLst>
          </a:blip>
          <a:srcRect t="5840"/>
          <a:stretch/>
        </p:blipFill>
        <p:spPr>
          <a:xfrm>
            <a:off x="179942" y="1136074"/>
            <a:ext cx="10488058" cy="5636851"/>
          </a:xfrm>
          <a:prstGeom prst="rect">
            <a:avLst/>
          </a:prstGeom>
        </p:spPr>
      </p:pic>
      <p:sp>
        <p:nvSpPr>
          <p:cNvPr id="5" name="TextBox 4"/>
          <p:cNvSpPr txBox="1"/>
          <p:nvPr/>
        </p:nvSpPr>
        <p:spPr>
          <a:xfrm>
            <a:off x="8534824" y="1351371"/>
            <a:ext cx="2959902" cy="1015663"/>
          </a:xfrm>
          <a:prstGeom prst="rect">
            <a:avLst/>
          </a:prstGeom>
          <a:noFill/>
        </p:spPr>
        <p:txBody>
          <a:bodyPr wrap="square" rtlCol="0">
            <a:spAutoFit/>
          </a:bodyPr>
          <a:lstStyle/>
          <a:p>
            <a:r>
              <a:rPr lang="en-GB" sz="2000" b="1" dirty="0"/>
              <a:t>3</a:t>
            </a:r>
            <a:r>
              <a:rPr lang="en-GB" sz="2000" b="1" dirty="0" smtClean="0"/>
              <a:t>. </a:t>
            </a:r>
            <a:r>
              <a:rPr lang="en-GB" sz="2000" dirty="0" smtClean="0"/>
              <a:t>In</a:t>
            </a:r>
            <a:r>
              <a:rPr lang="en-GB" sz="2000" b="1" dirty="0" smtClean="0"/>
              <a:t> paramsFile.txt </a:t>
            </a:r>
            <a:r>
              <a:rPr lang="en-GB" sz="2000" dirty="0" smtClean="0"/>
              <a:t>(</a:t>
            </a:r>
            <a:r>
              <a:rPr lang="en-GB" sz="2000" dirty="0" err="1" smtClean="0"/>
              <a:t>params</a:t>
            </a:r>
            <a:r>
              <a:rPr lang="en-GB" sz="2000" dirty="0" smtClean="0"/>
              <a:t> folder) specify the general model parameters</a:t>
            </a:r>
            <a:endParaRPr lang="en-GB" dirty="0" smtClean="0"/>
          </a:p>
        </p:txBody>
      </p:sp>
      <p:sp>
        <p:nvSpPr>
          <p:cNvPr id="3" name="Right Brace 2"/>
          <p:cNvSpPr/>
          <p:nvPr/>
        </p:nvSpPr>
        <p:spPr>
          <a:xfrm>
            <a:off x="7447402" y="3580482"/>
            <a:ext cx="760164" cy="218134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8534824" y="4277592"/>
            <a:ext cx="2689771" cy="584775"/>
          </a:xfrm>
          <a:prstGeom prst="rect">
            <a:avLst/>
          </a:prstGeom>
          <a:noFill/>
        </p:spPr>
        <p:txBody>
          <a:bodyPr wrap="square" rtlCol="0">
            <a:spAutoFit/>
          </a:bodyPr>
          <a:lstStyle/>
          <a:p>
            <a:r>
              <a:rPr lang="en-GB" sz="1600" b="1" dirty="0" smtClean="0"/>
              <a:t>Txt files with model input parameters </a:t>
            </a:r>
            <a:endParaRPr lang="en-GB" sz="1600" b="1" dirty="0"/>
          </a:p>
        </p:txBody>
      </p:sp>
    </p:spTree>
    <p:extLst>
      <p:ext uri="{BB962C8B-B14F-4D97-AF65-F5344CB8AC3E}">
        <p14:creationId xmlns:p14="http://schemas.microsoft.com/office/powerpoint/2010/main" val="2193809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a:stretch>
            <a:fillRect/>
          </a:stretch>
        </p:blipFill>
        <p:spPr>
          <a:xfrm>
            <a:off x="193770" y="1253160"/>
            <a:ext cx="9953625" cy="3305175"/>
          </a:xfrm>
          <a:prstGeom prst="rect">
            <a:avLst/>
          </a:prstGeom>
        </p:spPr>
      </p:pic>
      <p:sp>
        <p:nvSpPr>
          <p:cNvPr id="5" name="TextBox 4"/>
          <p:cNvSpPr txBox="1"/>
          <p:nvPr/>
        </p:nvSpPr>
        <p:spPr>
          <a:xfrm>
            <a:off x="8975500" y="2397973"/>
            <a:ext cx="2959902" cy="1938992"/>
          </a:xfrm>
          <a:prstGeom prst="rect">
            <a:avLst/>
          </a:prstGeom>
          <a:noFill/>
        </p:spPr>
        <p:txBody>
          <a:bodyPr wrap="square" rtlCol="0">
            <a:spAutoFit/>
          </a:bodyPr>
          <a:lstStyle/>
          <a:p>
            <a:r>
              <a:rPr lang="en-GB" sz="2000" b="1" dirty="0"/>
              <a:t>4</a:t>
            </a:r>
            <a:r>
              <a:rPr lang="en-GB" sz="2000" b="1" dirty="0" smtClean="0"/>
              <a:t>. </a:t>
            </a:r>
            <a:r>
              <a:rPr lang="en-GB" sz="2000" dirty="0" smtClean="0"/>
              <a:t>Specify </a:t>
            </a:r>
            <a:r>
              <a:rPr lang="en-GB" sz="2000" dirty="0" err="1" smtClean="0"/>
              <a:t>Callular</a:t>
            </a:r>
            <a:r>
              <a:rPr lang="en-GB" sz="2000" dirty="0" smtClean="0"/>
              <a:t> automata rules in </a:t>
            </a:r>
            <a:r>
              <a:rPr lang="en-GB" sz="2000" b="1" dirty="0" smtClean="0"/>
              <a:t>CaRules.txt </a:t>
            </a:r>
            <a:r>
              <a:rPr lang="en-GB" sz="2000" dirty="0" smtClean="0"/>
              <a:t>(</a:t>
            </a:r>
            <a:r>
              <a:rPr lang="en-GB" sz="2000" dirty="0" err="1" smtClean="0"/>
              <a:t>params</a:t>
            </a:r>
            <a:r>
              <a:rPr lang="en-GB" sz="2000" dirty="0" smtClean="0"/>
              <a:t> folder) in the example we have 3 </a:t>
            </a:r>
            <a:r>
              <a:rPr lang="en-GB" sz="2000" dirty="0" err="1" smtClean="0"/>
              <a:t>facies</a:t>
            </a:r>
            <a:r>
              <a:rPr lang="en-GB" sz="2000" dirty="0" smtClean="0"/>
              <a:t> – remember: max is 4 -</a:t>
            </a:r>
            <a:endParaRPr lang="en-GB" dirty="0" smtClean="0"/>
          </a:p>
        </p:txBody>
      </p:sp>
      <p:sp>
        <p:nvSpPr>
          <p:cNvPr id="6" name="Right Brace 5"/>
          <p:cNvSpPr/>
          <p:nvPr/>
        </p:nvSpPr>
        <p:spPr>
          <a:xfrm rot="5400000">
            <a:off x="1128582" y="2886419"/>
            <a:ext cx="319489" cy="980501"/>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798076" y="3773848"/>
            <a:ext cx="996379" cy="646331"/>
          </a:xfrm>
          <a:prstGeom prst="rect">
            <a:avLst/>
          </a:prstGeom>
          <a:noFill/>
        </p:spPr>
        <p:txBody>
          <a:bodyPr wrap="square" rtlCol="0">
            <a:spAutoFit/>
          </a:bodyPr>
          <a:lstStyle/>
          <a:p>
            <a:pPr algn="ctr"/>
            <a:r>
              <a:rPr lang="en-GB" dirty="0" smtClean="0"/>
              <a:t>CA radius</a:t>
            </a:r>
            <a:endParaRPr lang="en-GB" dirty="0"/>
          </a:p>
        </p:txBody>
      </p:sp>
      <p:sp>
        <p:nvSpPr>
          <p:cNvPr id="11" name="Right Brace 10"/>
          <p:cNvSpPr/>
          <p:nvPr/>
        </p:nvSpPr>
        <p:spPr>
          <a:xfrm rot="5400000">
            <a:off x="2360635" y="2884130"/>
            <a:ext cx="319489" cy="980501"/>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1841924" y="3773848"/>
            <a:ext cx="1356910" cy="2308324"/>
          </a:xfrm>
          <a:prstGeom prst="rect">
            <a:avLst/>
          </a:prstGeom>
          <a:noFill/>
        </p:spPr>
        <p:txBody>
          <a:bodyPr wrap="square" rtlCol="0">
            <a:spAutoFit/>
          </a:bodyPr>
          <a:lstStyle/>
          <a:p>
            <a:pPr algn="ctr"/>
            <a:r>
              <a:rPr lang="en-GB" dirty="0" smtClean="0"/>
              <a:t>Min number of neighbours cell with the same </a:t>
            </a:r>
            <a:r>
              <a:rPr lang="en-GB" dirty="0" err="1" smtClean="0"/>
              <a:t>facies</a:t>
            </a:r>
            <a:r>
              <a:rPr lang="en-GB" dirty="0" smtClean="0"/>
              <a:t>/state to allow survival</a:t>
            </a:r>
            <a:endParaRPr lang="en-GB" dirty="0"/>
          </a:p>
        </p:txBody>
      </p:sp>
      <p:sp>
        <p:nvSpPr>
          <p:cNvPr id="13" name="TextBox 12"/>
          <p:cNvSpPr txBox="1"/>
          <p:nvPr/>
        </p:nvSpPr>
        <p:spPr>
          <a:xfrm>
            <a:off x="3405805" y="3707622"/>
            <a:ext cx="1356910" cy="2308324"/>
          </a:xfrm>
          <a:prstGeom prst="rect">
            <a:avLst/>
          </a:prstGeom>
          <a:noFill/>
        </p:spPr>
        <p:txBody>
          <a:bodyPr wrap="square" rtlCol="0">
            <a:spAutoFit/>
          </a:bodyPr>
          <a:lstStyle/>
          <a:p>
            <a:pPr algn="ctr"/>
            <a:r>
              <a:rPr lang="en-GB" dirty="0" smtClean="0"/>
              <a:t>Max number of neighbours cell with the same </a:t>
            </a:r>
            <a:r>
              <a:rPr lang="en-GB" dirty="0" err="1" smtClean="0"/>
              <a:t>facies</a:t>
            </a:r>
            <a:r>
              <a:rPr lang="en-GB" dirty="0" smtClean="0"/>
              <a:t>/state to allow survival</a:t>
            </a:r>
            <a:endParaRPr lang="en-GB" dirty="0"/>
          </a:p>
        </p:txBody>
      </p:sp>
      <p:sp>
        <p:nvSpPr>
          <p:cNvPr id="14" name="Right Brace 13"/>
          <p:cNvSpPr/>
          <p:nvPr/>
        </p:nvSpPr>
        <p:spPr>
          <a:xfrm rot="5400000">
            <a:off x="3744889" y="2837763"/>
            <a:ext cx="319489" cy="980501"/>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p:cNvSpPr/>
          <p:nvPr/>
        </p:nvSpPr>
        <p:spPr>
          <a:xfrm rot="5400000">
            <a:off x="5010837" y="2884130"/>
            <a:ext cx="319489" cy="980501"/>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Right Brace 15"/>
          <p:cNvSpPr/>
          <p:nvPr/>
        </p:nvSpPr>
        <p:spPr>
          <a:xfrm rot="5400000">
            <a:off x="6258203" y="2901101"/>
            <a:ext cx="319489" cy="980501"/>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p:cNvSpPr txBox="1"/>
          <p:nvPr/>
        </p:nvSpPr>
        <p:spPr>
          <a:xfrm>
            <a:off x="4680331" y="3682103"/>
            <a:ext cx="1356910" cy="2862322"/>
          </a:xfrm>
          <a:prstGeom prst="rect">
            <a:avLst/>
          </a:prstGeom>
          <a:noFill/>
        </p:spPr>
        <p:txBody>
          <a:bodyPr wrap="square" rtlCol="0">
            <a:spAutoFit/>
          </a:bodyPr>
          <a:lstStyle/>
          <a:p>
            <a:pPr algn="ctr"/>
            <a:r>
              <a:rPr lang="en-GB" dirty="0" smtClean="0"/>
              <a:t>Min number of neighbours cell with the same </a:t>
            </a:r>
            <a:r>
              <a:rPr lang="en-GB" dirty="0" err="1" smtClean="0"/>
              <a:t>facies</a:t>
            </a:r>
            <a:r>
              <a:rPr lang="en-GB" dirty="0" smtClean="0"/>
              <a:t>/state to trigger a new state (change of </a:t>
            </a:r>
            <a:r>
              <a:rPr lang="en-GB" dirty="0" err="1" smtClean="0"/>
              <a:t>facies</a:t>
            </a:r>
            <a:r>
              <a:rPr lang="en-GB" dirty="0" smtClean="0"/>
              <a:t>)</a:t>
            </a:r>
            <a:endParaRPr lang="en-GB" dirty="0"/>
          </a:p>
        </p:txBody>
      </p:sp>
      <p:sp>
        <p:nvSpPr>
          <p:cNvPr id="18" name="TextBox 17"/>
          <p:cNvSpPr txBox="1"/>
          <p:nvPr/>
        </p:nvSpPr>
        <p:spPr>
          <a:xfrm>
            <a:off x="6056953" y="3673647"/>
            <a:ext cx="1356910" cy="2862322"/>
          </a:xfrm>
          <a:prstGeom prst="rect">
            <a:avLst/>
          </a:prstGeom>
          <a:noFill/>
        </p:spPr>
        <p:txBody>
          <a:bodyPr wrap="square" rtlCol="0">
            <a:spAutoFit/>
          </a:bodyPr>
          <a:lstStyle/>
          <a:p>
            <a:pPr algn="ctr"/>
            <a:r>
              <a:rPr lang="en-GB" dirty="0" smtClean="0"/>
              <a:t>Max number of neighbours cell with the same </a:t>
            </a:r>
            <a:r>
              <a:rPr lang="en-GB" dirty="0" err="1" smtClean="0"/>
              <a:t>facies</a:t>
            </a:r>
            <a:r>
              <a:rPr lang="en-GB" dirty="0" smtClean="0"/>
              <a:t>/state to trigger a new state (change of </a:t>
            </a:r>
            <a:r>
              <a:rPr lang="en-GB" dirty="0" err="1" smtClean="0"/>
              <a:t>facies</a:t>
            </a:r>
            <a:r>
              <a:rPr lang="en-GB" dirty="0" smtClean="0"/>
              <a:t>)</a:t>
            </a:r>
            <a:endParaRPr lang="en-GB" dirty="0"/>
          </a:p>
        </p:txBody>
      </p:sp>
    </p:spTree>
    <p:extLst>
      <p:ext uri="{BB962C8B-B14F-4D97-AF65-F5344CB8AC3E}">
        <p14:creationId xmlns:p14="http://schemas.microsoft.com/office/powerpoint/2010/main" val="364627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a:stretch>
            <a:fillRect/>
          </a:stretch>
        </p:blipFill>
        <p:spPr>
          <a:xfrm>
            <a:off x="418641" y="1300332"/>
            <a:ext cx="10437908" cy="3028950"/>
          </a:xfrm>
          <a:prstGeom prst="rect">
            <a:avLst/>
          </a:prstGeom>
        </p:spPr>
      </p:pic>
      <p:sp>
        <p:nvSpPr>
          <p:cNvPr id="3" name="Rectangle 2"/>
          <p:cNvSpPr/>
          <p:nvPr/>
        </p:nvSpPr>
        <p:spPr>
          <a:xfrm>
            <a:off x="418641" y="1864602"/>
            <a:ext cx="3966072" cy="4737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Elbow Connector 5"/>
          <p:cNvCxnSpPr/>
          <p:nvPr/>
        </p:nvCxnSpPr>
        <p:spPr>
          <a:xfrm rot="16200000" flipH="1">
            <a:off x="3747780" y="2810009"/>
            <a:ext cx="2144201" cy="1222871"/>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52443" y="4493544"/>
            <a:ext cx="4770304" cy="1600438"/>
          </a:xfrm>
          <a:prstGeom prst="rect">
            <a:avLst/>
          </a:prstGeom>
          <a:noFill/>
        </p:spPr>
        <p:txBody>
          <a:bodyPr wrap="square" rtlCol="0">
            <a:spAutoFit/>
          </a:bodyPr>
          <a:lstStyle/>
          <a:p>
            <a:r>
              <a:rPr lang="en-GB" sz="1600" b="1" dirty="0" smtClean="0"/>
              <a:t>If required, the map with initial distribution of </a:t>
            </a:r>
            <a:r>
              <a:rPr lang="en-GB" sz="1600" b="1" dirty="0" err="1" smtClean="0"/>
              <a:t>facies</a:t>
            </a:r>
            <a:r>
              <a:rPr lang="en-GB" sz="1600" b="1" dirty="0"/>
              <a:t> </a:t>
            </a:r>
            <a:r>
              <a:rPr lang="en-GB" sz="1600" b="1" dirty="0" smtClean="0"/>
              <a:t>and the initial topography map (default topography set as a flat surface with 2 meters water depth) can be calculated using the following utilities in the </a:t>
            </a:r>
            <a:r>
              <a:rPr lang="en-GB" sz="1600" b="1" u="sng" dirty="0" smtClean="0"/>
              <a:t>Utilities</a:t>
            </a:r>
            <a:r>
              <a:rPr lang="en-GB" sz="1600" b="1" dirty="0" smtClean="0"/>
              <a:t> folder:</a:t>
            </a:r>
          </a:p>
          <a:p>
            <a:endParaRPr lang="en-GB" dirty="0"/>
          </a:p>
        </p:txBody>
      </p:sp>
      <p:pic>
        <p:nvPicPr>
          <p:cNvPr id="13" name="Picture 12"/>
          <p:cNvPicPr>
            <a:picLocks noChangeAspect="1"/>
          </p:cNvPicPr>
          <p:nvPr/>
        </p:nvPicPr>
        <p:blipFill>
          <a:blip r:embed="rId5"/>
          <a:stretch>
            <a:fillRect/>
          </a:stretch>
        </p:blipFill>
        <p:spPr>
          <a:xfrm>
            <a:off x="4179404" y="5759318"/>
            <a:ext cx="5030200" cy="718600"/>
          </a:xfrm>
          <a:prstGeom prst="rect">
            <a:avLst/>
          </a:prstGeom>
        </p:spPr>
      </p:pic>
      <p:sp>
        <p:nvSpPr>
          <p:cNvPr id="14" name="Rectangle 13"/>
          <p:cNvSpPr/>
          <p:nvPr/>
        </p:nvSpPr>
        <p:spPr>
          <a:xfrm>
            <a:off x="550843" y="3613532"/>
            <a:ext cx="3283027" cy="19409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flipV="1">
            <a:off x="3833870" y="1608463"/>
            <a:ext cx="4869455" cy="200506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4511" y="1300333"/>
            <a:ext cx="3183875" cy="1077218"/>
          </a:xfrm>
          <a:prstGeom prst="rect">
            <a:avLst/>
          </a:prstGeom>
          <a:noFill/>
        </p:spPr>
        <p:txBody>
          <a:bodyPr wrap="square" rtlCol="0">
            <a:spAutoFit/>
          </a:bodyPr>
          <a:lstStyle/>
          <a:p>
            <a:r>
              <a:rPr lang="en-GB" sz="1600" b="1" dirty="0" smtClean="0"/>
              <a:t>File where the SL is specified at each time step (default value is zero) – if we don’t want to use the sinusoid --</a:t>
            </a:r>
            <a:endParaRPr lang="en-GB" sz="1600" b="1" dirty="0"/>
          </a:p>
        </p:txBody>
      </p:sp>
      <p:sp>
        <p:nvSpPr>
          <p:cNvPr id="18" name="TextBox 17"/>
          <p:cNvSpPr txBox="1"/>
          <p:nvPr/>
        </p:nvSpPr>
        <p:spPr>
          <a:xfrm>
            <a:off x="749147" y="848299"/>
            <a:ext cx="760164" cy="369332"/>
          </a:xfrm>
          <a:prstGeom prst="rect">
            <a:avLst/>
          </a:prstGeom>
          <a:noFill/>
        </p:spPr>
        <p:txBody>
          <a:bodyPr wrap="square" rtlCol="0">
            <a:spAutoFit/>
          </a:bodyPr>
          <a:lstStyle/>
          <a:p>
            <a:r>
              <a:rPr lang="en-GB" b="1" dirty="0" smtClean="0"/>
              <a:t>5. </a:t>
            </a:r>
            <a:endParaRPr lang="en-GB" b="1" dirty="0"/>
          </a:p>
        </p:txBody>
      </p:sp>
    </p:spTree>
    <p:extLst>
      <p:ext uri="{BB962C8B-B14F-4D97-AF65-F5344CB8AC3E}">
        <p14:creationId xmlns:p14="http://schemas.microsoft.com/office/powerpoint/2010/main" val="412965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241" y="872593"/>
            <a:ext cx="12106275" cy="3343275"/>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sp>
        <p:nvSpPr>
          <p:cNvPr id="3" name="Right Brace 2"/>
          <p:cNvSpPr/>
          <p:nvPr/>
        </p:nvSpPr>
        <p:spPr>
          <a:xfrm>
            <a:off x="6577071" y="1473153"/>
            <a:ext cx="1299990" cy="49862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p:cNvSpPr txBox="1"/>
          <p:nvPr/>
        </p:nvSpPr>
        <p:spPr>
          <a:xfrm>
            <a:off x="8099836" y="1473153"/>
            <a:ext cx="3855904" cy="584775"/>
          </a:xfrm>
          <a:prstGeom prst="rect">
            <a:avLst/>
          </a:prstGeom>
          <a:noFill/>
        </p:spPr>
        <p:txBody>
          <a:bodyPr wrap="square" rtlCol="0">
            <a:spAutoFit/>
          </a:bodyPr>
          <a:lstStyle/>
          <a:p>
            <a:r>
              <a:rPr lang="en-GB" sz="1600" b="1" dirty="0" smtClean="0"/>
              <a:t>Sinusoid parameters to define the siliciclastic input volume</a:t>
            </a:r>
            <a:endParaRPr lang="en-GB" sz="1600" b="1" dirty="0"/>
          </a:p>
        </p:txBody>
      </p:sp>
      <p:sp>
        <p:nvSpPr>
          <p:cNvPr id="11" name="Rectangle 10"/>
          <p:cNvSpPr/>
          <p:nvPr/>
        </p:nvSpPr>
        <p:spPr>
          <a:xfrm>
            <a:off x="683046" y="2057927"/>
            <a:ext cx="10664327" cy="69628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8394853" y="2776251"/>
            <a:ext cx="0" cy="115677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27066" y="3892702"/>
            <a:ext cx="2974554" cy="646331"/>
          </a:xfrm>
          <a:prstGeom prst="rect">
            <a:avLst/>
          </a:prstGeom>
          <a:noFill/>
        </p:spPr>
        <p:txBody>
          <a:bodyPr wrap="square" rtlCol="0">
            <a:spAutoFit/>
          </a:bodyPr>
          <a:lstStyle/>
          <a:p>
            <a:r>
              <a:rPr lang="en-GB" dirty="0" smtClean="0"/>
              <a:t>Siliciclastic source cells number and coordinates</a:t>
            </a:r>
            <a:endParaRPr lang="en-GB" dirty="0"/>
          </a:p>
        </p:txBody>
      </p:sp>
      <p:sp>
        <p:nvSpPr>
          <p:cNvPr id="14" name="Rectangle 13"/>
          <p:cNvSpPr/>
          <p:nvPr/>
        </p:nvSpPr>
        <p:spPr>
          <a:xfrm>
            <a:off x="683046" y="2776251"/>
            <a:ext cx="5905042" cy="203530"/>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p:nvPr/>
        </p:nvCxnSpPr>
        <p:spPr>
          <a:xfrm>
            <a:off x="6588087" y="2967224"/>
            <a:ext cx="11017" cy="206396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03334" y="5031188"/>
            <a:ext cx="2769507" cy="646331"/>
          </a:xfrm>
          <a:prstGeom prst="rect">
            <a:avLst/>
          </a:prstGeom>
          <a:noFill/>
        </p:spPr>
        <p:txBody>
          <a:bodyPr wrap="square" rtlCol="0">
            <a:spAutoFit/>
          </a:bodyPr>
          <a:lstStyle/>
          <a:p>
            <a:r>
              <a:rPr lang="en-GB" dirty="0" smtClean="0"/>
              <a:t>Number of siliciclastic input event for each iteration</a:t>
            </a:r>
            <a:endParaRPr lang="en-GB" dirty="0"/>
          </a:p>
        </p:txBody>
      </p:sp>
      <p:sp>
        <p:nvSpPr>
          <p:cNvPr id="18" name="TextBox 17"/>
          <p:cNvSpPr txBox="1"/>
          <p:nvPr/>
        </p:nvSpPr>
        <p:spPr>
          <a:xfrm>
            <a:off x="675665" y="4661856"/>
            <a:ext cx="2959902" cy="1323439"/>
          </a:xfrm>
          <a:prstGeom prst="rect">
            <a:avLst/>
          </a:prstGeom>
          <a:noFill/>
        </p:spPr>
        <p:txBody>
          <a:bodyPr wrap="square" rtlCol="0">
            <a:spAutoFit/>
          </a:bodyPr>
          <a:lstStyle/>
          <a:p>
            <a:r>
              <a:rPr lang="en-GB" sz="2000" b="1" dirty="0" smtClean="0"/>
              <a:t>6. </a:t>
            </a:r>
            <a:r>
              <a:rPr lang="en-GB" sz="2000" dirty="0" smtClean="0"/>
              <a:t>In</a:t>
            </a:r>
            <a:r>
              <a:rPr lang="en-GB" sz="2000" b="1" dirty="0" smtClean="0"/>
              <a:t> paramsSiliciclastic.txt </a:t>
            </a:r>
            <a:r>
              <a:rPr lang="en-GB" sz="2000" dirty="0" smtClean="0"/>
              <a:t>(</a:t>
            </a:r>
            <a:r>
              <a:rPr lang="en-GB" sz="2000" dirty="0" err="1" smtClean="0"/>
              <a:t>params</a:t>
            </a:r>
            <a:r>
              <a:rPr lang="en-GB" sz="2000" dirty="0" smtClean="0"/>
              <a:t> folder) specify the siliciclastic input parameters (if present)</a:t>
            </a:r>
            <a:endParaRPr lang="en-GB" dirty="0" smtClean="0"/>
          </a:p>
        </p:txBody>
      </p:sp>
    </p:spTree>
    <p:extLst>
      <p:ext uri="{BB962C8B-B14F-4D97-AF65-F5344CB8AC3E}">
        <p14:creationId xmlns:p14="http://schemas.microsoft.com/office/powerpoint/2010/main" val="307427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a:t>
            </a:r>
            <a:endParaRPr lang="en-GB" dirty="0"/>
          </a:p>
        </p:txBody>
      </p:sp>
      <p:sp>
        <p:nvSpPr>
          <p:cNvPr id="3" name="Subtitle 2"/>
          <p:cNvSpPr>
            <a:spLocks noGrp="1"/>
          </p:cNvSpPr>
          <p:nvPr>
            <p:ph type="subTitle" idx="1"/>
          </p:nvPr>
        </p:nvSpPr>
        <p:spPr/>
        <p:txBody>
          <a:bodyPr/>
          <a:lstStyle/>
          <a:p>
            <a:endParaRPr lang="en-GB" dirty="0"/>
          </a:p>
        </p:txBody>
      </p:sp>
      <p:pic>
        <p:nvPicPr>
          <p:cNvPr id="4" name="Picture 3">
            <a:extLst>
              <a:ext uri="{FF2B5EF4-FFF2-40B4-BE49-F238E27FC236}">
                <a16:creationId xmlns:a16="http://schemas.microsoft.com/office/drawing/2014/main" id="{E25B2ED4-4F14-5B41-83A1-C6E0F85D347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spTree>
    <p:extLst>
      <p:ext uri="{BB962C8B-B14F-4D97-AF65-F5344CB8AC3E}">
        <p14:creationId xmlns:p14="http://schemas.microsoft.com/office/powerpoint/2010/main" val="199505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8566" y="743327"/>
            <a:ext cx="10981521" cy="5560558"/>
          </a:xfrm>
          <a:prstGeom prst="rect">
            <a:avLst/>
          </a:prstGeom>
        </p:spPr>
      </p:pic>
      <p:sp>
        <p:nvSpPr>
          <p:cNvPr id="15" name="TextBox 14"/>
          <p:cNvSpPr txBox="1"/>
          <p:nvPr/>
        </p:nvSpPr>
        <p:spPr>
          <a:xfrm>
            <a:off x="7351887" y="4772025"/>
            <a:ext cx="2959902" cy="1938992"/>
          </a:xfrm>
          <a:prstGeom prst="rect">
            <a:avLst/>
          </a:prstGeom>
          <a:noFill/>
        </p:spPr>
        <p:txBody>
          <a:bodyPr wrap="square" rtlCol="0">
            <a:spAutoFit/>
          </a:bodyPr>
          <a:lstStyle/>
          <a:p>
            <a:r>
              <a:rPr lang="en-GB" sz="2000" b="1" dirty="0" smtClean="0"/>
              <a:t>7. </a:t>
            </a:r>
            <a:r>
              <a:rPr lang="en-GB" sz="2000" dirty="0" smtClean="0"/>
              <a:t>In</a:t>
            </a:r>
            <a:r>
              <a:rPr lang="en-GB" sz="2000" b="1" dirty="0" smtClean="0"/>
              <a:t> LobyteParams.txt </a:t>
            </a:r>
            <a:r>
              <a:rPr lang="en-GB" sz="2000" dirty="0" smtClean="0"/>
              <a:t>(</a:t>
            </a:r>
            <a:r>
              <a:rPr lang="en-GB" sz="2000" dirty="0" err="1" smtClean="0"/>
              <a:t>params</a:t>
            </a:r>
            <a:r>
              <a:rPr lang="en-GB" sz="2000" dirty="0" smtClean="0"/>
              <a:t> folder) specify the gravity driven transport and deposition parameters – or leave the default values-</a:t>
            </a:r>
            <a:endParaRPr lang="en-GB" dirty="0" smtClean="0"/>
          </a:p>
        </p:txBody>
      </p:sp>
    </p:spTree>
    <p:extLst>
      <p:ext uri="{BB962C8B-B14F-4D97-AF65-F5344CB8AC3E}">
        <p14:creationId xmlns:p14="http://schemas.microsoft.com/office/powerpoint/2010/main" val="421561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62890" y="949711"/>
            <a:ext cx="11612880" cy="4609322"/>
          </a:xfrm>
          <a:prstGeom prst="rect">
            <a:avLst/>
          </a:prstGeom>
        </p:spPr>
      </p:pic>
      <p:sp>
        <p:nvSpPr>
          <p:cNvPr id="15" name="TextBox 14"/>
          <p:cNvSpPr txBox="1"/>
          <p:nvPr/>
        </p:nvSpPr>
        <p:spPr>
          <a:xfrm>
            <a:off x="7923387" y="1925955"/>
            <a:ext cx="2959902" cy="1323439"/>
          </a:xfrm>
          <a:prstGeom prst="rect">
            <a:avLst/>
          </a:prstGeom>
          <a:noFill/>
        </p:spPr>
        <p:txBody>
          <a:bodyPr wrap="square" rtlCol="0">
            <a:spAutoFit/>
          </a:bodyPr>
          <a:lstStyle/>
          <a:p>
            <a:r>
              <a:rPr lang="en-GB" sz="2000" b="1" dirty="0" smtClean="0"/>
              <a:t>8. </a:t>
            </a:r>
            <a:r>
              <a:rPr lang="en-GB" sz="2000" dirty="0" smtClean="0"/>
              <a:t>In</a:t>
            </a:r>
            <a:r>
              <a:rPr lang="en-GB" sz="2000" b="1" dirty="0" smtClean="0"/>
              <a:t> WaveRoutineParams.txt </a:t>
            </a:r>
            <a:r>
              <a:rPr lang="en-GB" sz="2000" dirty="0" smtClean="0"/>
              <a:t>(</a:t>
            </a:r>
            <a:r>
              <a:rPr lang="en-GB" sz="2000" dirty="0" err="1" smtClean="0"/>
              <a:t>params</a:t>
            </a:r>
            <a:r>
              <a:rPr lang="en-GB" sz="2000" dirty="0" smtClean="0"/>
              <a:t> folder) specify the wave routine parameters</a:t>
            </a:r>
            <a:endParaRPr lang="en-GB" dirty="0" smtClean="0"/>
          </a:p>
        </p:txBody>
      </p:sp>
    </p:spTree>
    <p:extLst>
      <p:ext uri="{BB962C8B-B14F-4D97-AF65-F5344CB8AC3E}">
        <p14:creationId xmlns:p14="http://schemas.microsoft.com/office/powerpoint/2010/main" val="416864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a:stretch>
            <a:fillRect/>
          </a:stretch>
        </p:blipFill>
        <p:spPr>
          <a:xfrm>
            <a:off x="440560" y="949711"/>
            <a:ext cx="9658350" cy="3381375"/>
          </a:xfrm>
          <a:prstGeom prst="rect">
            <a:avLst/>
          </a:prstGeom>
        </p:spPr>
      </p:pic>
      <p:sp>
        <p:nvSpPr>
          <p:cNvPr id="15" name="TextBox 14"/>
          <p:cNvSpPr txBox="1"/>
          <p:nvPr/>
        </p:nvSpPr>
        <p:spPr>
          <a:xfrm>
            <a:off x="8903504" y="1672840"/>
            <a:ext cx="2959902" cy="1015663"/>
          </a:xfrm>
          <a:prstGeom prst="rect">
            <a:avLst/>
          </a:prstGeom>
          <a:noFill/>
        </p:spPr>
        <p:txBody>
          <a:bodyPr wrap="square" rtlCol="0">
            <a:spAutoFit/>
          </a:bodyPr>
          <a:lstStyle/>
          <a:p>
            <a:r>
              <a:rPr lang="en-GB" sz="2000" b="1" dirty="0" smtClean="0"/>
              <a:t>9. </a:t>
            </a:r>
            <a:r>
              <a:rPr lang="en-GB" sz="2000" dirty="0" smtClean="0"/>
              <a:t>In</a:t>
            </a:r>
            <a:r>
              <a:rPr lang="en-GB" sz="2000" b="1" dirty="0" smtClean="0"/>
              <a:t> paramsProcesse.txt </a:t>
            </a:r>
            <a:r>
              <a:rPr lang="en-GB" sz="2000" dirty="0" smtClean="0"/>
              <a:t>(</a:t>
            </a:r>
            <a:r>
              <a:rPr lang="en-GB" sz="2000" dirty="0" err="1" smtClean="0"/>
              <a:t>params</a:t>
            </a:r>
            <a:r>
              <a:rPr lang="en-GB" sz="2000" dirty="0" smtClean="0"/>
              <a:t> folder) specify the desired processes</a:t>
            </a:r>
            <a:endParaRPr lang="en-GB" dirty="0" smtClean="0"/>
          </a:p>
        </p:txBody>
      </p:sp>
    </p:spTree>
    <p:extLst>
      <p:ext uri="{BB962C8B-B14F-4D97-AF65-F5344CB8AC3E}">
        <p14:creationId xmlns:p14="http://schemas.microsoft.com/office/powerpoint/2010/main" val="3141140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9965" y="916617"/>
            <a:ext cx="11038368" cy="2528107"/>
          </a:xfrm>
          <a:prstGeom prst="rect">
            <a:avLst/>
          </a:prstGeom>
        </p:spPr>
      </p:pic>
      <p:sp>
        <p:nvSpPr>
          <p:cNvPr id="15" name="TextBox 14"/>
          <p:cNvSpPr txBox="1"/>
          <p:nvPr/>
        </p:nvSpPr>
        <p:spPr>
          <a:xfrm>
            <a:off x="6850259" y="3444724"/>
            <a:ext cx="2959902" cy="1631216"/>
          </a:xfrm>
          <a:prstGeom prst="rect">
            <a:avLst/>
          </a:prstGeom>
          <a:noFill/>
        </p:spPr>
        <p:txBody>
          <a:bodyPr wrap="square" rtlCol="0">
            <a:spAutoFit/>
          </a:bodyPr>
          <a:lstStyle/>
          <a:p>
            <a:r>
              <a:rPr lang="en-GB" sz="2000" b="1" dirty="0" smtClean="0"/>
              <a:t>10. </a:t>
            </a:r>
            <a:r>
              <a:rPr lang="en-GB" sz="2000" dirty="0" smtClean="0"/>
              <a:t>In</a:t>
            </a:r>
            <a:r>
              <a:rPr lang="en-GB" sz="2000" b="1" dirty="0" smtClean="0"/>
              <a:t> currentRoutineParams.txt </a:t>
            </a:r>
            <a:r>
              <a:rPr lang="en-GB" sz="2000" dirty="0" smtClean="0"/>
              <a:t>(</a:t>
            </a:r>
            <a:r>
              <a:rPr lang="en-GB" sz="2000" dirty="0" err="1" smtClean="0"/>
              <a:t>params</a:t>
            </a:r>
            <a:r>
              <a:rPr lang="en-GB" sz="2000" dirty="0" smtClean="0"/>
              <a:t> folder) specify the cross platform transport parameters</a:t>
            </a:r>
            <a:endParaRPr lang="en-GB" dirty="0" smtClean="0"/>
          </a:p>
        </p:txBody>
      </p:sp>
    </p:spTree>
    <p:extLst>
      <p:ext uri="{BB962C8B-B14F-4D97-AF65-F5344CB8AC3E}">
        <p14:creationId xmlns:p14="http://schemas.microsoft.com/office/powerpoint/2010/main" val="209446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7551" y="1027616"/>
            <a:ext cx="9655596" cy="5635018"/>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sp>
        <p:nvSpPr>
          <p:cNvPr id="6" name="TextBox 5"/>
          <p:cNvSpPr txBox="1"/>
          <p:nvPr/>
        </p:nvSpPr>
        <p:spPr>
          <a:xfrm>
            <a:off x="9157252" y="2358278"/>
            <a:ext cx="2959902" cy="1631216"/>
          </a:xfrm>
          <a:prstGeom prst="rect">
            <a:avLst/>
          </a:prstGeom>
          <a:noFill/>
        </p:spPr>
        <p:txBody>
          <a:bodyPr wrap="square" rtlCol="0">
            <a:spAutoFit/>
          </a:bodyPr>
          <a:lstStyle/>
          <a:p>
            <a:r>
              <a:rPr lang="en-GB" sz="2000" b="1" dirty="0" smtClean="0"/>
              <a:t>11. </a:t>
            </a:r>
            <a:r>
              <a:rPr lang="en-GB" sz="2000" dirty="0" smtClean="0"/>
              <a:t>In the </a:t>
            </a:r>
            <a:r>
              <a:rPr lang="en-GB" sz="2000" i="1" dirty="0" err="1" smtClean="0">
                <a:effectLst>
                  <a:outerShdw blurRad="38100" dist="38100" dir="2700000" algn="tl">
                    <a:srgbClr val="000000">
                      <a:alpha val="43137"/>
                    </a:srgbClr>
                  </a:outerShdw>
                </a:effectLst>
              </a:rPr>
              <a:t>GraphicsFiles</a:t>
            </a:r>
            <a:r>
              <a:rPr lang="en-GB" sz="2000" i="1" dirty="0" smtClean="0">
                <a:effectLst>
                  <a:outerShdw blurRad="38100" dist="38100" dir="2700000" algn="tl">
                    <a:srgbClr val="000000">
                      <a:alpha val="43137"/>
                    </a:srgbClr>
                  </a:outerShdw>
                </a:effectLst>
              </a:rPr>
              <a:t> </a:t>
            </a:r>
            <a:r>
              <a:rPr lang="en-GB" sz="2000" dirty="0" smtClean="0"/>
              <a:t>folder, open the </a:t>
            </a:r>
            <a:r>
              <a:rPr lang="en-GB" sz="2000" b="1" dirty="0" err="1" smtClean="0"/>
              <a:t>printResults.m</a:t>
            </a:r>
            <a:r>
              <a:rPr lang="en-GB" sz="2000" dirty="0" smtClean="0"/>
              <a:t> file and specify the desired options</a:t>
            </a:r>
            <a:endParaRPr lang="en-GB" dirty="0" smtClean="0"/>
          </a:p>
        </p:txBody>
      </p:sp>
      <p:sp>
        <p:nvSpPr>
          <p:cNvPr id="5" name="Rectangle 4"/>
          <p:cNvSpPr/>
          <p:nvPr/>
        </p:nvSpPr>
        <p:spPr>
          <a:xfrm>
            <a:off x="738130" y="2655065"/>
            <a:ext cx="3283027" cy="92541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162540" y="2697600"/>
            <a:ext cx="3249976" cy="738664"/>
          </a:xfrm>
          <a:prstGeom prst="rect">
            <a:avLst/>
          </a:prstGeom>
          <a:noFill/>
        </p:spPr>
        <p:txBody>
          <a:bodyPr wrap="square" rtlCol="0">
            <a:spAutoFit/>
          </a:bodyPr>
          <a:lstStyle/>
          <a:p>
            <a:r>
              <a:rPr lang="en-GB" sz="1400" b="1" dirty="0" smtClean="0"/>
              <a:t>Position of the desired cross sections (y and x), they can be more that one, e.g. :</a:t>
            </a:r>
          </a:p>
          <a:p>
            <a:r>
              <a:rPr lang="en-GB" sz="1400" b="1" dirty="0" err="1" smtClean="0"/>
              <a:t>xPosition</a:t>
            </a:r>
            <a:r>
              <a:rPr lang="en-GB" sz="1400" b="1" dirty="0" smtClean="0"/>
              <a:t> =  [35 70];</a:t>
            </a:r>
            <a:endParaRPr lang="en-GB" sz="1400" b="1" dirty="0"/>
          </a:p>
        </p:txBody>
      </p:sp>
      <p:sp>
        <p:nvSpPr>
          <p:cNvPr id="11" name="Rectangle 10"/>
          <p:cNvSpPr/>
          <p:nvPr/>
        </p:nvSpPr>
        <p:spPr>
          <a:xfrm>
            <a:off x="879513" y="2082188"/>
            <a:ext cx="3283027" cy="27609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860974" y="1289080"/>
            <a:ext cx="6213514" cy="830997"/>
          </a:xfrm>
          <a:prstGeom prst="rect">
            <a:avLst/>
          </a:prstGeom>
          <a:noFill/>
        </p:spPr>
        <p:txBody>
          <a:bodyPr wrap="square" rtlCol="0">
            <a:spAutoFit/>
          </a:bodyPr>
          <a:lstStyle/>
          <a:p>
            <a:r>
              <a:rPr lang="en-GB" sz="1600" b="1" dirty="0" smtClean="0"/>
              <a:t>Model iterations at which we want to plot the results – default is at the end of the model run only, but more that one iteration number can be specified, not recommended, </a:t>
            </a:r>
            <a:r>
              <a:rPr lang="en-GB" sz="1600" b="1" dirty="0" err="1"/>
              <a:t>M</a:t>
            </a:r>
            <a:r>
              <a:rPr lang="en-GB" sz="1600" b="1" dirty="0" err="1" smtClean="0"/>
              <a:t>atlab</a:t>
            </a:r>
            <a:r>
              <a:rPr lang="en-GB" sz="1600" b="1" dirty="0" smtClean="0"/>
              <a:t> may crash for big arrays -</a:t>
            </a:r>
            <a:endParaRPr lang="en-GB" sz="1600" b="1" dirty="0"/>
          </a:p>
        </p:txBody>
      </p:sp>
      <p:cxnSp>
        <p:nvCxnSpPr>
          <p:cNvPr id="12" name="Straight Arrow Connector 11"/>
          <p:cNvCxnSpPr/>
          <p:nvPr/>
        </p:nvCxnSpPr>
        <p:spPr>
          <a:xfrm flipV="1">
            <a:off x="4162540" y="1531345"/>
            <a:ext cx="1665383" cy="6154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40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sp>
        <p:nvSpPr>
          <p:cNvPr id="6" name="TextBox 5"/>
          <p:cNvSpPr txBox="1"/>
          <p:nvPr/>
        </p:nvSpPr>
        <p:spPr>
          <a:xfrm>
            <a:off x="9366573" y="815291"/>
            <a:ext cx="2959902" cy="1631216"/>
          </a:xfrm>
          <a:prstGeom prst="rect">
            <a:avLst/>
          </a:prstGeom>
          <a:noFill/>
        </p:spPr>
        <p:txBody>
          <a:bodyPr wrap="square" rtlCol="0">
            <a:spAutoFit/>
          </a:bodyPr>
          <a:lstStyle/>
          <a:p>
            <a:r>
              <a:rPr lang="en-GB" sz="2000" b="1" dirty="0" smtClean="0"/>
              <a:t>11. </a:t>
            </a:r>
            <a:r>
              <a:rPr lang="en-GB" sz="2000" dirty="0" smtClean="0"/>
              <a:t>In the </a:t>
            </a:r>
            <a:r>
              <a:rPr lang="en-GB" sz="2000" i="1" dirty="0" err="1" smtClean="0">
                <a:effectLst>
                  <a:outerShdw blurRad="38100" dist="38100" dir="2700000" algn="tl">
                    <a:srgbClr val="000000">
                      <a:alpha val="43137"/>
                    </a:srgbClr>
                  </a:outerShdw>
                </a:effectLst>
              </a:rPr>
              <a:t>GraphicsFiles</a:t>
            </a:r>
            <a:r>
              <a:rPr lang="en-GB" sz="2000" i="1" dirty="0" smtClean="0">
                <a:effectLst>
                  <a:outerShdw blurRad="38100" dist="38100" dir="2700000" algn="tl">
                    <a:srgbClr val="000000">
                      <a:alpha val="43137"/>
                    </a:srgbClr>
                  </a:outerShdw>
                </a:effectLst>
              </a:rPr>
              <a:t> </a:t>
            </a:r>
            <a:r>
              <a:rPr lang="en-GB" sz="2000" dirty="0" smtClean="0"/>
              <a:t>folder, open the </a:t>
            </a:r>
            <a:r>
              <a:rPr lang="en-GB" sz="2000" b="1" dirty="0" err="1" smtClean="0"/>
              <a:t>printResults.m</a:t>
            </a:r>
            <a:r>
              <a:rPr lang="en-GB" sz="2000" dirty="0" smtClean="0"/>
              <a:t> file and specify the desired options</a:t>
            </a:r>
            <a:endParaRPr lang="en-GB" dirty="0" smtClean="0"/>
          </a:p>
        </p:txBody>
      </p:sp>
      <p:pic>
        <p:nvPicPr>
          <p:cNvPr id="3" name="Picture 2"/>
          <p:cNvPicPr>
            <a:picLocks noChangeAspect="1"/>
          </p:cNvPicPr>
          <p:nvPr/>
        </p:nvPicPr>
        <p:blipFill>
          <a:blip r:embed="rId4"/>
          <a:stretch>
            <a:fillRect/>
          </a:stretch>
        </p:blipFill>
        <p:spPr>
          <a:xfrm>
            <a:off x="574827" y="2581087"/>
            <a:ext cx="7715250" cy="2009775"/>
          </a:xfrm>
          <a:prstGeom prst="rect">
            <a:avLst/>
          </a:prstGeom>
        </p:spPr>
      </p:pic>
      <p:sp>
        <p:nvSpPr>
          <p:cNvPr id="14" name="TextBox 13"/>
          <p:cNvSpPr txBox="1"/>
          <p:nvPr/>
        </p:nvSpPr>
        <p:spPr>
          <a:xfrm>
            <a:off x="5640636" y="4531583"/>
            <a:ext cx="6213514" cy="830997"/>
          </a:xfrm>
          <a:prstGeom prst="rect">
            <a:avLst/>
          </a:prstGeom>
          <a:noFill/>
        </p:spPr>
        <p:txBody>
          <a:bodyPr wrap="square" rtlCol="0">
            <a:spAutoFit/>
          </a:bodyPr>
          <a:lstStyle/>
          <a:p>
            <a:r>
              <a:rPr lang="en-GB" sz="1600" b="1" dirty="0" smtClean="0"/>
              <a:t>Generates petrel eclipse file (grid and property) to import the resulting </a:t>
            </a:r>
            <a:r>
              <a:rPr lang="en-GB" sz="1600" b="1" dirty="0" err="1" smtClean="0"/>
              <a:t>facies</a:t>
            </a:r>
            <a:r>
              <a:rPr lang="en-GB" sz="1600" b="1" dirty="0" smtClean="0"/>
              <a:t> model in Petrel, recommended because it’s faster and easier to visualize cross sections and 3D view</a:t>
            </a:r>
            <a:endParaRPr lang="en-GB" sz="1600" b="1" dirty="0"/>
          </a:p>
        </p:txBody>
      </p:sp>
      <p:cxnSp>
        <p:nvCxnSpPr>
          <p:cNvPr id="15" name="Straight Arrow Connector 14"/>
          <p:cNvCxnSpPr/>
          <p:nvPr/>
        </p:nvCxnSpPr>
        <p:spPr>
          <a:xfrm>
            <a:off x="4433313" y="4194357"/>
            <a:ext cx="1138525" cy="3965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49425" y="4095597"/>
            <a:ext cx="3283027" cy="27609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035582" y="3321480"/>
            <a:ext cx="5486403" cy="27609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724494" y="2965021"/>
            <a:ext cx="4000960" cy="830997"/>
          </a:xfrm>
          <a:prstGeom prst="rect">
            <a:avLst/>
          </a:prstGeom>
          <a:noFill/>
        </p:spPr>
        <p:txBody>
          <a:bodyPr wrap="square" rtlCol="0">
            <a:spAutoFit/>
          </a:bodyPr>
          <a:lstStyle/>
          <a:p>
            <a:r>
              <a:rPr lang="en-GB" sz="1600" b="1" dirty="0" smtClean="0"/>
              <a:t>Save all the model variables and results: </a:t>
            </a:r>
            <a:r>
              <a:rPr lang="en-GB" sz="1600" b="1" dirty="0" err="1" smtClean="0"/>
              <a:t>facies</a:t>
            </a:r>
            <a:r>
              <a:rPr lang="en-GB" sz="1600" b="1" dirty="0" smtClean="0"/>
              <a:t> distribution, water depth, wave energy, layer thickness…</a:t>
            </a:r>
            <a:endParaRPr lang="en-GB" sz="1600" b="1" dirty="0"/>
          </a:p>
        </p:txBody>
      </p:sp>
      <p:cxnSp>
        <p:nvCxnSpPr>
          <p:cNvPr id="20" name="Straight Arrow Connector 19"/>
          <p:cNvCxnSpPr/>
          <p:nvPr/>
        </p:nvCxnSpPr>
        <p:spPr>
          <a:xfrm flipV="1">
            <a:off x="6654188" y="3224904"/>
            <a:ext cx="992316" cy="23462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41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1025" y="769447"/>
            <a:ext cx="11123295" cy="5933586"/>
          </a:xfrm>
          <a:prstGeom prst="rect">
            <a:avLst/>
          </a:prstGeom>
        </p:spPr>
      </p:pic>
      <p:sp>
        <p:nvSpPr>
          <p:cNvPr id="13" name="TextBox 12"/>
          <p:cNvSpPr txBox="1"/>
          <p:nvPr/>
        </p:nvSpPr>
        <p:spPr>
          <a:xfrm>
            <a:off x="8551324" y="2280534"/>
            <a:ext cx="2959902" cy="707886"/>
          </a:xfrm>
          <a:prstGeom prst="rect">
            <a:avLst/>
          </a:prstGeom>
          <a:noFill/>
        </p:spPr>
        <p:txBody>
          <a:bodyPr wrap="square" rtlCol="0">
            <a:spAutoFit/>
          </a:bodyPr>
          <a:lstStyle/>
          <a:p>
            <a:r>
              <a:rPr lang="en-GB" sz="2000" b="1" dirty="0" smtClean="0"/>
              <a:t>12. </a:t>
            </a:r>
            <a:r>
              <a:rPr lang="en-GB" sz="2000" dirty="0" smtClean="0"/>
              <a:t>Run model from </a:t>
            </a:r>
            <a:r>
              <a:rPr lang="en-GB" sz="2000" dirty="0" err="1" smtClean="0"/>
              <a:t>carboCAT_Main.m</a:t>
            </a:r>
            <a:r>
              <a:rPr lang="en-GB" sz="2000" dirty="0" smtClean="0"/>
              <a:t> </a:t>
            </a:r>
            <a:endParaRPr lang="en-GB" dirty="0" smtClean="0"/>
          </a:p>
        </p:txBody>
      </p:sp>
      <p:sp>
        <p:nvSpPr>
          <p:cNvPr id="9" name="Oval 8"/>
          <p:cNvSpPr/>
          <p:nvPr/>
        </p:nvSpPr>
        <p:spPr>
          <a:xfrm>
            <a:off x="3393194" y="769447"/>
            <a:ext cx="694063" cy="75656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118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Model outputs</a:t>
            </a:r>
            <a:endParaRPr lang="en-GB" dirty="0"/>
          </a:p>
        </p:txBody>
      </p:sp>
      <p:sp>
        <p:nvSpPr>
          <p:cNvPr id="3" name="Subtitle 2"/>
          <p:cNvSpPr>
            <a:spLocks noGrp="1"/>
          </p:cNvSpPr>
          <p:nvPr>
            <p:ph type="subTitle" idx="1"/>
          </p:nvPr>
        </p:nvSpPr>
        <p:spPr/>
        <p:txBody>
          <a:bodyPr/>
          <a:lstStyle/>
          <a:p>
            <a:endParaRPr lang="en-GB" dirty="0"/>
          </a:p>
        </p:txBody>
      </p:sp>
      <p:pic>
        <p:nvPicPr>
          <p:cNvPr id="4" name="Picture 3">
            <a:extLst>
              <a:ext uri="{FF2B5EF4-FFF2-40B4-BE49-F238E27FC236}">
                <a16:creationId xmlns:a16="http://schemas.microsoft.com/office/drawing/2014/main" id="{E25B2ED4-4F14-5B41-83A1-C6E0F85D347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spTree>
    <p:extLst>
      <p:ext uri="{BB962C8B-B14F-4D97-AF65-F5344CB8AC3E}">
        <p14:creationId xmlns:p14="http://schemas.microsoft.com/office/powerpoint/2010/main" val="240836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output</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2" name="Picture 1"/>
          <p:cNvPicPr>
            <a:picLocks noChangeAspect="1"/>
          </p:cNvPicPr>
          <p:nvPr/>
        </p:nvPicPr>
        <p:blipFill>
          <a:blip r:embed="rId4"/>
          <a:stretch>
            <a:fillRect/>
          </a:stretch>
        </p:blipFill>
        <p:spPr>
          <a:xfrm>
            <a:off x="661121" y="1443644"/>
            <a:ext cx="8048625" cy="4400550"/>
          </a:xfrm>
          <a:prstGeom prst="rect">
            <a:avLst/>
          </a:prstGeom>
        </p:spPr>
      </p:pic>
      <p:sp>
        <p:nvSpPr>
          <p:cNvPr id="5" name="TextBox 4"/>
          <p:cNvSpPr txBox="1"/>
          <p:nvPr/>
        </p:nvSpPr>
        <p:spPr>
          <a:xfrm>
            <a:off x="3904843" y="920424"/>
            <a:ext cx="1956864" cy="523220"/>
          </a:xfrm>
          <a:prstGeom prst="rect">
            <a:avLst/>
          </a:prstGeom>
          <a:noFill/>
        </p:spPr>
        <p:txBody>
          <a:bodyPr wrap="square" rtlCol="0">
            <a:spAutoFit/>
          </a:bodyPr>
          <a:lstStyle/>
          <a:p>
            <a:r>
              <a:rPr lang="en-GB" sz="1400" b="1" dirty="0" smtClean="0"/>
              <a:t>ECLIPSE Grid and Property files for Petrel</a:t>
            </a:r>
            <a:endParaRPr lang="en-GB" sz="1400" b="1" dirty="0"/>
          </a:p>
        </p:txBody>
      </p:sp>
      <p:cxnSp>
        <p:nvCxnSpPr>
          <p:cNvPr id="12" name="Straight Arrow Connector 11"/>
          <p:cNvCxnSpPr>
            <a:stCxn id="2" idx="0"/>
          </p:cNvCxnSpPr>
          <p:nvPr/>
        </p:nvCxnSpPr>
        <p:spPr>
          <a:xfrm flipH="1">
            <a:off x="4256117" y="1443644"/>
            <a:ext cx="429317" cy="775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2244" y="1443644"/>
            <a:ext cx="778927" cy="908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45331" y="2660073"/>
            <a:ext cx="4131425" cy="2580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376756" y="5053935"/>
            <a:ext cx="1956864" cy="954107"/>
          </a:xfrm>
          <a:prstGeom prst="rect">
            <a:avLst/>
          </a:prstGeom>
          <a:noFill/>
        </p:spPr>
        <p:txBody>
          <a:bodyPr wrap="square" rtlCol="0">
            <a:spAutoFit/>
          </a:bodyPr>
          <a:lstStyle/>
          <a:p>
            <a:r>
              <a:rPr lang="en-GB" sz="1400" b="1" dirty="0" smtClean="0"/>
              <a:t>.mat file with all the model variables/arrays (if we need to run analysis, plot…)</a:t>
            </a:r>
            <a:endParaRPr lang="en-GB" sz="1400" b="1" dirty="0"/>
          </a:p>
        </p:txBody>
      </p:sp>
    </p:spTree>
    <p:extLst>
      <p:ext uri="{BB962C8B-B14F-4D97-AF65-F5344CB8AC3E}">
        <p14:creationId xmlns:p14="http://schemas.microsoft.com/office/powerpoint/2010/main" val="4186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output</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8487" y="949711"/>
            <a:ext cx="7927328" cy="4064558"/>
          </a:xfrm>
          <a:prstGeom prst="rect">
            <a:avLst/>
          </a:prstGeom>
        </p:spPr>
      </p:pic>
      <p:sp>
        <p:nvSpPr>
          <p:cNvPr id="6" name="TextBox 5"/>
          <p:cNvSpPr txBox="1"/>
          <p:nvPr/>
        </p:nvSpPr>
        <p:spPr>
          <a:xfrm>
            <a:off x="7775330" y="1796026"/>
            <a:ext cx="3433156" cy="1815882"/>
          </a:xfrm>
          <a:prstGeom prst="rect">
            <a:avLst/>
          </a:prstGeom>
          <a:noFill/>
        </p:spPr>
        <p:txBody>
          <a:bodyPr wrap="square" rtlCol="0">
            <a:spAutoFit/>
          </a:bodyPr>
          <a:lstStyle/>
          <a:p>
            <a:r>
              <a:rPr lang="en-GB" sz="1600" b="1" dirty="0" smtClean="0"/>
              <a:t>3D from Petrel (Usually I don’t print the 3D </a:t>
            </a:r>
            <a:r>
              <a:rPr lang="en-GB" sz="1600" b="1" dirty="0" err="1" smtClean="0"/>
              <a:t>facies</a:t>
            </a:r>
            <a:r>
              <a:rPr lang="en-GB" sz="1600" b="1" dirty="0" smtClean="0"/>
              <a:t> model from </a:t>
            </a:r>
            <a:r>
              <a:rPr lang="en-GB" sz="1600" b="1" dirty="0" err="1" smtClean="0"/>
              <a:t>Matlab</a:t>
            </a:r>
            <a:r>
              <a:rPr lang="en-GB" sz="1600" b="1" dirty="0" smtClean="0"/>
              <a:t> because is time expensive, I comment the related graphic function to avoid it). In Petrel is also easier and quick to see  model cross sections (anywhere in the model and with any direction)</a:t>
            </a:r>
            <a:endParaRPr lang="en-GB" sz="1600" b="1" dirty="0"/>
          </a:p>
        </p:txBody>
      </p:sp>
      <p:pic>
        <p:nvPicPr>
          <p:cNvPr id="7" name="Picture 6"/>
          <p:cNvPicPr>
            <a:picLocks noChangeAspect="1"/>
          </p:cNvPicPr>
          <p:nvPr/>
        </p:nvPicPr>
        <p:blipFill>
          <a:blip r:embed="rId5"/>
          <a:stretch>
            <a:fillRect/>
          </a:stretch>
        </p:blipFill>
        <p:spPr>
          <a:xfrm>
            <a:off x="7149378" y="3848550"/>
            <a:ext cx="885825" cy="1866900"/>
          </a:xfrm>
          <a:prstGeom prst="rect">
            <a:avLst/>
          </a:prstGeom>
        </p:spPr>
      </p:pic>
      <p:cxnSp>
        <p:nvCxnSpPr>
          <p:cNvPr id="9" name="Straight Arrow Connector 8"/>
          <p:cNvCxnSpPr/>
          <p:nvPr/>
        </p:nvCxnSpPr>
        <p:spPr>
          <a:xfrm flipH="1">
            <a:off x="3100647" y="3724102"/>
            <a:ext cx="1113906" cy="176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91369" y="5530784"/>
            <a:ext cx="2394065" cy="369332"/>
          </a:xfrm>
          <a:prstGeom prst="rect">
            <a:avLst/>
          </a:prstGeom>
          <a:noFill/>
        </p:spPr>
        <p:txBody>
          <a:bodyPr wrap="square" rtlCol="0">
            <a:spAutoFit/>
          </a:bodyPr>
          <a:lstStyle/>
          <a:p>
            <a:r>
              <a:rPr lang="en-GB" dirty="0" smtClean="0"/>
              <a:t>Grey is pelagic</a:t>
            </a:r>
            <a:endParaRPr lang="en-GB" dirty="0"/>
          </a:p>
        </p:txBody>
      </p:sp>
      <p:cxnSp>
        <p:nvCxnSpPr>
          <p:cNvPr id="14" name="Straight Arrow Connector 13"/>
          <p:cNvCxnSpPr/>
          <p:nvPr/>
        </p:nvCxnSpPr>
        <p:spPr>
          <a:xfrm>
            <a:off x="8163098" y="4782000"/>
            <a:ext cx="994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240739" y="4216004"/>
            <a:ext cx="1787236" cy="1477328"/>
          </a:xfrm>
          <a:prstGeom prst="rect">
            <a:avLst/>
          </a:prstGeom>
          <a:noFill/>
        </p:spPr>
        <p:txBody>
          <a:bodyPr wrap="square" rtlCol="0">
            <a:spAutoFit/>
          </a:bodyPr>
          <a:lstStyle/>
          <a:p>
            <a:r>
              <a:rPr lang="en-GB" dirty="0" err="1" smtClean="0"/>
              <a:t>Bedload</a:t>
            </a:r>
            <a:r>
              <a:rPr lang="en-GB" dirty="0" smtClean="0"/>
              <a:t> or suspension accordingly to factory median grain diameter </a:t>
            </a:r>
            <a:endParaRPr lang="en-GB" dirty="0"/>
          </a:p>
        </p:txBody>
      </p:sp>
    </p:spTree>
    <p:extLst>
      <p:ext uri="{BB962C8B-B14F-4D97-AF65-F5344CB8AC3E}">
        <p14:creationId xmlns:p14="http://schemas.microsoft.com/office/powerpoint/2010/main" val="397315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introduction</a:t>
            </a:r>
            <a:endParaRPr lang="en-US" sz="3600" b="1" dirty="0">
              <a:solidFill>
                <a:srgbClr val="27295D"/>
              </a:solidFill>
            </a:endParaRPr>
          </a:p>
        </p:txBody>
      </p:sp>
      <p:pic>
        <p:nvPicPr>
          <p:cNvPr id="11" name="Picture 10">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sp>
        <p:nvSpPr>
          <p:cNvPr id="2" name="TextBox 1"/>
          <p:cNvSpPr txBox="1"/>
          <p:nvPr/>
        </p:nvSpPr>
        <p:spPr>
          <a:xfrm>
            <a:off x="462708" y="1288972"/>
            <a:ext cx="11501610"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Carbo-CAT is a numerical stratigraphic forward model that can simulate carbonate platform development under various climatic and tectonic controls </a:t>
            </a:r>
          </a:p>
          <a:p>
            <a:pPr marL="285750" indent="-285750">
              <a:buFont typeface="Arial" panose="020B0604020202020204" pitchFamily="34" charset="0"/>
              <a:buChar char="•"/>
            </a:pPr>
            <a:r>
              <a:rPr lang="en-GB" dirty="0" smtClean="0"/>
              <a:t>Carbo-CAT is written in </a:t>
            </a:r>
            <a:r>
              <a:rPr lang="en-GB" dirty="0" err="1" smtClean="0"/>
              <a:t>Matlab</a:t>
            </a:r>
            <a:r>
              <a:rPr lang="en-GB" dirty="0" smtClean="0"/>
              <a:t> and the current version is under development using MATLAB R2018a</a:t>
            </a:r>
          </a:p>
          <a:p>
            <a:pPr marL="285750" indent="-285750">
              <a:buFont typeface="Arial" panose="020B0604020202020204" pitchFamily="34" charset="0"/>
              <a:buChar char="•"/>
            </a:pPr>
            <a:endParaRPr lang="en-GB" dirty="0"/>
          </a:p>
        </p:txBody>
      </p:sp>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9638" y="2326073"/>
            <a:ext cx="5477955" cy="4531927"/>
          </a:xfrm>
          <a:prstGeom prst="rect">
            <a:avLst/>
          </a:prstGeom>
        </p:spPr>
      </p:pic>
      <p:sp>
        <p:nvSpPr>
          <p:cNvPr id="19" name="TextBox 18"/>
          <p:cNvSpPr txBox="1"/>
          <p:nvPr/>
        </p:nvSpPr>
        <p:spPr>
          <a:xfrm>
            <a:off x="4644044" y="2501832"/>
            <a:ext cx="7547956" cy="2862322"/>
          </a:xfrm>
          <a:prstGeom prst="rect">
            <a:avLst/>
          </a:prstGeom>
          <a:noFill/>
        </p:spPr>
        <p:txBody>
          <a:bodyPr wrap="square" rtlCol="0">
            <a:spAutoFit/>
          </a:bodyPr>
          <a:lstStyle/>
          <a:p>
            <a:r>
              <a:rPr lang="en-GB" b="1" dirty="0" smtClean="0"/>
              <a:t>The program consist of:</a:t>
            </a:r>
          </a:p>
          <a:p>
            <a:pPr marL="285750" indent="-285750">
              <a:buFont typeface="Arial" panose="020B0604020202020204" pitchFamily="34" charset="0"/>
              <a:buChar char="•"/>
            </a:pPr>
            <a:r>
              <a:rPr lang="en-GB" dirty="0" smtClean="0"/>
              <a:t> a number of </a:t>
            </a:r>
            <a:r>
              <a:rPr lang="en-GB" dirty="0" err="1" smtClean="0"/>
              <a:t>Matlab</a:t>
            </a:r>
            <a:r>
              <a:rPr lang="en-GB" dirty="0" smtClean="0"/>
              <a:t> (.m) files, organized in different folders accordingly to the represented process (e.g. </a:t>
            </a:r>
            <a:r>
              <a:rPr lang="en-GB" i="1" dirty="0" err="1" smtClean="0">
                <a:effectLst>
                  <a:outerShdw blurRad="38100" dist="38100" dir="2700000" algn="tl">
                    <a:srgbClr val="000000">
                      <a:alpha val="43137"/>
                    </a:srgbClr>
                  </a:outerShdw>
                </a:effectLst>
              </a:rPr>
              <a:t>WaveEnergy</a:t>
            </a:r>
            <a:r>
              <a:rPr lang="en-GB" dirty="0" smtClean="0"/>
              <a:t>, </a:t>
            </a:r>
            <a:r>
              <a:rPr lang="en-GB" i="1" dirty="0" smtClean="0">
                <a:effectLst>
                  <a:outerShdw blurRad="38100" dist="38100" dir="2700000" algn="tl">
                    <a:srgbClr val="000000">
                      <a:alpha val="43137"/>
                    </a:srgbClr>
                  </a:outerShdw>
                </a:effectLst>
              </a:rPr>
              <a:t>Siliciclastic</a:t>
            </a:r>
            <a:r>
              <a:rPr lang="en-GB" dirty="0" smtClean="0"/>
              <a:t>, </a:t>
            </a:r>
            <a:r>
              <a:rPr lang="en-GB" i="1" dirty="0" smtClean="0">
                <a:effectLst>
                  <a:outerShdw blurRad="38100" dist="38100" dir="2700000" algn="tl">
                    <a:srgbClr val="000000">
                      <a:alpha val="43137"/>
                    </a:srgbClr>
                  </a:outerShdw>
                </a:effectLst>
              </a:rPr>
              <a:t>Production, </a:t>
            </a:r>
            <a:r>
              <a:rPr lang="en-GB" i="1" dirty="0" err="1" smtClean="0">
                <a:effectLst>
                  <a:outerShdw blurRad="38100" dist="38100" dir="2700000" algn="tl">
                    <a:srgbClr val="000000">
                      <a:alpha val="43137"/>
                    </a:srgbClr>
                  </a:outerShdw>
                </a:effectLst>
              </a:rPr>
              <a:t>PelagicRoutine</a:t>
            </a:r>
            <a:r>
              <a:rPr lang="en-GB" i="1" dirty="0" smtClean="0">
                <a:effectLst>
                  <a:outerShdw blurRad="38100" dist="38100" dir="2700000" algn="tl">
                    <a:srgbClr val="000000">
                      <a:alpha val="43137"/>
                    </a:srgbClr>
                  </a:outerShdw>
                </a:effectLst>
              </a:rPr>
              <a:t>, </a:t>
            </a:r>
            <a:r>
              <a:rPr lang="en-GB" i="1" dirty="0" err="1" smtClean="0">
                <a:effectLst>
                  <a:outerShdw blurRad="38100" dist="38100" dir="2700000" algn="tl">
                    <a:srgbClr val="000000">
                      <a:alpha val="43137"/>
                    </a:srgbClr>
                  </a:outerShdw>
                </a:effectLst>
              </a:rPr>
              <a:t>Lobyte</a:t>
            </a:r>
            <a:r>
              <a:rPr lang="en-GB" dirty="0" smtClean="0"/>
              <a:t>…)</a:t>
            </a:r>
          </a:p>
          <a:p>
            <a:pPr marL="285750" indent="-285750">
              <a:buFont typeface="Arial" panose="020B0604020202020204" pitchFamily="34" charset="0"/>
              <a:buChar char="•"/>
            </a:pPr>
            <a:r>
              <a:rPr lang="en-GB" dirty="0" smtClean="0"/>
              <a:t>a number of .txt files where the input parameters can be defined (stored in the </a:t>
            </a:r>
            <a:r>
              <a:rPr lang="en-GB" i="1" dirty="0" err="1" smtClean="0">
                <a:effectLst>
                  <a:outerShdw blurRad="38100" dist="38100" dir="2700000" algn="tl">
                    <a:srgbClr val="000000">
                      <a:alpha val="43137"/>
                    </a:srgbClr>
                  </a:outerShdw>
                </a:effectLst>
              </a:rPr>
              <a:t>params</a:t>
            </a:r>
            <a:r>
              <a:rPr lang="en-GB" dirty="0" smtClean="0"/>
              <a:t> folder)</a:t>
            </a:r>
          </a:p>
          <a:p>
            <a:pPr marL="285750" indent="-285750">
              <a:buFont typeface="Arial" panose="020B0604020202020204" pitchFamily="34" charset="0"/>
              <a:buChar char="•"/>
            </a:pPr>
            <a:r>
              <a:rPr lang="en-GB" dirty="0"/>
              <a:t>a</a:t>
            </a:r>
            <a:r>
              <a:rPr lang="en-GB" dirty="0" smtClean="0"/>
              <a:t> number of additional routines providing various, additional functionalities (see </a:t>
            </a:r>
            <a:r>
              <a:rPr lang="en-GB" i="1" dirty="0" smtClean="0">
                <a:effectLst>
                  <a:outerShdw blurRad="38100" dist="38100" dir="2700000" algn="tl">
                    <a:srgbClr val="000000">
                      <a:alpha val="43137"/>
                    </a:srgbClr>
                  </a:outerShdw>
                </a:effectLst>
              </a:rPr>
              <a:t>Analysis</a:t>
            </a:r>
            <a:r>
              <a:rPr lang="en-GB" dirty="0" smtClean="0"/>
              <a:t>, </a:t>
            </a:r>
            <a:r>
              <a:rPr lang="en-GB" i="1" dirty="0" err="1" smtClean="0">
                <a:effectLst>
                  <a:outerShdw blurRad="38100" dist="38100" dir="2700000" algn="tl">
                    <a:srgbClr val="000000">
                      <a:alpha val="43137"/>
                    </a:srgbClr>
                  </a:outerShdw>
                </a:effectLst>
              </a:rPr>
              <a:t>SeismicFunctions</a:t>
            </a:r>
            <a:r>
              <a:rPr lang="en-GB" dirty="0" smtClean="0"/>
              <a:t>, </a:t>
            </a:r>
            <a:r>
              <a:rPr lang="en-GB" i="1" dirty="0" smtClean="0">
                <a:effectLst>
                  <a:outerShdw blurRad="38100" dist="38100" dir="2700000" algn="tl">
                    <a:srgbClr val="000000">
                      <a:alpha val="43137"/>
                    </a:srgbClr>
                  </a:outerShdw>
                </a:effectLst>
              </a:rPr>
              <a:t>Utilities…</a:t>
            </a:r>
            <a:r>
              <a:rPr lang="en-GB" dirty="0" smtClean="0"/>
              <a:t>)</a:t>
            </a: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147944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FBA2B3-5131-5648-A103-CFA86EF1B9C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67915" y="947014"/>
            <a:ext cx="6806762" cy="5775903"/>
          </a:xfrm>
          <a:prstGeom prst="rect">
            <a:avLst/>
          </a:prstGeom>
        </p:spPr>
      </p:pic>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formulation</a:t>
            </a:r>
          </a:p>
        </p:txBody>
      </p:sp>
      <p:sp>
        <p:nvSpPr>
          <p:cNvPr id="6" name="Right Brace 5"/>
          <p:cNvSpPr/>
          <p:nvPr/>
        </p:nvSpPr>
        <p:spPr>
          <a:xfrm>
            <a:off x="8678473" y="1275114"/>
            <a:ext cx="412518" cy="254874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9338566" y="4547996"/>
            <a:ext cx="1232452" cy="646331"/>
          </a:xfrm>
          <a:prstGeom prst="rect">
            <a:avLst/>
          </a:prstGeom>
          <a:noFill/>
        </p:spPr>
        <p:txBody>
          <a:bodyPr wrap="square" rtlCol="0">
            <a:spAutoFit/>
          </a:bodyPr>
          <a:lstStyle/>
          <a:p>
            <a:r>
              <a:rPr lang="en-GB" dirty="0"/>
              <a:t>Carbonate deposition</a:t>
            </a:r>
          </a:p>
        </p:txBody>
      </p:sp>
      <p:sp>
        <p:nvSpPr>
          <p:cNvPr id="9" name="Right Brace 8"/>
          <p:cNvSpPr/>
          <p:nvPr/>
        </p:nvSpPr>
        <p:spPr>
          <a:xfrm>
            <a:off x="8678473" y="4044623"/>
            <a:ext cx="412518" cy="16530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sp>
        <p:nvSpPr>
          <p:cNvPr id="13" name="Right Brace 12">
            <a:extLst>
              <a:ext uri="{FF2B5EF4-FFF2-40B4-BE49-F238E27FC236}">
                <a16:creationId xmlns:a16="http://schemas.microsoft.com/office/drawing/2014/main" id="{E9DDE5B0-8E0D-F044-97DB-AFDD9E0BA9CF}"/>
              </a:ext>
            </a:extLst>
          </p:cNvPr>
          <p:cNvSpPr/>
          <p:nvPr/>
        </p:nvSpPr>
        <p:spPr>
          <a:xfrm>
            <a:off x="8678473" y="5810619"/>
            <a:ext cx="412518" cy="81041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C4F48438-1EE0-A745-8F30-A4838A948813}"/>
              </a:ext>
            </a:extLst>
          </p:cNvPr>
          <p:cNvSpPr txBox="1"/>
          <p:nvPr/>
        </p:nvSpPr>
        <p:spPr>
          <a:xfrm>
            <a:off x="9157252" y="1672320"/>
            <a:ext cx="1413766" cy="1754326"/>
          </a:xfrm>
          <a:prstGeom prst="rect">
            <a:avLst/>
          </a:prstGeom>
          <a:noFill/>
        </p:spPr>
        <p:txBody>
          <a:bodyPr wrap="square" rtlCol="0">
            <a:spAutoFit/>
          </a:bodyPr>
          <a:lstStyle/>
          <a:p>
            <a:pPr algn="ctr"/>
            <a:r>
              <a:rPr lang="en-US" dirty="0">
                <a:solidFill>
                  <a:srgbClr val="000000"/>
                </a:solidFill>
              </a:rPr>
              <a:t>Controls on carbonate spatial distribution and production </a:t>
            </a:r>
          </a:p>
        </p:txBody>
      </p:sp>
      <p:sp>
        <p:nvSpPr>
          <p:cNvPr id="15" name="TextBox 14">
            <a:extLst>
              <a:ext uri="{FF2B5EF4-FFF2-40B4-BE49-F238E27FC236}">
                <a16:creationId xmlns:a16="http://schemas.microsoft.com/office/drawing/2014/main" id="{403F3C77-6987-F04A-9F7F-9831F57C785D}"/>
              </a:ext>
            </a:extLst>
          </p:cNvPr>
          <p:cNvSpPr txBox="1"/>
          <p:nvPr/>
        </p:nvSpPr>
        <p:spPr>
          <a:xfrm>
            <a:off x="9234055" y="5657672"/>
            <a:ext cx="1420091" cy="1200329"/>
          </a:xfrm>
          <a:prstGeom prst="rect">
            <a:avLst/>
          </a:prstGeom>
          <a:noFill/>
        </p:spPr>
        <p:txBody>
          <a:bodyPr wrap="square" rtlCol="0">
            <a:spAutoFit/>
          </a:bodyPr>
          <a:lstStyle/>
          <a:p>
            <a:pPr algn="ctr"/>
            <a:r>
              <a:rPr lang="en-GB" dirty="0"/>
              <a:t>Controls on carbonate after deposition</a:t>
            </a:r>
          </a:p>
        </p:txBody>
      </p:sp>
    </p:spTree>
    <p:extLst>
      <p:ext uri="{BB962C8B-B14F-4D97-AF65-F5344CB8AC3E}">
        <p14:creationId xmlns:p14="http://schemas.microsoft.com/office/powerpoint/2010/main" val="130800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27295D"/>
                </a:solidFill>
              </a:rPr>
              <a:t>Carbo-CAT introduction</a:t>
            </a:r>
            <a:endParaRPr lang="en-US" sz="3600" b="1" dirty="0">
              <a:solidFill>
                <a:srgbClr val="27295D"/>
              </a:solidFill>
            </a:endParaRPr>
          </a:p>
        </p:txBody>
      </p:sp>
      <p:pic>
        <p:nvPicPr>
          <p:cNvPr id="11" name="Picture 10">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pic>
        <p:nvPicPr>
          <p:cNvPr id="6" name="Picture 5"/>
          <p:cNvPicPr>
            <a:picLocks noChangeAspect="1"/>
          </p:cNvPicPr>
          <p:nvPr/>
        </p:nvPicPr>
        <p:blipFill>
          <a:blip r:embed="rId4"/>
          <a:stretch>
            <a:fillRect/>
          </a:stretch>
        </p:blipFill>
        <p:spPr>
          <a:xfrm>
            <a:off x="284175" y="1348688"/>
            <a:ext cx="6488550" cy="5367995"/>
          </a:xfrm>
          <a:prstGeom prst="rect">
            <a:avLst/>
          </a:prstGeom>
        </p:spPr>
      </p:pic>
      <p:sp>
        <p:nvSpPr>
          <p:cNvPr id="7" name="Rectangle 6"/>
          <p:cNvSpPr/>
          <p:nvPr/>
        </p:nvSpPr>
        <p:spPr>
          <a:xfrm>
            <a:off x="292487" y="5868786"/>
            <a:ext cx="6299506" cy="240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411585" y="1348688"/>
            <a:ext cx="6442364" cy="1200329"/>
          </a:xfrm>
          <a:prstGeom prst="rect">
            <a:avLst/>
          </a:prstGeom>
          <a:noFill/>
        </p:spPr>
        <p:txBody>
          <a:bodyPr wrap="square" rtlCol="0">
            <a:spAutoFit/>
          </a:bodyPr>
          <a:lstStyle/>
          <a:p>
            <a:r>
              <a:rPr lang="en-GB" dirty="0" smtClean="0"/>
              <a:t>The current version of Carbo-CAT does not have a GUI (yet) and </a:t>
            </a:r>
            <a:r>
              <a:rPr lang="en-GB" b="1" dirty="0" err="1" smtClean="0"/>
              <a:t>carboCAT_Main.m</a:t>
            </a:r>
            <a:r>
              <a:rPr lang="en-GB" b="1" dirty="0" smtClean="0"/>
              <a:t> </a:t>
            </a:r>
            <a:r>
              <a:rPr lang="en-GB" dirty="0" smtClean="0"/>
              <a:t>is the main script where the program main variables are initialized and the function </a:t>
            </a:r>
            <a:r>
              <a:rPr lang="en-GB" b="1" dirty="0" err="1" smtClean="0"/>
              <a:t>initializeCarboCAT.m</a:t>
            </a:r>
            <a:r>
              <a:rPr lang="en-GB" dirty="0" smtClean="0"/>
              <a:t> is recalled    </a:t>
            </a:r>
            <a:endParaRPr lang="en-GB" dirty="0"/>
          </a:p>
        </p:txBody>
      </p:sp>
      <p:cxnSp>
        <p:nvCxnSpPr>
          <p:cNvPr id="10" name="Straight Arrow Connector 9"/>
          <p:cNvCxnSpPr/>
          <p:nvPr/>
        </p:nvCxnSpPr>
        <p:spPr>
          <a:xfrm flipV="1">
            <a:off x="2227811" y="1920240"/>
            <a:ext cx="3183774" cy="39485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71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27295D"/>
                </a:solidFill>
              </a:rPr>
              <a:t>Carbo-CAT introduction</a:t>
            </a:r>
            <a:endParaRPr lang="en-US" sz="3600" b="1" dirty="0">
              <a:solidFill>
                <a:srgbClr val="27295D"/>
              </a:solidFill>
            </a:endParaRPr>
          </a:p>
        </p:txBody>
      </p:sp>
      <p:pic>
        <p:nvPicPr>
          <p:cNvPr id="11" name="Picture 10">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pic>
        <p:nvPicPr>
          <p:cNvPr id="6" name="Picture 5"/>
          <p:cNvPicPr>
            <a:picLocks noChangeAspect="1"/>
          </p:cNvPicPr>
          <p:nvPr/>
        </p:nvPicPr>
        <p:blipFill>
          <a:blip r:embed="rId4"/>
          <a:stretch>
            <a:fillRect/>
          </a:stretch>
        </p:blipFill>
        <p:spPr>
          <a:xfrm>
            <a:off x="197965" y="1267844"/>
            <a:ext cx="6488550" cy="5367995"/>
          </a:xfrm>
          <a:prstGeom prst="rect">
            <a:avLst/>
          </a:prstGeom>
        </p:spPr>
      </p:pic>
      <p:sp>
        <p:nvSpPr>
          <p:cNvPr id="7" name="Rectangle 6"/>
          <p:cNvSpPr/>
          <p:nvPr/>
        </p:nvSpPr>
        <p:spPr>
          <a:xfrm>
            <a:off x="292487" y="6000557"/>
            <a:ext cx="6299506" cy="240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2128058" y="1781618"/>
            <a:ext cx="3541222" cy="414449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69280" y="1136074"/>
            <a:ext cx="6010102" cy="1200329"/>
          </a:xfrm>
          <a:prstGeom prst="rect">
            <a:avLst/>
          </a:prstGeom>
          <a:noFill/>
        </p:spPr>
        <p:txBody>
          <a:bodyPr wrap="square" rtlCol="0">
            <a:spAutoFit/>
          </a:bodyPr>
          <a:lstStyle/>
          <a:p>
            <a:r>
              <a:rPr lang="en-GB" b="1" dirty="0" err="1" smtClean="0"/>
              <a:t>initializeCarboCAT.m</a:t>
            </a:r>
            <a:r>
              <a:rPr lang="en-GB" b="1" dirty="0" smtClean="0"/>
              <a:t> </a:t>
            </a:r>
            <a:r>
              <a:rPr lang="en-GB" dirty="0" smtClean="0"/>
              <a:t>function reads the .txt file where the </a:t>
            </a:r>
            <a:r>
              <a:rPr lang="en-GB" dirty="0" err="1" smtClean="0"/>
              <a:t>imput</a:t>
            </a:r>
            <a:r>
              <a:rPr lang="en-GB" dirty="0" smtClean="0"/>
              <a:t> parameters are specified, initializes model arrays and calculate the model subsidence and his evolution with model time accordingly to the input parameters.  </a:t>
            </a:r>
            <a:endParaRPr lang="en-GB" dirty="0"/>
          </a:p>
        </p:txBody>
      </p:sp>
      <p:pic>
        <p:nvPicPr>
          <p:cNvPr id="13" name="Picture 12">
            <a:extLst>
              <a:ext uri="{FF2B5EF4-FFF2-40B4-BE49-F238E27FC236}">
                <a16:creationId xmlns:a16="http://schemas.microsoft.com/office/drawing/2014/main" id="{44FBA2B3-5131-5648-A103-CFA86EF1B9C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91993" y="2559660"/>
            <a:ext cx="4528657" cy="3842808"/>
          </a:xfrm>
          <a:prstGeom prst="rect">
            <a:avLst/>
          </a:prstGeom>
        </p:spPr>
      </p:pic>
      <p:sp>
        <p:nvSpPr>
          <p:cNvPr id="14" name="Rectangle 13"/>
          <p:cNvSpPr/>
          <p:nvPr/>
        </p:nvSpPr>
        <p:spPr>
          <a:xfrm>
            <a:off x="7121108" y="3125427"/>
            <a:ext cx="1857639" cy="719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713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27295D"/>
                </a:solidFill>
              </a:rPr>
              <a:t>Carbo-CAT introduction</a:t>
            </a:r>
            <a:endParaRPr lang="en-US" sz="3600" b="1" dirty="0">
              <a:solidFill>
                <a:srgbClr val="27295D"/>
              </a:solidFill>
            </a:endParaRPr>
          </a:p>
        </p:txBody>
      </p:sp>
      <p:pic>
        <p:nvPicPr>
          <p:cNvPr id="11" name="Picture 10">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pic>
        <p:nvPicPr>
          <p:cNvPr id="6" name="Picture 5"/>
          <p:cNvPicPr>
            <a:picLocks noChangeAspect="1"/>
          </p:cNvPicPr>
          <p:nvPr/>
        </p:nvPicPr>
        <p:blipFill>
          <a:blip r:embed="rId4"/>
          <a:stretch>
            <a:fillRect/>
          </a:stretch>
        </p:blipFill>
        <p:spPr>
          <a:xfrm>
            <a:off x="197965" y="1267844"/>
            <a:ext cx="6488550" cy="5367995"/>
          </a:xfrm>
          <a:prstGeom prst="rect">
            <a:avLst/>
          </a:prstGeom>
        </p:spPr>
      </p:pic>
      <p:sp>
        <p:nvSpPr>
          <p:cNvPr id="7" name="Rectangle 6"/>
          <p:cNvSpPr/>
          <p:nvPr/>
        </p:nvSpPr>
        <p:spPr>
          <a:xfrm>
            <a:off x="292487" y="6197730"/>
            <a:ext cx="6299506" cy="240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1940762" y="2005070"/>
            <a:ext cx="3776992" cy="406089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7754" y="1505966"/>
            <a:ext cx="6010102" cy="646331"/>
          </a:xfrm>
          <a:prstGeom prst="rect">
            <a:avLst/>
          </a:prstGeom>
          <a:noFill/>
        </p:spPr>
        <p:txBody>
          <a:bodyPr wrap="square" rtlCol="0">
            <a:spAutoFit/>
          </a:bodyPr>
          <a:lstStyle/>
          <a:p>
            <a:r>
              <a:rPr lang="en-GB" b="1" dirty="0" err="1" smtClean="0"/>
              <a:t>runCAModel.m</a:t>
            </a:r>
            <a:r>
              <a:rPr lang="en-GB" b="1" dirty="0" smtClean="0"/>
              <a:t> </a:t>
            </a:r>
            <a:r>
              <a:rPr lang="en-GB" dirty="0" smtClean="0"/>
              <a:t>function containing the main model loop from where the main subroutines are recalled.  </a:t>
            </a:r>
            <a:endParaRPr lang="en-GB" dirty="0"/>
          </a:p>
        </p:txBody>
      </p:sp>
      <p:pic>
        <p:nvPicPr>
          <p:cNvPr id="13" name="Picture 12">
            <a:extLst>
              <a:ext uri="{FF2B5EF4-FFF2-40B4-BE49-F238E27FC236}">
                <a16:creationId xmlns:a16="http://schemas.microsoft.com/office/drawing/2014/main" id="{44FBA2B3-5131-5648-A103-CFA86EF1B9C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26750" y="2472664"/>
            <a:ext cx="4528657" cy="3842808"/>
          </a:xfrm>
          <a:prstGeom prst="rect">
            <a:avLst/>
          </a:prstGeom>
        </p:spPr>
      </p:pic>
      <p:sp>
        <p:nvSpPr>
          <p:cNvPr id="14" name="Rectangle 13"/>
          <p:cNvSpPr/>
          <p:nvPr/>
        </p:nvSpPr>
        <p:spPr>
          <a:xfrm>
            <a:off x="9254966" y="2435128"/>
            <a:ext cx="2158509" cy="40035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274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Model setup</a:t>
            </a:r>
            <a:endParaRPr lang="en-GB" dirty="0"/>
          </a:p>
        </p:txBody>
      </p:sp>
      <p:sp>
        <p:nvSpPr>
          <p:cNvPr id="3" name="Subtitle 2"/>
          <p:cNvSpPr>
            <a:spLocks noGrp="1"/>
          </p:cNvSpPr>
          <p:nvPr>
            <p:ph type="subTitle" idx="1"/>
          </p:nvPr>
        </p:nvSpPr>
        <p:spPr/>
        <p:txBody>
          <a:bodyPr/>
          <a:lstStyle/>
          <a:p>
            <a:endParaRPr lang="en-GB" dirty="0"/>
          </a:p>
        </p:txBody>
      </p:sp>
      <p:pic>
        <p:nvPicPr>
          <p:cNvPr id="4" name="Picture 3">
            <a:extLst>
              <a:ext uri="{FF2B5EF4-FFF2-40B4-BE49-F238E27FC236}">
                <a16:creationId xmlns:a16="http://schemas.microsoft.com/office/drawing/2014/main" id="{E25B2ED4-4F14-5B41-83A1-C6E0F85D347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54966" y="0"/>
            <a:ext cx="3021496" cy="912817"/>
          </a:xfrm>
          <a:prstGeom prst="rect">
            <a:avLst/>
          </a:prstGeom>
        </p:spPr>
      </p:pic>
    </p:spTree>
    <p:extLst>
      <p:ext uri="{BB962C8B-B14F-4D97-AF65-F5344CB8AC3E}">
        <p14:creationId xmlns:p14="http://schemas.microsoft.com/office/powerpoint/2010/main" val="387815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0D5B005-2113-A84C-ACA0-60F7955CADB8}"/>
              </a:ext>
            </a:extLst>
          </p:cNvPr>
          <p:cNvSpPr txBox="1">
            <a:spLocks/>
          </p:cNvSpPr>
          <p:nvPr/>
        </p:nvSpPr>
        <p:spPr>
          <a:xfrm>
            <a:off x="1778577" y="226582"/>
            <a:ext cx="5813714" cy="9094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7295D"/>
                </a:solidFill>
              </a:rPr>
              <a:t>Carbo-CAT </a:t>
            </a:r>
            <a:r>
              <a:rPr lang="en-US" sz="3600" b="1" dirty="0" smtClean="0">
                <a:solidFill>
                  <a:srgbClr val="27295D"/>
                </a:solidFill>
              </a:rPr>
              <a:t>model setup </a:t>
            </a:r>
            <a:endParaRPr lang="en-US" sz="3600" b="1" dirty="0">
              <a:solidFill>
                <a:srgbClr val="27295D"/>
              </a:solidFill>
            </a:endParaRPr>
          </a:p>
        </p:txBody>
      </p:sp>
      <p:pic>
        <p:nvPicPr>
          <p:cNvPr id="10" name="Picture 9">
            <a:extLst>
              <a:ext uri="{FF2B5EF4-FFF2-40B4-BE49-F238E27FC236}">
                <a16:creationId xmlns:a16="http://schemas.microsoft.com/office/drawing/2014/main" id="{E25B2ED4-4F14-5B41-83A1-C6E0F85D34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6504" y="36894"/>
            <a:ext cx="3021496" cy="912817"/>
          </a:xfrm>
          <a:prstGeom prst="rect">
            <a:avLst/>
          </a:prstGeom>
        </p:spPr>
      </p:pic>
      <p:pic>
        <p:nvPicPr>
          <p:cNvPr id="7" name="Picture 6"/>
          <p:cNvPicPr>
            <a:picLocks noChangeAspect="1"/>
          </p:cNvPicPr>
          <p:nvPr/>
        </p:nvPicPr>
        <p:blipFill>
          <a:blip r:embed="rId4"/>
          <a:stretch>
            <a:fillRect/>
          </a:stretch>
        </p:blipFill>
        <p:spPr>
          <a:xfrm>
            <a:off x="344448" y="949711"/>
            <a:ext cx="11586819" cy="5605325"/>
          </a:xfrm>
          <a:prstGeom prst="rect">
            <a:avLst/>
          </a:prstGeom>
          <a:ln>
            <a:solidFill>
              <a:srgbClr val="C00000"/>
            </a:solidFill>
          </a:ln>
        </p:spPr>
      </p:pic>
      <p:sp>
        <p:nvSpPr>
          <p:cNvPr id="18" name="Rectangle 17"/>
          <p:cNvSpPr/>
          <p:nvPr/>
        </p:nvSpPr>
        <p:spPr>
          <a:xfrm>
            <a:off x="1079652" y="3272010"/>
            <a:ext cx="6918593" cy="18695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998245" y="3272010"/>
            <a:ext cx="4571406" cy="1785104"/>
          </a:xfrm>
          <a:prstGeom prst="rect">
            <a:avLst/>
          </a:prstGeom>
          <a:noFill/>
        </p:spPr>
        <p:txBody>
          <a:bodyPr wrap="square" rtlCol="0">
            <a:spAutoFit/>
          </a:bodyPr>
          <a:lstStyle/>
          <a:p>
            <a:pPr marL="342900" indent="-342900">
              <a:buAutoNum type="arabicPeriod"/>
            </a:pPr>
            <a:r>
              <a:rPr lang="en-GB" sz="2000" b="1" dirty="0" smtClean="0"/>
              <a:t>In carbo-</a:t>
            </a:r>
            <a:r>
              <a:rPr lang="en-GB" sz="2000" b="1" dirty="0" err="1" smtClean="0"/>
              <a:t>CAT.m</a:t>
            </a:r>
            <a:r>
              <a:rPr lang="en-GB" sz="2000" b="1" dirty="0" smtClean="0"/>
              <a:t> define:</a:t>
            </a:r>
          </a:p>
          <a:p>
            <a:pPr marL="342900" indent="-342900">
              <a:buFont typeface="Arial" panose="020B0604020202020204" pitchFamily="34" charset="0"/>
              <a:buChar char="•"/>
            </a:pPr>
            <a:r>
              <a:rPr lang="en-GB" dirty="0" smtClean="0"/>
              <a:t>Specify the folder path where output files/images will be stored</a:t>
            </a:r>
          </a:p>
          <a:p>
            <a:pPr marL="285750" indent="-285750">
              <a:buFont typeface="Arial" panose="020B0604020202020204" pitchFamily="34" charset="0"/>
              <a:buChar char="•"/>
            </a:pPr>
            <a:r>
              <a:rPr lang="en-GB" b="1" dirty="0" smtClean="0"/>
              <a:t>maximum</a:t>
            </a:r>
            <a:r>
              <a:rPr lang="en-GB" dirty="0" smtClean="0"/>
              <a:t> number of model iterations</a:t>
            </a:r>
          </a:p>
          <a:p>
            <a:pPr marL="285750" indent="-285750">
              <a:buFont typeface="Arial" panose="020B0604020202020204" pitchFamily="34" charset="0"/>
              <a:buChar char="•"/>
            </a:pPr>
            <a:r>
              <a:rPr lang="en-GB" dirty="0" smtClean="0"/>
              <a:t>model dimensions, </a:t>
            </a:r>
          </a:p>
          <a:p>
            <a:pPr marL="285750" indent="-285750">
              <a:buFont typeface="Arial" panose="020B0604020202020204" pitchFamily="34" charset="0"/>
              <a:buChar char="•"/>
            </a:pPr>
            <a:r>
              <a:rPr lang="en-GB" dirty="0" smtClean="0"/>
              <a:t>cell size </a:t>
            </a:r>
          </a:p>
        </p:txBody>
      </p:sp>
    </p:spTree>
    <p:extLst>
      <p:ext uri="{BB962C8B-B14F-4D97-AF65-F5344CB8AC3E}">
        <p14:creationId xmlns:p14="http://schemas.microsoft.com/office/powerpoint/2010/main" val="1518673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3341</Words>
  <Application>Microsoft Office PowerPoint</Application>
  <PresentationFormat>Widescreen</PresentationFormat>
  <Paragraphs>182</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Carbo-CAT2018a</vt:lpstr>
      <vt:lpstr>Introduction</vt:lpstr>
      <vt:lpstr>PowerPoint Presentation</vt:lpstr>
      <vt:lpstr>PowerPoint Presentation</vt:lpstr>
      <vt:lpstr>PowerPoint Presentation</vt:lpstr>
      <vt:lpstr>PowerPoint Presentation</vt:lpstr>
      <vt:lpstr>PowerPoint Presentation</vt:lpstr>
      <vt:lpstr>Model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outputs</vt:lpstr>
      <vt:lpstr>PowerPoint Presentation</vt:lpstr>
      <vt:lpstr>PowerPoint Presentation</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Carbo-CAT2018a</dc:title>
  <dc:creator>Masiero, Isabella</dc:creator>
  <cp:lastModifiedBy>Masiero, Isabella</cp:lastModifiedBy>
  <cp:revision>58</cp:revision>
  <dcterms:created xsi:type="dcterms:W3CDTF">2018-11-25T16:22:55Z</dcterms:created>
  <dcterms:modified xsi:type="dcterms:W3CDTF">2018-11-26T09:53:38Z</dcterms:modified>
</cp:coreProperties>
</file>