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5" r:id="rId4"/>
    <p:sldId id="266" r:id="rId5"/>
    <p:sldId id="258" r:id="rId6"/>
    <p:sldId id="259" r:id="rId7"/>
    <p:sldId id="260" r:id="rId8"/>
    <p:sldId id="261" r:id="rId9"/>
    <p:sldId id="262" r:id="rId10"/>
    <p:sldId id="263"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82"/>
    <p:restoredTop sz="94575"/>
  </p:normalViewPr>
  <p:slideViewPr>
    <p:cSldViewPr snapToGrid="0" snapToObjects="1">
      <p:cViewPr>
        <p:scale>
          <a:sx n="103" d="100"/>
          <a:sy n="103" d="100"/>
        </p:scale>
        <p:origin x="35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AA74D-C716-B149-ADBD-460B0A6C09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C7F511-3085-5D43-AC49-B2867D118D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564560-6E19-194E-B32C-AD18143C7075}"/>
              </a:ext>
            </a:extLst>
          </p:cNvPr>
          <p:cNvSpPr>
            <a:spLocks noGrp="1"/>
          </p:cNvSpPr>
          <p:nvPr>
            <p:ph type="dt" sz="half" idx="10"/>
          </p:nvPr>
        </p:nvSpPr>
        <p:spPr/>
        <p:txBody>
          <a:bodyPr/>
          <a:lstStyle/>
          <a:p>
            <a:fld id="{9E2A9CD0-DECA-514D-94F2-07BFBCE7C1E3}" type="datetimeFigureOut">
              <a:rPr lang="en-US" smtClean="0"/>
              <a:t>1/23/19</a:t>
            </a:fld>
            <a:endParaRPr lang="en-US"/>
          </a:p>
        </p:txBody>
      </p:sp>
      <p:sp>
        <p:nvSpPr>
          <p:cNvPr id="5" name="Footer Placeholder 4">
            <a:extLst>
              <a:ext uri="{FF2B5EF4-FFF2-40B4-BE49-F238E27FC236}">
                <a16:creationId xmlns:a16="http://schemas.microsoft.com/office/drawing/2014/main" id="{A0D0D0ED-DE35-7C47-BDEF-A6CACAEB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35439-61C5-6A4A-A24E-88E6561C7D6C}"/>
              </a:ext>
            </a:extLst>
          </p:cNvPr>
          <p:cNvSpPr>
            <a:spLocks noGrp="1"/>
          </p:cNvSpPr>
          <p:nvPr>
            <p:ph type="sldNum" sz="quarter" idx="12"/>
          </p:nvPr>
        </p:nvSpPr>
        <p:spPr/>
        <p:txBody>
          <a:bodyPr/>
          <a:lstStyle/>
          <a:p>
            <a:fld id="{EB608506-FB8B-8748-ABE2-31CA0A4670CA}" type="slidenum">
              <a:rPr lang="en-US" smtClean="0"/>
              <a:t>‹#›</a:t>
            </a:fld>
            <a:endParaRPr lang="en-US"/>
          </a:p>
        </p:txBody>
      </p:sp>
    </p:spTree>
    <p:extLst>
      <p:ext uri="{BB962C8B-B14F-4D97-AF65-F5344CB8AC3E}">
        <p14:creationId xmlns:p14="http://schemas.microsoft.com/office/powerpoint/2010/main" val="379043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5A20F-13AE-1347-91B7-3D5E687420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7AD1CD-9F38-DD42-8D67-42677B38D85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BC6650-9830-E041-A1B6-7733E539C844}"/>
              </a:ext>
            </a:extLst>
          </p:cNvPr>
          <p:cNvSpPr>
            <a:spLocks noGrp="1"/>
          </p:cNvSpPr>
          <p:nvPr>
            <p:ph type="dt" sz="half" idx="10"/>
          </p:nvPr>
        </p:nvSpPr>
        <p:spPr/>
        <p:txBody>
          <a:bodyPr/>
          <a:lstStyle/>
          <a:p>
            <a:fld id="{9E2A9CD0-DECA-514D-94F2-07BFBCE7C1E3}" type="datetimeFigureOut">
              <a:rPr lang="en-US" smtClean="0"/>
              <a:t>1/23/19</a:t>
            </a:fld>
            <a:endParaRPr lang="en-US"/>
          </a:p>
        </p:txBody>
      </p:sp>
      <p:sp>
        <p:nvSpPr>
          <p:cNvPr id="5" name="Footer Placeholder 4">
            <a:extLst>
              <a:ext uri="{FF2B5EF4-FFF2-40B4-BE49-F238E27FC236}">
                <a16:creationId xmlns:a16="http://schemas.microsoft.com/office/drawing/2014/main" id="{ACB4369C-1E64-7D44-BC0B-A47C2C384C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B7F487-5149-2940-B2BE-A46D507952A3}"/>
              </a:ext>
            </a:extLst>
          </p:cNvPr>
          <p:cNvSpPr>
            <a:spLocks noGrp="1"/>
          </p:cNvSpPr>
          <p:nvPr>
            <p:ph type="sldNum" sz="quarter" idx="12"/>
          </p:nvPr>
        </p:nvSpPr>
        <p:spPr/>
        <p:txBody>
          <a:bodyPr/>
          <a:lstStyle/>
          <a:p>
            <a:fld id="{EB608506-FB8B-8748-ABE2-31CA0A4670CA}" type="slidenum">
              <a:rPr lang="en-US" smtClean="0"/>
              <a:t>‹#›</a:t>
            </a:fld>
            <a:endParaRPr lang="en-US"/>
          </a:p>
        </p:txBody>
      </p:sp>
    </p:spTree>
    <p:extLst>
      <p:ext uri="{BB962C8B-B14F-4D97-AF65-F5344CB8AC3E}">
        <p14:creationId xmlns:p14="http://schemas.microsoft.com/office/powerpoint/2010/main" val="2744763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1F1D7F-DACE-1A48-8B38-CA5A009FEF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A9EF7C-E09D-4F42-BD36-DC2BA5B6561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000CC1-CA32-7A48-B9A6-62C2D0F9E464}"/>
              </a:ext>
            </a:extLst>
          </p:cNvPr>
          <p:cNvSpPr>
            <a:spLocks noGrp="1"/>
          </p:cNvSpPr>
          <p:nvPr>
            <p:ph type="dt" sz="half" idx="10"/>
          </p:nvPr>
        </p:nvSpPr>
        <p:spPr/>
        <p:txBody>
          <a:bodyPr/>
          <a:lstStyle/>
          <a:p>
            <a:fld id="{9E2A9CD0-DECA-514D-94F2-07BFBCE7C1E3}" type="datetimeFigureOut">
              <a:rPr lang="en-US" smtClean="0"/>
              <a:t>1/23/19</a:t>
            </a:fld>
            <a:endParaRPr lang="en-US"/>
          </a:p>
        </p:txBody>
      </p:sp>
      <p:sp>
        <p:nvSpPr>
          <p:cNvPr id="5" name="Footer Placeholder 4">
            <a:extLst>
              <a:ext uri="{FF2B5EF4-FFF2-40B4-BE49-F238E27FC236}">
                <a16:creationId xmlns:a16="http://schemas.microsoft.com/office/drawing/2014/main" id="{8AD01624-5081-2D48-A467-6B9B3B3F08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967C69-CF97-B449-B272-CEF621AA0D6B}"/>
              </a:ext>
            </a:extLst>
          </p:cNvPr>
          <p:cNvSpPr>
            <a:spLocks noGrp="1"/>
          </p:cNvSpPr>
          <p:nvPr>
            <p:ph type="sldNum" sz="quarter" idx="12"/>
          </p:nvPr>
        </p:nvSpPr>
        <p:spPr/>
        <p:txBody>
          <a:bodyPr/>
          <a:lstStyle/>
          <a:p>
            <a:fld id="{EB608506-FB8B-8748-ABE2-31CA0A4670CA}" type="slidenum">
              <a:rPr lang="en-US" smtClean="0"/>
              <a:t>‹#›</a:t>
            </a:fld>
            <a:endParaRPr lang="en-US"/>
          </a:p>
        </p:txBody>
      </p:sp>
    </p:spTree>
    <p:extLst>
      <p:ext uri="{BB962C8B-B14F-4D97-AF65-F5344CB8AC3E}">
        <p14:creationId xmlns:p14="http://schemas.microsoft.com/office/powerpoint/2010/main" val="4269308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60245-818A-C648-B5C4-89F085FEF0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1BE7A8-96E7-B940-8D00-AE05FE13F3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303DDB-F7E6-6647-BB7E-3BD5FCDA6ED4}"/>
              </a:ext>
            </a:extLst>
          </p:cNvPr>
          <p:cNvSpPr>
            <a:spLocks noGrp="1"/>
          </p:cNvSpPr>
          <p:nvPr>
            <p:ph type="dt" sz="half" idx="10"/>
          </p:nvPr>
        </p:nvSpPr>
        <p:spPr/>
        <p:txBody>
          <a:bodyPr/>
          <a:lstStyle/>
          <a:p>
            <a:fld id="{9E2A9CD0-DECA-514D-94F2-07BFBCE7C1E3}" type="datetimeFigureOut">
              <a:rPr lang="en-US" smtClean="0"/>
              <a:t>1/23/19</a:t>
            </a:fld>
            <a:endParaRPr lang="en-US"/>
          </a:p>
        </p:txBody>
      </p:sp>
      <p:sp>
        <p:nvSpPr>
          <p:cNvPr id="5" name="Footer Placeholder 4">
            <a:extLst>
              <a:ext uri="{FF2B5EF4-FFF2-40B4-BE49-F238E27FC236}">
                <a16:creationId xmlns:a16="http://schemas.microsoft.com/office/drawing/2014/main" id="{546FEBD2-1AC6-3544-A701-941185393C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444AE3-B5DB-DF46-9B56-88B1D739DFF9}"/>
              </a:ext>
            </a:extLst>
          </p:cNvPr>
          <p:cNvSpPr>
            <a:spLocks noGrp="1"/>
          </p:cNvSpPr>
          <p:nvPr>
            <p:ph type="sldNum" sz="quarter" idx="12"/>
          </p:nvPr>
        </p:nvSpPr>
        <p:spPr/>
        <p:txBody>
          <a:bodyPr/>
          <a:lstStyle/>
          <a:p>
            <a:fld id="{EB608506-FB8B-8748-ABE2-31CA0A4670CA}" type="slidenum">
              <a:rPr lang="en-US" smtClean="0"/>
              <a:t>‹#›</a:t>
            </a:fld>
            <a:endParaRPr lang="en-US"/>
          </a:p>
        </p:txBody>
      </p:sp>
    </p:spTree>
    <p:extLst>
      <p:ext uri="{BB962C8B-B14F-4D97-AF65-F5344CB8AC3E}">
        <p14:creationId xmlns:p14="http://schemas.microsoft.com/office/powerpoint/2010/main" val="1965644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383D-DE95-1746-A3E5-55952A2DB0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27EFCB-5C09-A74B-AEC6-72965F21C6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5C30279-8B8A-B64E-83B3-ABC22FC66B42}"/>
              </a:ext>
            </a:extLst>
          </p:cNvPr>
          <p:cNvSpPr>
            <a:spLocks noGrp="1"/>
          </p:cNvSpPr>
          <p:nvPr>
            <p:ph type="dt" sz="half" idx="10"/>
          </p:nvPr>
        </p:nvSpPr>
        <p:spPr/>
        <p:txBody>
          <a:bodyPr/>
          <a:lstStyle/>
          <a:p>
            <a:fld id="{9E2A9CD0-DECA-514D-94F2-07BFBCE7C1E3}" type="datetimeFigureOut">
              <a:rPr lang="en-US" smtClean="0"/>
              <a:t>1/23/19</a:t>
            </a:fld>
            <a:endParaRPr lang="en-US"/>
          </a:p>
        </p:txBody>
      </p:sp>
      <p:sp>
        <p:nvSpPr>
          <p:cNvPr id="5" name="Footer Placeholder 4">
            <a:extLst>
              <a:ext uri="{FF2B5EF4-FFF2-40B4-BE49-F238E27FC236}">
                <a16:creationId xmlns:a16="http://schemas.microsoft.com/office/drawing/2014/main" id="{5F33B56E-3631-2744-8AFE-F79BB16C24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28225-7C5F-A544-86A9-F9FFEA5C90AA}"/>
              </a:ext>
            </a:extLst>
          </p:cNvPr>
          <p:cNvSpPr>
            <a:spLocks noGrp="1"/>
          </p:cNvSpPr>
          <p:nvPr>
            <p:ph type="sldNum" sz="quarter" idx="12"/>
          </p:nvPr>
        </p:nvSpPr>
        <p:spPr/>
        <p:txBody>
          <a:bodyPr/>
          <a:lstStyle/>
          <a:p>
            <a:fld id="{EB608506-FB8B-8748-ABE2-31CA0A4670CA}" type="slidenum">
              <a:rPr lang="en-US" smtClean="0"/>
              <a:t>‹#›</a:t>
            </a:fld>
            <a:endParaRPr lang="en-US"/>
          </a:p>
        </p:txBody>
      </p:sp>
    </p:spTree>
    <p:extLst>
      <p:ext uri="{BB962C8B-B14F-4D97-AF65-F5344CB8AC3E}">
        <p14:creationId xmlns:p14="http://schemas.microsoft.com/office/powerpoint/2010/main" val="2601860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F2EB0-4013-2245-B83C-4F3FB21B88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D0F2F0-9C00-A84B-98DC-54BCC173DB2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0F1EAC-848D-534B-B308-1161E95463B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7083E0-BA04-7F4C-9448-321C3948C5F4}"/>
              </a:ext>
            </a:extLst>
          </p:cNvPr>
          <p:cNvSpPr>
            <a:spLocks noGrp="1"/>
          </p:cNvSpPr>
          <p:nvPr>
            <p:ph type="dt" sz="half" idx="10"/>
          </p:nvPr>
        </p:nvSpPr>
        <p:spPr/>
        <p:txBody>
          <a:bodyPr/>
          <a:lstStyle/>
          <a:p>
            <a:fld id="{9E2A9CD0-DECA-514D-94F2-07BFBCE7C1E3}" type="datetimeFigureOut">
              <a:rPr lang="en-US" smtClean="0"/>
              <a:t>1/23/19</a:t>
            </a:fld>
            <a:endParaRPr lang="en-US"/>
          </a:p>
        </p:txBody>
      </p:sp>
      <p:sp>
        <p:nvSpPr>
          <p:cNvPr id="6" name="Footer Placeholder 5">
            <a:extLst>
              <a:ext uri="{FF2B5EF4-FFF2-40B4-BE49-F238E27FC236}">
                <a16:creationId xmlns:a16="http://schemas.microsoft.com/office/drawing/2014/main" id="{F4D6308F-553D-324B-8635-6D4A17B7CE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8836E0-5578-6A4E-B16C-22604EF7016D}"/>
              </a:ext>
            </a:extLst>
          </p:cNvPr>
          <p:cNvSpPr>
            <a:spLocks noGrp="1"/>
          </p:cNvSpPr>
          <p:nvPr>
            <p:ph type="sldNum" sz="quarter" idx="12"/>
          </p:nvPr>
        </p:nvSpPr>
        <p:spPr/>
        <p:txBody>
          <a:bodyPr/>
          <a:lstStyle/>
          <a:p>
            <a:fld id="{EB608506-FB8B-8748-ABE2-31CA0A4670CA}" type="slidenum">
              <a:rPr lang="en-US" smtClean="0"/>
              <a:t>‹#›</a:t>
            </a:fld>
            <a:endParaRPr lang="en-US"/>
          </a:p>
        </p:txBody>
      </p:sp>
    </p:spTree>
    <p:extLst>
      <p:ext uri="{BB962C8B-B14F-4D97-AF65-F5344CB8AC3E}">
        <p14:creationId xmlns:p14="http://schemas.microsoft.com/office/powerpoint/2010/main" val="2888255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2981D-B4CE-3648-AE3C-ACD041E3E9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69DB8A-7321-064F-9F6A-397CB6A7A6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B8CDDA1-E3B9-AC47-B300-A290B1455A3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9C53E5-0F9D-6B4E-80E6-7EED6ADCE0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3899CC-47D9-C246-8BD0-2494FD761B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5C26B9-B3AD-0A41-94BC-E9A517BB1E06}"/>
              </a:ext>
            </a:extLst>
          </p:cNvPr>
          <p:cNvSpPr>
            <a:spLocks noGrp="1"/>
          </p:cNvSpPr>
          <p:nvPr>
            <p:ph type="dt" sz="half" idx="10"/>
          </p:nvPr>
        </p:nvSpPr>
        <p:spPr/>
        <p:txBody>
          <a:bodyPr/>
          <a:lstStyle/>
          <a:p>
            <a:fld id="{9E2A9CD0-DECA-514D-94F2-07BFBCE7C1E3}" type="datetimeFigureOut">
              <a:rPr lang="en-US" smtClean="0"/>
              <a:t>1/23/19</a:t>
            </a:fld>
            <a:endParaRPr lang="en-US"/>
          </a:p>
        </p:txBody>
      </p:sp>
      <p:sp>
        <p:nvSpPr>
          <p:cNvPr id="8" name="Footer Placeholder 7">
            <a:extLst>
              <a:ext uri="{FF2B5EF4-FFF2-40B4-BE49-F238E27FC236}">
                <a16:creationId xmlns:a16="http://schemas.microsoft.com/office/drawing/2014/main" id="{446FEA3B-FE47-324D-BD60-2A857DEBC3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EB674B-E0EB-EA4E-B49C-D689DA21EFF7}"/>
              </a:ext>
            </a:extLst>
          </p:cNvPr>
          <p:cNvSpPr>
            <a:spLocks noGrp="1"/>
          </p:cNvSpPr>
          <p:nvPr>
            <p:ph type="sldNum" sz="quarter" idx="12"/>
          </p:nvPr>
        </p:nvSpPr>
        <p:spPr/>
        <p:txBody>
          <a:bodyPr/>
          <a:lstStyle/>
          <a:p>
            <a:fld id="{EB608506-FB8B-8748-ABE2-31CA0A4670CA}" type="slidenum">
              <a:rPr lang="en-US" smtClean="0"/>
              <a:t>‹#›</a:t>
            </a:fld>
            <a:endParaRPr lang="en-US"/>
          </a:p>
        </p:txBody>
      </p:sp>
    </p:spTree>
    <p:extLst>
      <p:ext uri="{BB962C8B-B14F-4D97-AF65-F5344CB8AC3E}">
        <p14:creationId xmlns:p14="http://schemas.microsoft.com/office/powerpoint/2010/main" val="1109645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CE0A-AB2D-524D-B5D5-7DAD9F1C6E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EEA38F-48B8-7940-BE0F-DA9333BCFD2F}"/>
              </a:ext>
            </a:extLst>
          </p:cNvPr>
          <p:cNvSpPr>
            <a:spLocks noGrp="1"/>
          </p:cNvSpPr>
          <p:nvPr>
            <p:ph type="dt" sz="half" idx="10"/>
          </p:nvPr>
        </p:nvSpPr>
        <p:spPr/>
        <p:txBody>
          <a:bodyPr/>
          <a:lstStyle/>
          <a:p>
            <a:fld id="{9E2A9CD0-DECA-514D-94F2-07BFBCE7C1E3}" type="datetimeFigureOut">
              <a:rPr lang="en-US" smtClean="0"/>
              <a:t>1/23/19</a:t>
            </a:fld>
            <a:endParaRPr lang="en-US"/>
          </a:p>
        </p:txBody>
      </p:sp>
      <p:sp>
        <p:nvSpPr>
          <p:cNvPr id="4" name="Footer Placeholder 3">
            <a:extLst>
              <a:ext uri="{FF2B5EF4-FFF2-40B4-BE49-F238E27FC236}">
                <a16:creationId xmlns:a16="http://schemas.microsoft.com/office/drawing/2014/main" id="{E7A021F4-0FF7-7648-A2EE-FB3657E629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D2C10-4783-A943-9112-EE8F029F7F2A}"/>
              </a:ext>
            </a:extLst>
          </p:cNvPr>
          <p:cNvSpPr>
            <a:spLocks noGrp="1"/>
          </p:cNvSpPr>
          <p:nvPr>
            <p:ph type="sldNum" sz="quarter" idx="12"/>
          </p:nvPr>
        </p:nvSpPr>
        <p:spPr/>
        <p:txBody>
          <a:bodyPr/>
          <a:lstStyle/>
          <a:p>
            <a:fld id="{EB608506-FB8B-8748-ABE2-31CA0A4670CA}" type="slidenum">
              <a:rPr lang="en-US" smtClean="0"/>
              <a:t>‹#›</a:t>
            </a:fld>
            <a:endParaRPr lang="en-US"/>
          </a:p>
        </p:txBody>
      </p:sp>
    </p:spTree>
    <p:extLst>
      <p:ext uri="{BB962C8B-B14F-4D97-AF65-F5344CB8AC3E}">
        <p14:creationId xmlns:p14="http://schemas.microsoft.com/office/powerpoint/2010/main" val="2882607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E2721D-FEF1-BA4D-95D7-E50796592E4D}"/>
              </a:ext>
            </a:extLst>
          </p:cNvPr>
          <p:cNvSpPr>
            <a:spLocks noGrp="1"/>
          </p:cNvSpPr>
          <p:nvPr>
            <p:ph type="dt" sz="half" idx="10"/>
          </p:nvPr>
        </p:nvSpPr>
        <p:spPr/>
        <p:txBody>
          <a:bodyPr/>
          <a:lstStyle/>
          <a:p>
            <a:fld id="{9E2A9CD0-DECA-514D-94F2-07BFBCE7C1E3}" type="datetimeFigureOut">
              <a:rPr lang="en-US" smtClean="0"/>
              <a:t>1/23/19</a:t>
            </a:fld>
            <a:endParaRPr lang="en-US"/>
          </a:p>
        </p:txBody>
      </p:sp>
      <p:sp>
        <p:nvSpPr>
          <p:cNvPr id="3" name="Footer Placeholder 2">
            <a:extLst>
              <a:ext uri="{FF2B5EF4-FFF2-40B4-BE49-F238E27FC236}">
                <a16:creationId xmlns:a16="http://schemas.microsoft.com/office/drawing/2014/main" id="{665C5D0F-F2AD-8D45-8E4A-AD5BFFE73E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08BCA0-E84C-4E42-9B45-724FCBD682D0}"/>
              </a:ext>
            </a:extLst>
          </p:cNvPr>
          <p:cNvSpPr>
            <a:spLocks noGrp="1"/>
          </p:cNvSpPr>
          <p:nvPr>
            <p:ph type="sldNum" sz="quarter" idx="12"/>
          </p:nvPr>
        </p:nvSpPr>
        <p:spPr/>
        <p:txBody>
          <a:bodyPr/>
          <a:lstStyle/>
          <a:p>
            <a:fld id="{EB608506-FB8B-8748-ABE2-31CA0A4670CA}" type="slidenum">
              <a:rPr lang="en-US" smtClean="0"/>
              <a:t>‹#›</a:t>
            </a:fld>
            <a:endParaRPr lang="en-US"/>
          </a:p>
        </p:txBody>
      </p:sp>
    </p:spTree>
    <p:extLst>
      <p:ext uri="{BB962C8B-B14F-4D97-AF65-F5344CB8AC3E}">
        <p14:creationId xmlns:p14="http://schemas.microsoft.com/office/powerpoint/2010/main" val="47324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8AAC-47CB-FB48-806E-4172AD44BA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399623-5D6E-724A-8A51-B38561AAB4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220644-AB99-8A44-9B1C-9C2AEAAD74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ED2F1D-84EA-DB4E-942A-2177042C8936}"/>
              </a:ext>
            </a:extLst>
          </p:cNvPr>
          <p:cNvSpPr>
            <a:spLocks noGrp="1"/>
          </p:cNvSpPr>
          <p:nvPr>
            <p:ph type="dt" sz="half" idx="10"/>
          </p:nvPr>
        </p:nvSpPr>
        <p:spPr/>
        <p:txBody>
          <a:bodyPr/>
          <a:lstStyle/>
          <a:p>
            <a:fld id="{9E2A9CD0-DECA-514D-94F2-07BFBCE7C1E3}" type="datetimeFigureOut">
              <a:rPr lang="en-US" smtClean="0"/>
              <a:t>1/23/19</a:t>
            </a:fld>
            <a:endParaRPr lang="en-US"/>
          </a:p>
        </p:txBody>
      </p:sp>
      <p:sp>
        <p:nvSpPr>
          <p:cNvPr id="6" name="Footer Placeholder 5">
            <a:extLst>
              <a:ext uri="{FF2B5EF4-FFF2-40B4-BE49-F238E27FC236}">
                <a16:creationId xmlns:a16="http://schemas.microsoft.com/office/drawing/2014/main" id="{766FD8AC-DDD6-9D47-A474-1CCB5D4D0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CBBB25-009E-4C43-A673-DA9F27836164}"/>
              </a:ext>
            </a:extLst>
          </p:cNvPr>
          <p:cNvSpPr>
            <a:spLocks noGrp="1"/>
          </p:cNvSpPr>
          <p:nvPr>
            <p:ph type="sldNum" sz="quarter" idx="12"/>
          </p:nvPr>
        </p:nvSpPr>
        <p:spPr/>
        <p:txBody>
          <a:bodyPr/>
          <a:lstStyle/>
          <a:p>
            <a:fld id="{EB608506-FB8B-8748-ABE2-31CA0A4670CA}" type="slidenum">
              <a:rPr lang="en-US" smtClean="0"/>
              <a:t>‹#›</a:t>
            </a:fld>
            <a:endParaRPr lang="en-US"/>
          </a:p>
        </p:txBody>
      </p:sp>
    </p:spTree>
    <p:extLst>
      <p:ext uri="{BB962C8B-B14F-4D97-AF65-F5344CB8AC3E}">
        <p14:creationId xmlns:p14="http://schemas.microsoft.com/office/powerpoint/2010/main" val="3941763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57D3-AEE8-0943-991F-B394D0B88D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E749CE-B73D-1848-BD3A-C7520A08BD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E2B174-8E8E-6E4E-A0CD-EE837FD3A7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FE2597-3690-8B49-8923-7FF7C0F9AB31}"/>
              </a:ext>
            </a:extLst>
          </p:cNvPr>
          <p:cNvSpPr>
            <a:spLocks noGrp="1"/>
          </p:cNvSpPr>
          <p:nvPr>
            <p:ph type="dt" sz="half" idx="10"/>
          </p:nvPr>
        </p:nvSpPr>
        <p:spPr/>
        <p:txBody>
          <a:bodyPr/>
          <a:lstStyle/>
          <a:p>
            <a:fld id="{9E2A9CD0-DECA-514D-94F2-07BFBCE7C1E3}" type="datetimeFigureOut">
              <a:rPr lang="en-US" smtClean="0"/>
              <a:t>1/23/19</a:t>
            </a:fld>
            <a:endParaRPr lang="en-US"/>
          </a:p>
        </p:txBody>
      </p:sp>
      <p:sp>
        <p:nvSpPr>
          <p:cNvPr id="6" name="Footer Placeholder 5">
            <a:extLst>
              <a:ext uri="{FF2B5EF4-FFF2-40B4-BE49-F238E27FC236}">
                <a16:creationId xmlns:a16="http://schemas.microsoft.com/office/drawing/2014/main" id="{BF8577BE-76D3-724B-89D0-CE64BBCAB5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82B321-88B4-FF46-9BBB-0B2CA6A370B8}"/>
              </a:ext>
            </a:extLst>
          </p:cNvPr>
          <p:cNvSpPr>
            <a:spLocks noGrp="1"/>
          </p:cNvSpPr>
          <p:nvPr>
            <p:ph type="sldNum" sz="quarter" idx="12"/>
          </p:nvPr>
        </p:nvSpPr>
        <p:spPr/>
        <p:txBody>
          <a:bodyPr/>
          <a:lstStyle/>
          <a:p>
            <a:fld id="{EB608506-FB8B-8748-ABE2-31CA0A4670CA}" type="slidenum">
              <a:rPr lang="en-US" smtClean="0"/>
              <a:t>‹#›</a:t>
            </a:fld>
            <a:endParaRPr lang="en-US"/>
          </a:p>
        </p:txBody>
      </p:sp>
    </p:spTree>
    <p:extLst>
      <p:ext uri="{BB962C8B-B14F-4D97-AF65-F5344CB8AC3E}">
        <p14:creationId xmlns:p14="http://schemas.microsoft.com/office/powerpoint/2010/main" val="875876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521AD8-02D0-474A-83DC-D86EAEA217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A8BF7E-B46E-5B40-A554-8CCC58170C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EAEB75-6672-E647-8520-2ACC444A0A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A9CD0-DECA-514D-94F2-07BFBCE7C1E3}" type="datetimeFigureOut">
              <a:rPr lang="en-US" smtClean="0"/>
              <a:t>1/23/19</a:t>
            </a:fld>
            <a:endParaRPr lang="en-US"/>
          </a:p>
        </p:txBody>
      </p:sp>
      <p:sp>
        <p:nvSpPr>
          <p:cNvPr id="5" name="Footer Placeholder 4">
            <a:extLst>
              <a:ext uri="{FF2B5EF4-FFF2-40B4-BE49-F238E27FC236}">
                <a16:creationId xmlns:a16="http://schemas.microsoft.com/office/drawing/2014/main" id="{E7670A43-1041-C040-8D8E-7E13B927B7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E68799-16A9-BE4E-B1E7-CAA78651B7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608506-FB8B-8748-ABE2-31CA0A4670CA}" type="slidenum">
              <a:rPr lang="en-US" smtClean="0"/>
              <a:t>‹#›</a:t>
            </a:fld>
            <a:endParaRPr lang="en-US"/>
          </a:p>
        </p:txBody>
      </p:sp>
    </p:spTree>
    <p:extLst>
      <p:ext uri="{BB962C8B-B14F-4D97-AF65-F5344CB8AC3E}">
        <p14:creationId xmlns:p14="http://schemas.microsoft.com/office/powerpoint/2010/main" val="716342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mailto:Isabella.Masiero@liverpool.ac.uk" TargetMode="External"/><Relationship Id="rId2" Type="http://schemas.openxmlformats.org/officeDocument/2006/relationships/hyperlink" Target="mailto:Isabella.Masiero@live.com" TargetMode="External"/><Relationship Id="rId1" Type="http://schemas.openxmlformats.org/officeDocument/2006/relationships/slideLayout" Target="../slideLayouts/slideLayout6.xml"/><Relationship Id="rId4" Type="http://schemas.openxmlformats.org/officeDocument/2006/relationships/hyperlink" Target="https://www.linkedin.com/in/masieroisabell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7B814-21A2-DF40-BE5F-1A500FD41F07}"/>
              </a:ext>
            </a:extLst>
          </p:cNvPr>
          <p:cNvSpPr>
            <a:spLocks noGrp="1"/>
          </p:cNvSpPr>
          <p:nvPr>
            <p:ph type="ctrTitle"/>
          </p:nvPr>
        </p:nvSpPr>
        <p:spPr/>
        <p:txBody>
          <a:bodyPr/>
          <a:lstStyle/>
          <a:p>
            <a:r>
              <a:rPr lang="en-US" dirty="0"/>
              <a:t>Lobyte3D</a:t>
            </a:r>
          </a:p>
        </p:txBody>
      </p:sp>
      <p:sp>
        <p:nvSpPr>
          <p:cNvPr id="3" name="Subtitle 2">
            <a:extLst>
              <a:ext uri="{FF2B5EF4-FFF2-40B4-BE49-F238E27FC236}">
                <a16:creationId xmlns:a16="http://schemas.microsoft.com/office/drawing/2014/main" id="{A1B970DC-4B83-014B-8ACE-44EF2D8DCAFC}"/>
              </a:ext>
            </a:extLst>
          </p:cNvPr>
          <p:cNvSpPr>
            <a:spLocks noGrp="1"/>
          </p:cNvSpPr>
          <p:nvPr>
            <p:ph type="subTitle" idx="1"/>
          </p:nvPr>
        </p:nvSpPr>
        <p:spPr/>
        <p:txBody>
          <a:bodyPr/>
          <a:lstStyle/>
          <a:p>
            <a:r>
              <a:rPr lang="en-US" dirty="0"/>
              <a:t>Introduction and tutorial</a:t>
            </a:r>
          </a:p>
        </p:txBody>
      </p:sp>
    </p:spTree>
    <p:extLst>
      <p:ext uri="{BB962C8B-B14F-4D97-AF65-F5344CB8AC3E}">
        <p14:creationId xmlns:p14="http://schemas.microsoft.com/office/powerpoint/2010/main" val="389808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17582-BF69-884B-AA44-648FAED851AB}"/>
              </a:ext>
            </a:extLst>
          </p:cNvPr>
          <p:cNvSpPr>
            <a:spLocks noGrp="1"/>
          </p:cNvSpPr>
          <p:nvPr>
            <p:ph type="title"/>
          </p:nvPr>
        </p:nvSpPr>
        <p:spPr/>
        <p:txBody>
          <a:bodyPr/>
          <a:lstStyle/>
          <a:p>
            <a:r>
              <a:rPr lang="en-US" dirty="0"/>
              <a:t>Model run</a:t>
            </a:r>
          </a:p>
        </p:txBody>
      </p:sp>
      <p:pic>
        <p:nvPicPr>
          <p:cNvPr id="4" name="Picture 3">
            <a:extLst>
              <a:ext uri="{FF2B5EF4-FFF2-40B4-BE49-F238E27FC236}">
                <a16:creationId xmlns:a16="http://schemas.microsoft.com/office/drawing/2014/main" id="{3F0ED1DA-5D2D-344A-B8CA-41F7B7C65564}"/>
              </a:ext>
            </a:extLst>
          </p:cNvPr>
          <p:cNvPicPr>
            <a:picLocks noChangeAspect="1"/>
          </p:cNvPicPr>
          <p:nvPr/>
        </p:nvPicPr>
        <p:blipFill>
          <a:blip r:embed="rId2"/>
          <a:stretch>
            <a:fillRect/>
          </a:stretch>
        </p:blipFill>
        <p:spPr>
          <a:xfrm>
            <a:off x="1103393" y="1544596"/>
            <a:ext cx="9280471" cy="4764718"/>
          </a:xfrm>
          <a:prstGeom prst="rect">
            <a:avLst/>
          </a:prstGeom>
        </p:spPr>
      </p:pic>
      <p:sp>
        <p:nvSpPr>
          <p:cNvPr id="5" name="Oval 4">
            <a:extLst>
              <a:ext uri="{FF2B5EF4-FFF2-40B4-BE49-F238E27FC236}">
                <a16:creationId xmlns:a16="http://schemas.microsoft.com/office/drawing/2014/main" id="{5694ECC7-34A1-4342-BE0E-9ADFB181F1B1}"/>
              </a:ext>
            </a:extLst>
          </p:cNvPr>
          <p:cNvSpPr/>
          <p:nvPr/>
        </p:nvSpPr>
        <p:spPr>
          <a:xfrm>
            <a:off x="3558745" y="1690688"/>
            <a:ext cx="704336" cy="644739"/>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34D3D08F-B4F0-D34D-92EF-432404E62425}"/>
              </a:ext>
            </a:extLst>
          </p:cNvPr>
          <p:cNvCxnSpPr>
            <a:cxnSpLocks/>
          </p:cNvCxnSpPr>
          <p:nvPr/>
        </p:nvCxnSpPr>
        <p:spPr>
          <a:xfrm flipV="1">
            <a:off x="4135039" y="1027906"/>
            <a:ext cx="1608589" cy="66278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EE0245-80C3-CF49-8AD4-F2881CBAB5D4}"/>
              </a:ext>
            </a:extLst>
          </p:cNvPr>
          <p:cNvSpPr txBox="1"/>
          <p:nvPr/>
        </p:nvSpPr>
        <p:spPr>
          <a:xfrm>
            <a:off x="6096000" y="556362"/>
            <a:ext cx="3239734" cy="646331"/>
          </a:xfrm>
          <a:prstGeom prst="rect">
            <a:avLst/>
          </a:prstGeom>
          <a:noFill/>
        </p:spPr>
        <p:txBody>
          <a:bodyPr wrap="square" rtlCol="0">
            <a:spAutoFit/>
          </a:bodyPr>
          <a:lstStyle/>
          <a:p>
            <a:r>
              <a:rPr lang="en-US" b="1" dirty="0"/>
              <a:t>7. </a:t>
            </a:r>
            <a:r>
              <a:rPr lang="en-US" dirty="0"/>
              <a:t>Run the model from the main script </a:t>
            </a:r>
            <a:r>
              <a:rPr lang="en-US" b="1" dirty="0"/>
              <a:t>Lobyte_3D.m</a:t>
            </a:r>
          </a:p>
        </p:txBody>
      </p:sp>
    </p:spTree>
    <p:extLst>
      <p:ext uri="{BB962C8B-B14F-4D97-AF65-F5344CB8AC3E}">
        <p14:creationId xmlns:p14="http://schemas.microsoft.com/office/powerpoint/2010/main" val="228801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2E3C7B3-B340-A34F-90C3-8A77FB914592}"/>
              </a:ext>
            </a:extLst>
          </p:cNvPr>
          <p:cNvSpPr txBox="1"/>
          <p:nvPr/>
        </p:nvSpPr>
        <p:spPr>
          <a:xfrm>
            <a:off x="1729946" y="1606378"/>
            <a:ext cx="8328454" cy="1754326"/>
          </a:xfrm>
          <a:prstGeom prst="rect">
            <a:avLst/>
          </a:prstGeom>
          <a:noFill/>
        </p:spPr>
        <p:txBody>
          <a:bodyPr wrap="square" rtlCol="0">
            <a:spAutoFit/>
          </a:bodyPr>
          <a:lstStyle/>
          <a:p>
            <a:r>
              <a:rPr lang="en-US" dirty="0"/>
              <a:t>For any query/bug report do not hesitate to get in touch:</a:t>
            </a:r>
          </a:p>
          <a:p>
            <a:endParaRPr lang="en-US" dirty="0"/>
          </a:p>
          <a:p>
            <a:r>
              <a:rPr lang="en-US" dirty="0">
                <a:hlinkClick r:id="rId2"/>
              </a:rPr>
              <a:t>Isabella.Masiero@live.com</a:t>
            </a:r>
            <a:endParaRPr lang="en-US" dirty="0"/>
          </a:p>
          <a:p>
            <a:r>
              <a:rPr lang="en-US" dirty="0">
                <a:hlinkClick r:id="rId3"/>
              </a:rPr>
              <a:t>Isabella.Masiero@liverpool.ac.uk</a:t>
            </a:r>
            <a:endParaRPr lang="en-US" dirty="0"/>
          </a:p>
          <a:p>
            <a:r>
              <a:rPr lang="en-US" dirty="0">
                <a:hlinkClick r:id="rId4"/>
              </a:rPr>
              <a:t>https://www.linkedin.com/in/masieroisabella/</a:t>
            </a:r>
            <a:endParaRPr lang="en-US" dirty="0"/>
          </a:p>
          <a:p>
            <a:endParaRPr lang="en-US" dirty="0"/>
          </a:p>
        </p:txBody>
      </p:sp>
    </p:spTree>
    <p:extLst>
      <p:ext uri="{BB962C8B-B14F-4D97-AF65-F5344CB8AC3E}">
        <p14:creationId xmlns:p14="http://schemas.microsoft.com/office/powerpoint/2010/main" val="3058077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99A695-98ED-2F45-8528-9A3C5C0433A1}"/>
              </a:ext>
            </a:extLst>
          </p:cNvPr>
          <p:cNvSpPr>
            <a:spLocks noGrp="1"/>
          </p:cNvSpPr>
          <p:nvPr>
            <p:ph type="title"/>
          </p:nvPr>
        </p:nvSpPr>
        <p:spPr/>
        <p:txBody>
          <a:bodyPr/>
          <a:lstStyle/>
          <a:p>
            <a:r>
              <a:rPr lang="en-US" dirty="0"/>
              <a:t>Introduction</a:t>
            </a:r>
          </a:p>
        </p:txBody>
      </p:sp>
      <p:sp>
        <p:nvSpPr>
          <p:cNvPr id="6" name="Content Placeholder 5">
            <a:extLst>
              <a:ext uri="{FF2B5EF4-FFF2-40B4-BE49-F238E27FC236}">
                <a16:creationId xmlns:a16="http://schemas.microsoft.com/office/drawing/2014/main" id="{9F9DD8E3-1B60-F248-B6BC-32489537B919}"/>
              </a:ext>
            </a:extLst>
          </p:cNvPr>
          <p:cNvSpPr>
            <a:spLocks noGrp="1"/>
          </p:cNvSpPr>
          <p:nvPr>
            <p:ph idx="1"/>
          </p:nvPr>
        </p:nvSpPr>
        <p:spPr>
          <a:xfrm>
            <a:off x="720634" y="1502229"/>
            <a:ext cx="10515600" cy="4624886"/>
          </a:xfrm>
        </p:spPr>
        <p:txBody>
          <a:bodyPr>
            <a:normAutofit fontScale="92500" lnSpcReduction="20000"/>
          </a:bodyPr>
          <a:lstStyle/>
          <a:p>
            <a:r>
              <a:rPr lang="en-GB" dirty="0"/>
              <a:t>Lobyte3D is a reduced-complexity model that produces three-dimensional representations of fan strata using simple but logically consistent representations of various gravity-driven sediment transport mechanisms, for either siliciclastic or carbonate sediment. Each Lobyte3D run consists of a specified number of time steps, with one or more flow events per time step, each producing what we refer to as a bed. Flow deposition can be followed by deposition of a constant-per-time-step thickness of hemipelagic strata, which also form beds between successive flows, and often thicker beds deposited over several time steps when no flows are present.  Model description and application has been recently described in the paper listed below.</a:t>
            </a:r>
          </a:p>
          <a:p>
            <a:r>
              <a:rPr lang="en-GB" dirty="0">
                <a:effectLst/>
              </a:rPr>
              <a:t>Burgess, P.M., Masiero, I., Toby, S.C., Duller, R.A., 2019. A Big Fan of Signals? Exploring Autogenic and Allogenic Process and Product In a Numerical Stratigraphic Forward Model of Submarine-Fan Development. J. Sediment. Res. 89, 1–12. doi:10.2110/jsr.2019.3</a:t>
            </a:r>
          </a:p>
          <a:p>
            <a:endParaRPr lang="en-US" dirty="0"/>
          </a:p>
        </p:txBody>
      </p:sp>
    </p:spTree>
    <p:extLst>
      <p:ext uri="{BB962C8B-B14F-4D97-AF65-F5344CB8AC3E}">
        <p14:creationId xmlns:p14="http://schemas.microsoft.com/office/powerpoint/2010/main" val="210568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17582-BF69-884B-AA44-648FAED851AB}"/>
              </a:ext>
            </a:extLst>
          </p:cNvPr>
          <p:cNvSpPr>
            <a:spLocks noGrp="1"/>
          </p:cNvSpPr>
          <p:nvPr>
            <p:ph type="title"/>
          </p:nvPr>
        </p:nvSpPr>
        <p:spPr/>
        <p:txBody>
          <a:bodyPr/>
          <a:lstStyle/>
          <a:p>
            <a:r>
              <a:rPr lang="en-US" dirty="0"/>
              <a:t>Program files and folders</a:t>
            </a:r>
          </a:p>
        </p:txBody>
      </p:sp>
      <p:pic>
        <p:nvPicPr>
          <p:cNvPr id="4" name="Picture 3">
            <a:extLst>
              <a:ext uri="{FF2B5EF4-FFF2-40B4-BE49-F238E27FC236}">
                <a16:creationId xmlns:a16="http://schemas.microsoft.com/office/drawing/2014/main" id="{37DB7007-3C7C-4B4D-AAC0-5404F949C271}"/>
              </a:ext>
            </a:extLst>
          </p:cNvPr>
          <p:cNvPicPr>
            <a:picLocks noChangeAspect="1"/>
          </p:cNvPicPr>
          <p:nvPr/>
        </p:nvPicPr>
        <p:blipFill>
          <a:blip r:embed="rId2"/>
          <a:stretch>
            <a:fillRect/>
          </a:stretch>
        </p:blipFill>
        <p:spPr>
          <a:xfrm>
            <a:off x="3588277" y="2578307"/>
            <a:ext cx="5015445" cy="2700624"/>
          </a:xfrm>
          <a:prstGeom prst="rect">
            <a:avLst/>
          </a:prstGeom>
        </p:spPr>
      </p:pic>
      <p:cxnSp>
        <p:nvCxnSpPr>
          <p:cNvPr id="5" name="Straight Arrow Connector 4">
            <a:extLst>
              <a:ext uri="{FF2B5EF4-FFF2-40B4-BE49-F238E27FC236}">
                <a16:creationId xmlns:a16="http://schemas.microsoft.com/office/drawing/2014/main" id="{A283FF0A-EA50-5947-80A1-969E33E76077}"/>
              </a:ext>
            </a:extLst>
          </p:cNvPr>
          <p:cNvCxnSpPr>
            <a:cxnSpLocks/>
          </p:cNvCxnSpPr>
          <p:nvPr/>
        </p:nvCxnSpPr>
        <p:spPr>
          <a:xfrm flipV="1">
            <a:off x="5647477" y="1163207"/>
            <a:ext cx="1667723" cy="186766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F209C1B-4E61-AB40-8918-39146D6607D2}"/>
              </a:ext>
            </a:extLst>
          </p:cNvPr>
          <p:cNvCxnSpPr>
            <a:cxnSpLocks/>
          </p:cNvCxnSpPr>
          <p:nvPr/>
        </p:nvCxnSpPr>
        <p:spPr>
          <a:xfrm flipV="1">
            <a:off x="6965072" y="1391807"/>
            <a:ext cx="1895961" cy="174868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C3B1E86-F09B-6341-ACBF-1E73BB193EC6}"/>
              </a:ext>
            </a:extLst>
          </p:cNvPr>
          <p:cNvCxnSpPr>
            <a:cxnSpLocks/>
          </p:cNvCxnSpPr>
          <p:nvPr/>
        </p:nvCxnSpPr>
        <p:spPr>
          <a:xfrm>
            <a:off x="4393441" y="4474271"/>
            <a:ext cx="1527674" cy="53244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60EDF54-3FB4-BB40-BA86-003781B9564C}"/>
              </a:ext>
            </a:extLst>
          </p:cNvPr>
          <p:cNvCxnSpPr>
            <a:cxnSpLocks/>
          </p:cNvCxnSpPr>
          <p:nvPr/>
        </p:nvCxnSpPr>
        <p:spPr>
          <a:xfrm flipH="1" flipV="1">
            <a:off x="3117954" y="2361818"/>
            <a:ext cx="1312704" cy="71192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E82B3A4-D1F2-A445-9FFD-C5BEB28DF124}"/>
              </a:ext>
            </a:extLst>
          </p:cNvPr>
          <p:cNvSpPr txBox="1"/>
          <p:nvPr/>
        </p:nvSpPr>
        <p:spPr>
          <a:xfrm>
            <a:off x="1194730" y="1804485"/>
            <a:ext cx="2353456" cy="923330"/>
          </a:xfrm>
          <a:prstGeom prst="rect">
            <a:avLst/>
          </a:prstGeom>
          <a:noFill/>
        </p:spPr>
        <p:txBody>
          <a:bodyPr wrap="square" rtlCol="0">
            <a:spAutoFit/>
          </a:bodyPr>
          <a:lstStyle/>
          <a:p>
            <a:r>
              <a:rPr lang="en-US" dirty="0"/>
              <a:t>Folder with the main program file and functions</a:t>
            </a:r>
          </a:p>
        </p:txBody>
      </p:sp>
      <p:sp>
        <p:nvSpPr>
          <p:cNvPr id="14" name="TextBox 13">
            <a:extLst>
              <a:ext uri="{FF2B5EF4-FFF2-40B4-BE49-F238E27FC236}">
                <a16:creationId xmlns:a16="http://schemas.microsoft.com/office/drawing/2014/main" id="{0C88CED7-0CE1-0B4B-B0DE-9A11409D6D1B}"/>
              </a:ext>
            </a:extLst>
          </p:cNvPr>
          <p:cNvSpPr txBox="1"/>
          <p:nvPr/>
        </p:nvSpPr>
        <p:spPr>
          <a:xfrm>
            <a:off x="6965072" y="408631"/>
            <a:ext cx="2353456" cy="646331"/>
          </a:xfrm>
          <a:prstGeom prst="rect">
            <a:avLst/>
          </a:prstGeom>
          <a:noFill/>
        </p:spPr>
        <p:txBody>
          <a:bodyPr wrap="square" rtlCol="0">
            <a:spAutoFit/>
          </a:bodyPr>
          <a:lstStyle/>
          <a:p>
            <a:r>
              <a:rPr lang="en-US" dirty="0"/>
              <a:t>Functions for printing results</a:t>
            </a:r>
          </a:p>
        </p:txBody>
      </p:sp>
      <p:sp>
        <p:nvSpPr>
          <p:cNvPr id="15" name="TextBox 14">
            <a:extLst>
              <a:ext uri="{FF2B5EF4-FFF2-40B4-BE49-F238E27FC236}">
                <a16:creationId xmlns:a16="http://schemas.microsoft.com/office/drawing/2014/main" id="{B8B40D80-EC45-9D4D-B517-D2039A29AEC8}"/>
              </a:ext>
            </a:extLst>
          </p:cNvPr>
          <p:cNvSpPr txBox="1"/>
          <p:nvPr/>
        </p:nvSpPr>
        <p:spPr>
          <a:xfrm>
            <a:off x="8930688" y="1039055"/>
            <a:ext cx="2353456" cy="646331"/>
          </a:xfrm>
          <a:prstGeom prst="rect">
            <a:avLst/>
          </a:prstGeom>
          <a:noFill/>
        </p:spPr>
        <p:txBody>
          <a:bodyPr wrap="square" rtlCol="0">
            <a:spAutoFit/>
          </a:bodyPr>
          <a:lstStyle/>
          <a:p>
            <a:r>
              <a:rPr lang="en-US" dirty="0"/>
              <a:t>Folder were Lobyte3D outputs can be stored</a:t>
            </a:r>
          </a:p>
        </p:txBody>
      </p:sp>
      <p:sp>
        <p:nvSpPr>
          <p:cNvPr id="16" name="TextBox 15">
            <a:extLst>
              <a:ext uri="{FF2B5EF4-FFF2-40B4-BE49-F238E27FC236}">
                <a16:creationId xmlns:a16="http://schemas.microsoft.com/office/drawing/2014/main" id="{FBA80437-7D32-154A-A9B8-EE7BC1DF48F4}"/>
              </a:ext>
            </a:extLst>
          </p:cNvPr>
          <p:cNvSpPr txBox="1"/>
          <p:nvPr/>
        </p:nvSpPr>
        <p:spPr>
          <a:xfrm>
            <a:off x="6095998" y="4683549"/>
            <a:ext cx="3312887" cy="1754326"/>
          </a:xfrm>
          <a:prstGeom prst="rect">
            <a:avLst/>
          </a:prstGeom>
          <a:noFill/>
        </p:spPr>
        <p:txBody>
          <a:bodyPr wrap="square" rtlCol="0">
            <a:spAutoFit/>
          </a:bodyPr>
          <a:lstStyle/>
          <a:p>
            <a:r>
              <a:rPr lang="en-US" dirty="0"/>
              <a:t>Folder containing all the programs/functions required to run the analysis performed in Burgess et. al. (2019). For example, the run analysis, power spectra…</a:t>
            </a:r>
          </a:p>
        </p:txBody>
      </p:sp>
    </p:spTree>
    <p:extLst>
      <p:ext uri="{BB962C8B-B14F-4D97-AF65-F5344CB8AC3E}">
        <p14:creationId xmlns:p14="http://schemas.microsoft.com/office/powerpoint/2010/main" val="2901870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17582-BF69-884B-AA44-648FAED851AB}"/>
              </a:ext>
            </a:extLst>
          </p:cNvPr>
          <p:cNvSpPr>
            <a:spLocks noGrp="1"/>
          </p:cNvSpPr>
          <p:nvPr>
            <p:ph type="title"/>
          </p:nvPr>
        </p:nvSpPr>
        <p:spPr/>
        <p:txBody>
          <a:bodyPr/>
          <a:lstStyle/>
          <a:p>
            <a:r>
              <a:rPr lang="en-US" dirty="0"/>
              <a:t>Program files and folders</a:t>
            </a:r>
          </a:p>
        </p:txBody>
      </p:sp>
      <p:pic>
        <p:nvPicPr>
          <p:cNvPr id="5" name="Picture 4">
            <a:extLst>
              <a:ext uri="{FF2B5EF4-FFF2-40B4-BE49-F238E27FC236}">
                <a16:creationId xmlns:a16="http://schemas.microsoft.com/office/drawing/2014/main" id="{D113B2DB-AE83-0849-BFF6-A7AF2805D9B6}"/>
              </a:ext>
            </a:extLst>
          </p:cNvPr>
          <p:cNvPicPr>
            <a:picLocks noChangeAspect="1"/>
          </p:cNvPicPr>
          <p:nvPr/>
        </p:nvPicPr>
        <p:blipFill>
          <a:blip r:embed="rId2"/>
          <a:stretch>
            <a:fillRect/>
          </a:stretch>
        </p:blipFill>
        <p:spPr>
          <a:xfrm>
            <a:off x="330510" y="1379095"/>
            <a:ext cx="5015445" cy="2700624"/>
          </a:xfrm>
          <a:prstGeom prst="rect">
            <a:avLst/>
          </a:prstGeom>
        </p:spPr>
      </p:pic>
      <p:pic>
        <p:nvPicPr>
          <p:cNvPr id="6" name="Picture 5">
            <a:extLst>
              <a:ext uri="{FF2B5EF4-FFF2-40B4-BE49-F238E27FC236}">
                <a16:creationId xmlns:a16="http://schemas.microsoft.com/office/drawing/2014/main" id="{1B26FB85-00F0-3B4C-9DC8-3EA55209AFA1}"/>
              </a:ext>
            </a:extLst>
          </p:cNvPr>
          <p:cNvPicPr>
            <a:picLocks noChangeAspect="1"/>
          </p:cNvPicPr>
          <p:nvPr/>
        </p:nvPicPr>
        <p:blipFill>
          <a:blip r:embed="rId3"/>
          <a:stretch>
            <a:fillRect/>
          </a:stretch>
        </p:blipFill>
        <p:spPr>
          <a:xfrm>
            <a:off x="2567274" y="2907270"/>
            <a:ext cx="6786588" cy="3407857"/>
          </a:xfrm>
          <a:prstGeom prst="rect">
            <a:avLst/>
          </a:prstGeom>
        </p:spPr>
      </p:pic>
      <p:sp>
        <p:nvSpPr>
          <p:cNvPr id="7" name="Rectangle 6">
            <a:extLst>
              <a:ext uri="{FF2B5EF4-FFF2-40B4-BE49-F238E27FC236}">
                <a16:creationId xmlns:a16="http://schemas.microsoft.com/office/drawing/2014/main" id="{7F94DCF7-175A-3B47-8724-33D73CDA2D5D}"/>
              </a:ext>
            </a:extLst>
          </p:cNvPr>
          <p:cNvSpPr/>
          <p:nvPr/>
        </p:nvSpPr>
        <p:spPr>
          <a:xfrm>
            <a:off x="2599509" y="2921404"/>
            <a:ext cx="6754353" cy="3407857"/>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C26D52D5-DAA4-7C49-B41D-717D7BE46B9D}"/>
              </a:ext>
            </a:extLst>
          </p:cNvPr>
          <p:cNvCxnSpPr>
            <a:cxnSpLocks/>
          </p:cNvCxnSpPr>
          <p:nvPr/>
        </p:nvCxnSpPr>
        <p:spPr>
          <a:xfrm>
            <a:off x="1746706" y="2594713"/>
            <a:ext cx="852803" cy="32669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C176C74-0403-B14A-ABE5-EC4F7A61FB38}"/>
              </a:ext>
            </a:extLst>
          </p:cNvPr>
          <p:cNvSpPr/>
          <p:nvPr/>
        </p:nvSpPr>
        <p:spPr>
          <a:xfrm>
            <a:off x="657175" y="1406208"/>
            <a:ext cx="1089531" cy="118850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39F07D63-382E-ED4A-A4AA-A2723075E8FB}"/>
              </a:ext>
            </a:extLst>
          </p:cNvPr>
          <p:cNvCxnSpPr>
            <a:cxnSpLocks/>
          </p:cNvCxnSpPr>
          <p:nvPr/>
        </p:nvCxnSpPr>
        <p:spPr>
          <a:xfrm flipV="1">
            <a:off x="3123641" y="1704822"/>
            <a:ext cx="2254549" cy="2313743"/>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68E27E4-40EC-2B4C-86D9-5B07A9596889}"/>
              </a:ext>
            </a:extLst>
          </p:cNvPr>
          <p:cNvSpPr txBox="1"/>
          <p:nvPr/>
        </p:nvSpPr>
        <p:spPr>
          <a:xfrm>
            <a:off x="5526980" y="1365997"/>
            <a:ext cx="3129187" cy="923330"/>
          </a:xfrm>
          <a:prstGeom prst="rect">
            <a:avLst/>
          </a:prstGeom>
          <a:noFill/>
        </p:spPr>
        <p:txBody>
          <a:bodyPr wrap="square" rtlCol="0">
            <a:spAutoFit/>
          </a:bodyPr>
          <a:lstStyle/>
          <a:p>
            <a:r>
              <a:rPr lang="en-US" b="1" dirty="0"/>
              <a:t>Lobyte_3D.m </a:t>
            </a:r>
            <a:r>
              <a:rPr lang="en-US" dirty="0"/>
              <a:t>is the main script from where all the program sub function are called </a:t>
            </a:r>
          </a:p>
        </p:txBody>
      </p:sp>
      <p:cxnSp>
        <p:nvCxnSpPr>
          <p:cNvPr id="14" name="Straight Arrow Connector 13">
            <a:extLst>
              <a:ext uri="{FF2B5EF4-FFF2-40B4-BE49-F238E27FC236}">
                <a16:creationId xmlns:a16="http://schemas.microsoft.com/office/drawing/2014/main" id="{5E941AC2-AEC9-3E4C-87AD-2D2A99CE1D3C}"/>
              </a:ext>
            </a:extLst>
          </p:cNvPr>
          <p:cNvCxnSpPr>
            <a:cxnSpLocks/>
          </p:cNvCxnSpPr>
          <p:nvPr/>
        </p:nvCxnSpPr>
        <p:spPr>
          <a:xfrm flipV="1">
            <a:off x="6541425" y="2000461"/>
            <a:ext cx="2844672" cy="2136693"/>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EBCD91B-4875-EF40-873D-53820D98B138}"/>
              </a:ext>
            </a:extLst>
          </p:cNvPr>
          <p:cNvSpPr txBox="1"/>
          <p:nvPr/>
        </p:nvSpPr>
        <p:spPr>
          <a:xfrm>
            <a:off x="8984738" y="1077131"/>
            <a:ext cx="3129187" cy="923330"/>
          </a:xfrm>
          <a:prstGeom prst="rect">
            <a:avLst/>
          </a:prstGeom>
          <a:noFill/>
        </p:spPr>
        <p:txBody>
          <a:bodyPr wrap="square" rtlCol="0">
            <a:spAutoFit/>
          </a:bodyPr>
          <a:lstStyle/>
          <a:p>
            <a:r>
              <a:rPr lang="en-US" b="1" dirty="0" err="1"/>
              <a:t>LobyteInputFile.txt</a:t>
            </a:r>
            <a:r>
              <a:rPr lang="en-US" b="1" dirty="0"/>
              <a:t> </a:t>
            </a:r>
            <a:r>
              <a:rPr lang="en-US" dirty="0"/>
              <a:t>txt file where the main program input </a:t>
            </a:r>
            <a:r>
              <a:rPr lang="en-US" dirty="0" err="1"/>
              <a:t>params</a:t>
            </a:r>
            <a:r>
              <a:rPr lang="en-US" dirty="0"/>
              <a:t> can be defined</a:t>
            </a:r>
          </a:p>
        </p:txBody>
      </p:sp>
    </p:spTree>
    <p:extLst>
      <p:ext uri="{BB962C8B-B14F-4D97-AF65-F5344CB8AC3E}">
        <p14:creationId xmlns:p14="http://schemas.microsoft.com/office/powerpoint/2010/main" val="1281439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BE4689-C177-AE4B-9440-EFABC5388576}"/>
              </a:ext>
            </a:extLst>
          </p:cNvPr>
          <p:cNvSpPr>
            <a:spLocks noGrp="1"/>
          </p:cNvSpPr>
          <p:nvPr>
            <p:ph type="title"/>
          </p:nvPr>
        </p:nvSpPr>
        <p:spPr/>
        <p:txBody>
          <a:bodyPr/>
          <a:lstStyle/>
          <a:p>
            <a:r>
              <a:rPr lang="en-US" dirty="0"/>
              <a:t>Model setup: global parameters</a:t>
            </a:r>
          </a:p>
        </p:txBody>
      </p:sp>
      <p:pic>
        <p:nvPicPr>
          <p:cNvPr id="6" name="Picture 5">
            <a:extLst>
              <a:ext uri="{FF2B5EF4-FFF2-40B4-BE49-F238E27FC236}">
                <a16:creationId xmlns:a16="http://schemas.microsoft.com/office/drawing/2014/main" id="{9BF93CDB-FDAF-1E43-B33F-3C276762A9DB}"/>
              </a:ext>
            </a:extLst>
          </p:cNvPr>
          <p:cNvPicPr>
            <a:picLocks noChangeAspect="1"/>
          </p:cNvPicPr>
          <p:nvPr/>
        </p:nvPicPr>
        <p:blipFill>
          <a:blip r:embed="rId2"/>
          <a:stretch>
            <a:fillRect/>
          </a:stretch>
        </p:blipFill>
        <p:spPr>
          <a:xfrm>
            <a:off x="147539" y="1789611"/>
            <a:ext cx="7654378" cy="3776063"/>
          </a:xfrm>
          <a:prstGeom prst="rect">
            <a:avLst/>
          </a:prstGeom>
        </p:spPr>
      </p:pic>
      <p:sp>
        <p:nvSpPr>
          <p:cNvPr id="7" name="TextBox 6">
            <a:extLst>
              <a:ext uri="{FF2B5EF4-FFF2-40B4-BE49-F238E27FC236}">
                <a16:creationId xmlns:a16="http://schemas.microsoft.com/office/drawing/2014/main" id="{94295690-4949-D649-A940-9E42F0C7FB87}"/>
              </a:ext>
            </a:extLst>
          </p:cNvPr>
          <p:cNvSpPr txBox="1"/>
          <p:nvPr/>
        </p:nvSpPr>
        <p:spPr>
          <a:xfrm>
            <a:off x="8085910" y="1285739"/>
            <a:ext cx="3685902" cy="3139321"/>
          </a:xfrm>
          <a:prstGeom prst="rect">
            <a:avLst/>
          </a:prstGeom>
          <a:noFill/>
        </p:spPr>
        <p:txBody>
          <a:bodyPr wrap="square" rtlCol="0">
            <a:spAutoFit/>
          </a:bodyPr>
          <a:lstStyle/>
          <a:p>
            <a:r>
              <a:rPr lang="en-US" b="1" dirty="0"/>
              <a:t>1.</a:t>
            </a:r>
            <a:r>
              <a:rPr lang="en-US" dirty="0"/>
              <a:t> Open </a:t>
            </a:r>
            <a:r>
              <a:rPr lang="en-US" b="1" dirty="0"/>
              <a:t>Lobyte_3D.m </a:t>
            </a:r>
            <a:r>
              <a:rPr lang="en-US" dirty="0"/>
              <a:t>script and specify the desired model parameters. The number of model iterations (</a:t>
            </a:r>
            <a:r>
              <a:rPr lang="en-US" dirty="0" err="1"/>
              <a:t>glob.totalIterations</a:t>
            </a:r>
            <a:r>
              <a:rPr lang="en-US" dirty="0"/>
              <a:t>) determines the minimum number of transport and deposition events (at least one flow event for each iteration), however for each iteration we can set multiple flow event, also setting different input coordinates.  </a:t>
            </a:r>
          </a:p>
          <a:p>
            <a:endParaRPr lang="en-US" dirty="0"/>
          </a:p>
        </p:txBody>
      </p:sp>
      <p:sp>
        <p:nvSpPr>
          <p:cNvPr id="10" name="Rectangle 9">
            <a:extLst>
              <a:ext uri="{FF2B5EF4-FFF2-40B4-BE49-F238E27FC236}">
                <a16:creationId xmlns:a16="http://schemas.microsoft.com/office/drawing/2014/main" id="{20216301-235D-CC4F-82B1-8C732925A789}"/>
              </a:ext>
            </a:extLst>
          </p:cNvPr>
          <p:cNvSpPr/>
          <p:nvPr/>
        </p:nvSpPr>
        <p:spPr>
          <a:xfrm>
            <a:off x="1841862" y="2952206"/>
            <a:ext cx="4859383" cy="1815737"/>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06BDFFC6-EA13-0049-BE6F-8E8FEF47D324}"/>
              </a:ext>
            </a:extLst>
          </p:cNvPr>
          <p:cNvCxnSpPr/>
          <p:nvPr/>
        </p:nvCxnSpPr>
        <p:spPr>
          <a:xfrm flipV="1">
            <a:off x="6831874" y="1907177"/>
            <a:ext cx="1254036" cy="142385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491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17582-BF69-884B-AA44-648FAED851AB}"/>
              </a:ext>
            </a:extLst>
          </p:cNvPr>
          <p:cNvSpPr>
            <a:spLocks noGrp="1"/>
          </p:cNvSpPr>
          <p:nvPr>
            <p:ph type="title"/>
          </p:nvPr>
        </p:nvSpPr>
        <p:spPr/>
        <p:txBody>
          <a:bodyPr/>
          <a:lstStyle/>
          <a:p>
            <a:r>
              <a:rPr lang="en-US" dirty="0"/>
              <a:t>Model setup: topography</a:t>
            </a:r>
          </a:p>
        </p:txBody>
      </p:sp>
      <p:pic>
        <p:nvPicPr>
          <p:cNvPr id="3" name="Picture 2">
            <a:extLst>
              <a:ext uri="{FF2B5EF4-FFF2-40B4-BE49-F238E27FC236}">
                <a16:creationId xmlns:a16="http://schemas.microsoft.com/office/drawing/2014/main" id="{6F7B648F-A3E0-0349-A16C-65C01432C548}"/>
              </a:ext>
            </a:extLst>
          </p:cNvPr>
          <p:cNvPicPr>
            <a:picLocks noChangeAspect="1"/>
          </p:cNvPicPr>
          <p:nvPr/>
        </p:nvPicPr>
        <p:blipFill>
          <a:blip r:embed="rId2"/>
          <a:stretch>
            <a:fillRect/>
          </a:stretch>
        </p:blipFill>
        <p:spPr>
          <a:xfrm>
            <a:off x="277365" y="1311865"/>
            <a:ext cx="5524552" cy="2620055"/>
          </a:xfrm>
          <a:prstGeom prst="rect">
            <a:avLst/>
          </a:prstGeom>
        </p:spPr>
      </p:pic>
      <p:pic>
        <p:nvPicPr>
          <p:cNvPr id="5" name="Picture 4">
            <a:extLst>
              <a:ext uri="{FF2B5EF4-FFF2-40B4-BE49-F238E27FC236}">
                <a16:creationId xmlns:a16="http://schemas.microsoft.com/office/drawing/2014/main" id="{5147EF63-D866-8445-B7DB-76C5697A209F}"/>
              </a:ext>
            </a:extLst>
          </p:cNvPr>
          <p:cNvPicPr>
            <a:picLocks noChangeAspect="1"/>
          </p:cNvPicPr>
          <p:nvPr/>
        </p:nvPicPr>
        <p:blipFill>
          <a:blip r:embed="rId3"/>
          <a:stretch>
            <a:fillRect/>
          </a:stretch>
        </p:blipFill>
        <p:spPr>
          <a:xfrm>
            <a:off x="3906867" y="3931920"/>
            <a:ext cx="4098447" cy="2718214"/>
          </a:xfrm>
          <a:prstGeom prst="rect">
            <a:avLst/>
          </a:prstGeom>
        </p:spPr>
      </p:pic>
      <p:sp>
        <p:nvSpPr>
          <p:cNvPr id="6" name="Rectangle 5">
            <a:extLst>
              <a:ext uri="{FF2B5EF4-FFF2-40B4-BE49-F238E27FC236}">
                <a16:creationId xmlns:a16="http://schemas.microsoft.com/office/drawing/2014/main" id="{3926B075-DEEC-7945-9D18-583F452AE6CA}"/>
              </a:ext>
            </a:extLst>
          </p:cNvPr>
          <p:cNvSpPr/>
          <p:nvPr/>
        </p:nvSpPr>
        <p:spPr>
          <a:xfrm>
            <a:off x="1378035" y="3280388"/>
            <a:ext cx="3074695" cy="58025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29DFC511-0500-DE41-B068-EED2BA735CD9}"/>
              </a:ext>
            </a:extLst>
          </p:cNvPr>
          <p:cNvCxnSpPr>
            <a:cxnSpLocks/>
          </p:cNvCxnSpPr>
          <p:nvPr/>
        </p:nvCxnSpPr>
        <p:spPr>
          <a:xfrm>
            <a:off x="4500230" y="3429000"/>
            <a:ext cx="1449695" cy="43164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74BD2B1-06EF-8A47-BFE0-048CE48F105B}"/>
              </a:ext>
            </a:extLst>
          </p:cNvPr>
          <p:cNvSpPr txBox="1"/>
          <p:nvPr/>
        </p:nvSpPr>
        <p:spPr>
          <a:xfrm>
            <a:off x="6506817" y="1725751"/>
            <a:ext cx="4598505" cy="1200329"/>
          </a:xfrm>
          <a:prstGeom prst="rect">
            <a:avLst/>
          </a:prstGeom>
          <a:noFill/>
        </p:spPr>
        <p:txBody>
          <a:bodyPr wrap="square" rtlCol="0">
            <a:spAutoFit/>
          </a:bodyPr>
          <a:lstStyle/>
          <a:p>
            <a:r>
              <a:rPr lang="en-US" b="1" dirty="0"/>
              <a:t>2. </a:t>
            </a:r>
            <a:r>
              <a:rPr lang="en-US" dirty="0"/>
              <a:t>If required, open </a:t>
            </a:r>
            <a:r>
              <a:rPr lang="en-US" b="1" dirty="0" err="1"/>
              <a:t>createTopography.m</a:t>
            </a:r>
            <a:r>
              <a:rPr lang="en-US" b="1" dirty="0"/>
              <a:t> </a:t>
            </a:r>
            <a:r>
              <a:rPr lang="en-US" dirty="0"/>
              <a:t>function to specify/modify the desired topography.  The current topography is a ramp followed by a flat area. </a:t>
            </a:r>
          </a:p>
        </p:txBody>
      </p:sp>
    </p:spTree>
    <p:extLst>
      <p:ext uri="{BB962C8B-B14F-4D97-AF65-F5344CB8AC3E}">
        <p14:creationId xmlns:p14="http://schemas.microsoft.com/office/powerpoint/2010/main" val="2973315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17582-BF69-884B-AA44-648FAED851AB}"/>
              </a:ext>
            </a:extLst>
          </p:cNvPr>
          <p:cNvSpPr>
            <a:spLocks noGrp="1"/>
          </p:cNvSpPr>
          <p:nvPr>
            <p:ph type="title"/>
          </p:nvPr>
        </p:nvSpPr>
        <p:spPr/>
        <p:txBody>
          <a:bodyPr/>
          <a:lstStyle/>
          <a:p>
            <a:r>
              <a:rPr lang="en-US" dirty="0"/>
              <a:t>Model setup: sea level and sediment supply</a:t>
            </a:r>
          </a:p>
        </p:txBody>
      </p:sp>
      <p:pic>
        <p:nvPicPr>
          <p:cNvPr id="4" name="Picture 3">
            <a:extLst>
              <a:ext uri="{FF2B5EF4-FFF2-40B4-BE49-F238E27FC236}">
                <a16:creationId xmlns:a16="http://schemas.microsoft.com/office/drawing/2014/main" id="{064C2FC2-7B7A-1746-8DCF-780DD8799683}"/>
              </a:ext>
            </a:extLst>
          </p:cNvPr>
          <p:cNvPicPr>
            <a:picLocks noChangeAspect="1"/>
          </p:cNvPicPr>
          <p:nvPr/>
        </p:nvPicPr>
        <p:blipFill>
          <a:blip r:embed="rId2"/>
          <a:stretch>
            <a:fillRect/>
          </a:stretch>
        </p:blipFill>
        <p:spPr>
          <a:xfrm>
            <a:off x="382105" y="1814995"/>
            <a:ext cx="6965704" cy="3228009"/>
          </a:xfrm>
          <a:prstGeom prst="rect">
            <a:avLst/>
          </a:prstGeom>
        </p:spPr>
      </p:pic>
      <p:sp>
        <p:nvSpPr>
          <p:cNvPr id="5" name="Rectangle 4">
            <a:extLst>
              <a:ext uri="{FF2B5EF4-FFF2-40B4-BE49-F238E27FC236}">
                <a16:creationId xmlns:a16="http://schemas.microsoft.com/office/drawing/2014/main" id="{C055BE98-0045-4847-94E3-FECFAF2402C5}"/>
              </a:ext>
            </a:extLst>
          </p:cNvPr>
          <p:cNvSpPr/>
          <p:nvPr/>
        </p:nvSpPr>
        <p:spPr>
          <a:xfrm>
            <a:off x="596155" y="2312870"/>
            <a:ext cx="5844401" cy="823528"/>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89A63782-7F4A-244F-A02E-57689188FB57}"/>
              </a:ext>
            </a:extLst>
          </p:cNvPr>
          <p:cNvCxnSpPr>
            <a:cxnSpLocks/>
          </p:cNvCxnSpPr>
          <p:nvPr/>
        </p:nvCxnSpPr>
        <p:spPr>
          <a:xfrm>
            <a:off x="6581719" y="2482678"/>
            <a:ext cx="1226020" cy="512313"/>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674DF5B-41C2-A04F-B52A-15AE8022150C}"/>
              </a:ext>
            </a:extLst>
          </p:cNvPr>
          <p:cNvSpPr txBox="1"/>
          <p:nvPr/>
        </p:nvSpPr>
        <p:spPr>
          <a:xfrm>
            <a:off x="7807739" y="2445716"/>
            <a:ext cx="4002156" cy="1754326"/>
          </a:xfrm>
          <a:prstGeom prst="rect">
            <a:avLst/>
          </a:prstGeom>
          <a:noFill/>
        </p:spPr>
        <p:txBody>
          <a:bodyPr wrap="square" rtlCol="0">
            <a:spAutoFit/>
          </a:bodyPr>
          <a:lstStyle/>
          <a:p>
            <a:r>
              <a:rPr lang="en-US" b="1" dirty="0"/>
              <a:t>3.</a:t>
            </a:r>
            <a:r>
              <a:rPr lang="en-US" dirty="0"/>
              <a:t> Functions </a:t>
            </a:r>
            <a:r>
              <a:rPr lang="en-US" b="1" dirty="0" err="1"/>
              <a:t>waterLevelCurve.m</a:t>
            </a:r>
            <a:r>
              <a:rPr lang="en-US" dirty="0"/>
              <a:t> and </a:t>
            </a:r>
            <a:r>
              <a:rPr lang="en-US" b="1" dirty="0" err="1"/>
              <a:t>initializeSedimentSupplyParams.m</a:t>
            </a:r>
            <a:r>
              <a:rPr lang="en-US" b="1" dirty="0"/>
              <a:t> </a:t>
            </a:r>
            <a:r>
              <a:rPr lang="en-US" dirty="0"/>
              <a:t>allow to define the desired sea level oscillation curve parameters (sinusoidal or constant) and sediment supply curve (sinusoidal or constant).</a:t>
            </a:r>
          </a:p>
        </p:txBody>
      </p:sp>
    </p:spTree>
    <p:extLst>
      <p:ext uri="{BB962C8B-B14F-4D97-AF65-F5344CB8AC3E}">
        <p14:creationId xmlns:p14="http://schemas.microsoft.com/office/powerpoint/2010/main" val="2902928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17582-BF69-884B-AA44-648FAED851AB}"/>
              </a:ext>
            </a:extLst>
          </p:cNvPr>
          <p:cNvSpPr>
            <a:spLocks noGrp="1"/>
          </p:cNvSpPr>
          <p:nvPr>
            <p:ph type="title"/>
          </p:nvPr>
        </p:nvSpPr>
        <p:spPr/>
        <p:txBody>
          <a:bodyPr/>
          <a:lstStyle/>
          <a:p>
            <a:r>
              <a:rPr lang="en-US" dirty="0"/>
              <a:t>Model setup: main parameters file</a:t>
            </a:r>
          </a:p>
        </p:txBody>
      </p:sp>
      <p:pic>
        <p:nvPicPr>
          <p:cNvPr id="6" name="Picture 5">
            <a:extLst>
              <a:ext uri="{FF2B5EF4-FFF2-40B4-BE49-F238E27FC236}">
                <a16:creationId xmlns:a16="http://schemas.microsoft.com/office/drawing/2014/main" id="{43A4CDE0-5E12-0748-83E9-D601ADF13372}"/>
              </a:ext>
            </a:extLst>
          </p:cNvPr>
          <p:cNvPicPr>
            <a:picLocks noChangeAspect="1"/>
          </p:cNvPicPr>
          <p:nvPr/>
        </p:nvPicPr>
        <p:blipFill>
          <a:blip r:embed="rId2"/>
          <a:stretch>
            <a:fillRect/>
          </a:stretch>
        </p:blipFill>
        <p:spPr>
          <a:xfrm>
            <a:off x="220041" y="1258955"/>
            <a:ext cx="8281335" cy="3551583"/>
          </a:xfrm>
          <a:prstGeom prst="rect">
            <a:avLst/>
          </a:prstGeom>
        </p:spPr>
      </p:pic>
      <p:sp>
        <p:nvSpPr>
          <p:cNvPr id="7" name="TextBox 6">
            <a:extLst>
              <a:ext uri="{FF2B5EF4-FFF2-40B4-BE49-F238E27FC236}">
                <a16:creationId xmlns:a16="http://schemas.microsoft.com/office/drawing/2014/main" id="{2BD18520-B754-7641-B7CA-324A05B6C927}"/>
              </a:ext>
            </a:extLst>
          </p:cNvPr>
          <p:cNvSpPr txBox="1"/>
          <p:nvPr/>
        </p:nvSpPr>
        <p:spPr>
          <a:xfrm>
            <a:off x="9119535" y="1690688"/>
            <a:ext cx="2527852" cy="1200329"/>
          </a:xfrm>
          <a:prstGeom prst="rect">
            <a:avLst/>
          </a:prstGeom>
          <a:noFill/>
        </p:spPr>
        <p:txBody>
          <a:bodyPr wrap="square" rtlCol="0">
            <a:spAutoFit/>
          </a:bodyPr>
          <a:lstStyle/>
          <a:p>
            <a:r>
              <a:rPr lang="en-US" b="1" dirty="0"/>
              <a:t>4. </a:t>
            </a:r>
            <a:r>
              <a:rPr lang="en-US" dirty="0"/>
              <a:t>Open </a:t>
            </a:r>
            <a:r>
              <a:rPr lang="en-US" b="1" dirty="0" err="1"/>
              <a:t>LobyteInputFile.txt</a:t>
            </a:r>
            <a:r>
              <a:rPr lang="en-US" b="1" dirty="0"/>
              <a:t> </a:t>
            </a:r>
            <a:r>
              <a:rPr lang="en-US" dirty="0"/>
              <a:t>and define the main model parameters</a:t>
            </a:r>
          </a:p>
        </p:txBody>
      </p:sp>
    </p:spTree>
    <p:extLst>
      <p:ext uri="{BB962C8B-B14F-4D97-AF65-F5344CB8AC3E}">
        <p14:creationId xmlns:p14="http://schemas.microsoft.com/office/powerpoint/2010/main" val="113475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17582-BF69-884B-AA44-648FAED851AB}"/>
              </a:ext>
            </a:extLst>
          </p:cNvPr>
          <p:cNvSpPr>
            <a:spLocks noGrp="1"/>
          </p:cNvSpPr>
          <p:nvPr>
            <p:ph type="title"/>
          </p:nvPr>
        </p:nvSpPr>
        <p:spPr/>
        <p:txBody>
          <a:bodyPr/>
          <a:lstStyle/>
          <a:p>
            <a:r>
              <a:rPr lang="en-US" dirty="0"/>
              <a:t>Model setup: graphic output</a:t>
            </a:r>
          </a:p>
        </p:txBody>
      </p:sp>
      <p:pic>
        <p:nvPicPr>
          <p:cNvPr id="4" name="Picture 3">
            <a:extLst>
              <a:ext uri="{FF2B5EF4-FFF2-40B4-BE49-F238E27FC236}">
                <a16:creationId xmlns:a16="http://schemas.microsoft.com/office/drawing/2014/main" id="{EB50B5B0-035D-6A48-9A66-D87777BAE7DF}"/>
              </a:ext>
            </a:extLst>
          </p:cNvPr>
          <p:cNvPicPr>
            <a:picLocks noChangeAspect="1"/>
          </p:cNvPicPr>
          <p:nvPr/>
        </p:nvPicPr>
        <p:blipFill>
          <a:blip r:embed="rId2"/>
          <a:stretch>
            <a:fillRect/>
          </a:stretch>
        </p:blipFill>
        <p:spPr>
          <a:xfrm>
            <a:off x="306986" y="1921790"/>
            <a:ext cx="7343365" cy="4364453"/>
          </a:xfrm>
          <a:prstGeom prst="rect">
            <a:avLst/>
          </a:prstGeom>
        </p:spPr>
      </p:pic>
      <p:sp>
        <p:nvSpPr>
          <p:cNvPr id="9" name="Right Brace 8">
            <a:extLst>
              <a:ext uri="{FF2B5EF4-FFF2-40B4-BE49-F238E27FC236}">
                <a16:creationId xmlns:a16="http://schemas.microsoft.com/office/drawing/2014/main" id="{020693CD-EB7C-D046-B407-641FC17A40DF}"/>
              </a:ext>
            </a:extLst>
          </p:cNvPr>
          <p:cNvSpPr/>
          <p:nvPr/>
        </p:nvSpPr>
        <p:spPr>
          <a:xfrm>
            <a:off x="6896746" y="2216259"/>
            <a:ext cx="635430" cy="588935"/>
          </a:xfrm>
          <a:prstGeom prst="rightBrace">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41928930-3316-DB4E-AE47-CFE02D59884C}"/>
              </a:ext>
            </a:extLst>
          </p:cNvPr>
          <p:cNvSpPr txBox="1"/>
          <p:nvPr/>
        </p:nvSpPr>
        <p:spPr>
          <a:xfrm>
            <a:off x="7650351" y="2216281"/>
            <a:ext cx="3704095" cy="646331"/>
          </a:xfrm>
          <a:prstGeom prst="rect">
            <a:avLst/>
          </a:prstGeom>
          <a:noFill/>
        </p:spPr>
        <p:txBody>
          <a:bodyPr wrap="square" rtlCol="0">
            <a:spAutoFit/>
          </a:bodyPr>
          <a:lstStyle/>
          <a:p>
            <a:r>
              <a:rPr lang="en-US" b="1" dirty="0"/>
              <a:t>5. </a:t>
            </a:r>
            <a:r>
              <a:rPr lang="en-US" dirty="0"/>
              <a:t>Specify the position of the cross sections</a:t>
            </a:r>
          </a:p>
        </p:txBody>
      </p:sp>
      <p:sp>
        <p:nvSpPr>
          <p:cNvPr id="11" name="Right Brace 10">
            <a:extLst>
              <a:ext uri="{FF2B5EF4-FFF2-40B4-BE49-F238E27FC236}">
                <a16:creationId xmlns:a16="http://schemas.microsoft.com/office/drawing/2014/main" id="{F23A75FF-EF9C-864A-9A6B-EB9E53A54D3B}"/>
              </a:ext>
            </a:extLst>
          </p:cNvPr>
          <p:cNvSpPr/>
          <p:nvPr/>
        </p:nvSpPr>
        <p:spPr>
          <a:xfrm>
            <a:off x="6638119" y="2840065"/>
            <a:ext cx="635430" cy="2460355"/>
          </a:xfrm>
          <a:prstGeom prst="rightBrace">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6D77ADC5-FB67-4744-9D7A-1E34C60B49E3}"/>
              </a:ext>
            </a:extLst>
          </p:cNvPr>
          <p:cNvSpPr txBox="1"/>
          <p:nvPr/>
        </p:nvSpPr>
        <p:spPr>
          <a:xfrm>
            <a:off x="7415293" y="3729641"/>
            <a:ext cx="3704095" cy="1477328"/>
          </a:xfrm>
          <a:prstGeom prst="rect">
            <a:avLst/>
          </a:prstGeom>
          <a:noFill/>
        </p:spPr>
        <p:txBody>
          <a:bodyPr wrap="square" rtlCol="0">
            <a:spAutoFit/>
          </a:bodyPr>
          <a:lstStyle/>
          <a:p>
            <a:r>
              <a:rPr lang="en-US" b="1" dirty="0"/>
              <a:t>6. </a:t>
            </a:r>
            <a:r>
              <a:rPr lang="en-US" dirty="0"/>
              <a:t>Comment/uncomment the desired plot and analysis. </a:t>
            </a:r>
          </a:p>
          <a:p>
            <a:r>
              <a:rPr lang="en-US" dirty="0"/>
              <a:t>Note: </a:t>
            </a:r>
            <a:r>
              <a:rPr lang="en-US" b="1" dirty="0"/>
              <a:t>plot_3DViewHp </a:t>
            </a:r>
            <a:r>
              <a:rPr lang="en-US" dirty="0"/>
              <a:t>is recommended when pelagic deposition is on.</a:t>
            </a:r>
            <a:endParaRPr lang="en-US" b="1" dirty="0"/>
          </a:p>
        </p:txBody>
      </p:sp>
    </p:spTree>
    <p:extLst>
      <p:ext uri="{BB962C8B-B14F-4D97-AF65-F5344CB8AC3E}">
        <p14:creationId xmlns:p14="http://schemas.microsoft.com/office/powerpoint/2010/main" val="2680061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1066</TotalTime>
  <Words>533</Words>
  <Application>Microsoft Macintosh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Lobyte3D</vt:lpstr>
      <vt:lpstr>Introduction</vt:lpstr>
      <vt:lpstr>Program files and folders</vt:lpstr>
      <vt:lpstr>Program files and folders</vt:lpstr>
      <vt:lpstr>Model setup: global parameters</vt:lpstr>
      <vt:lpstr>Model setup: topography</vt:lpstr>
      <vt:lpstr>Model setup: sea level and sediment supply</vt:lpstr>
      <vt:lpstr>Model setup: main parameters file</vt:lpstr>
      <vt:lpstr>Model setup: graphic output</vt:lpstr>
      <vt:lpstr>Model run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Lobyte3D</dc:title>
  <dc:creator>Masiero, Isabella</dc:creator>
  <cp:lastModifiedBy>Masiero, Isabella</cp:lastModifiedBy>
  <cp:revision>25</cp:revision>
  <dcterms:created xsi:type="dcterms:W3CDTF">2019-01-23T14:44:34Z</dcterms:created>
  <dcterms:modified xsi:type="dcterms:W3CDTF">2019-01-24T08:30:37Z</dcterms:modified>
</cp:coreProperties>
</file>