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308" r:id="rId4"/>
    <p:sldId id="268" r:id="rId5"/>
    <p:sldId id="305" r:id="rId6"/>
    <p:sldId id="313" r:id="rId7"/>
    <p:sldId id="327" r:id="rId8"/>
    <p:sldId id="328" r:id="rId9"/>
    <p:sldId id="329" r:id="rId10"/>
    <p:sldId id="303" r:id="rId11"/>
    <p:sldId id="304" r:id="rId12"/>
  </p:sldIdLst>
  <p:sldSz cx="9144000" cy="6858000" type="screen4x3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UTHIER Eric FG/DACRG" initials="GE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6DE"/>
    <a:srgbClr val="E7F3EF"/>
    <a:srgbClr val="CBD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>
      <p:cViewPr varScale="1">
        <p:scale>
          <a:sx n="110" d="100"/>
          <a:sy n="110" d="100"/>
        </p:scale>
        <p:origin x="14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124" y="-84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C2553-58D7-47C1-803B-B89B9542F7C2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E12C-FBD5-44E7-806F-22360A819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816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A1B58-1E2D-4989-9813-BE30074542D6}" type="datetimeFigureOut">
              <a:rPr lang="fr-FR" smtClean="0"/>
              <a:t>01/10/2021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72497-3CA9-4B77-9B5D-0D94F82950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39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72497-3CA9-4B77-9B5D-0D94F829501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7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72497-3CA9-4B77-9B5D-0D94F829501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49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26CB-B79A-4BF8-8BAC-D65944DD291F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199B-297C-4584-B9EC-CA109EC12F10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ED1F-7468-48AD-B791-E074EE17C3F1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C230-0DEC-4B4A-BAF1-A7D98F8C515A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1880" y="6381328"/>
            <a:ext cx="4114800" cy="329184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376" y="6412184"/>
            <a:ext cx="1066800" cy="3291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8806-372D-48C0-99FA-8DA281272B7F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3407" y="6502312"/>
            <a:ext cx="1066800" cy="329184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0CBA-A3CA-4E30-BBE1-D08DEEFB5EB9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8922-38DC-46CD-A8C1-9390ED98CA17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9B46-7B07-4138-90E6-A5077222CD99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CAAD-B3B3-4D1D-A764-DA77CA52221C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357E-47D5-4581-B328-89EF75F57111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A9E3-9A4A-4739-B210-4C8262E2941B}" type="datetime2">
              <a:rPr lang="en-US" smtClean="0"/>
              <a:t>Friday, October 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DFED9F-E8A4-486C-8F3F-8E22F97C4778}" type="datetime2">
              <a:rPr lang="en-US" smtClean="0"/>
              <a:t>Friday, October 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willkoehrsen/start-here-a-gentle-introdu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278688" cy="1927225"/>
          </a:xfrm>
        </p:spPr>
        <p:txBody>
          <a:bodyPr/>
          <a:lstStyle/>
          <a:p>
            <a:r>
              <a:rPr lang="fr-FR" sz="4400" dirty="0" err="1"/>
              <a:t>Credit</a:t>
            </a:r>
            <a:r>
              <a:rPr lang="fr-FR" sz="4400" dirty="0"/>
              <a:t> RISK SCORING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Project 7- Data </a:t>
            </a:r>
            <a:r>
              <a:rPr lang="fr-FR" dirty="0" err="1"/>
              <a:t>Scientist</a:t>
            </a:r>
            <a:endParaRPr lang="fr-FR" dirty="0"/>
          </a:p>
          <a:p>
            <a:r>
              <a:rPr lang="fr-FR" dirty="0"/>
              <a:t>Isabelle </a:t>
            </a:r>
            <a:r>
              <a:rPr lang="fr-FR" dirty="0" err="1"/>
              <a:t>Ravot-Boutherre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88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57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816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1296" y="1268760"/>
            <a:ext cx="7957392" cy="4320480"/>
          </a:xfrm>
        </p:spPr>
        <p:txBody>
          <a:bodyPr>
            <a:noAutofit/>
          </a:bodyPr>
          <a:lstStyle/>
          <a:p>
            <a:pPr marL="730250" lvl="1" indent="-285750"/>
            <a:r>
              <a:rPr lang="en-US" sz="1800" dirty="0"/>
              <a:t>Build a model able to predict whether the loan should be granted or not</a:t>
            </a:r>
          </a:p>
          <a:p>
            <a:pPr marL="1004570" lvl="2" indent="-285750"/>
            <a:r>
              <a:rPr lang="en-US" sz="1600" dirty="0"/>
              <a:t>This model takes into account the business need: </a:t>
            </a:r>
            <a:r>
              <a:rPr lang="en-US" sz="1600" dirty="0">
                <a:cs typeface="Times New Roman" panose="02020603050405020304" pitchFamily="18" charset="0"/>
              </a:rPr>
              <a:t>wrongly g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ranting a loan is more costly than wrongly not granting it</a:t>
            </a:r>
          </a:p>
          <a:p>
            <a:pPr marL="730250" lvl="1" indent="-285750"/>
            <a:r>
              <a:rPr lang="en-US" dirty="0">
                <a:cs typeface="Times New Roman" panose="02020603050405020304" pitchFamily="18" charset="0"/>
              </a:rPr>
              <a:t>Provide a dashboard allowing sales representative to explain the decision to grant or not a loan</a:t>
            </a:r>
          </a:p>
          <a:p>
            <a:pPr marL="730250" lvl="1" indent="-285750"/>
            <a:r>
              <a:rPr lang="en-US" dirty="0">
                <a:cs typeface="Times New Roman" panose="02020603050405020304" pitchFamily="18" charset="0"/>
              </a:rPr>
              <a:t>Possible improvements</a:t>
            </a:r>
          </a:p>
          <a:p>
            <a:pPr marL="1004570" lvl="2" indent="-285750"/>
            <a:r>
              <a:rPr lang="en-US" dirty="0">
                <a:cs typeface="Times New Roman" panose="02020603050405020304" pitchFamily="18" charset="0"/>
              </a:rPr>
              <a:t>Obtaining more information about important features such </a:t>
            </a:r>
            <a:r>
              <a:rPr lang="en-US" dirty="0" err="1">
                <a:cs typeface="Times New Roman" panose="02020603050405020304" pitchFamily="18" charset="0"/>
              </a:rPr>
              <a:t>Ext_Source</a:t>
            </a:r>
            <a:r>
              <a:rPr lang="en-US" dirty="0">
                <a:cs typeface="Times New Roman" panose="02020603050405020304" pitchFamily="18" charset="0"/>
              </a:rPr>
              <a:t> to better explain the decision</a:t>
            </a:r>
          </a:p>
          <a:p>
            <a:pPr marL="1004570" lvl="2" indent="-285750"/>
            <a:r>
              <a:rPr lang="en-US" dirty="0">
                <a:cs typeface="Times New Roman" panose="02020603050405020304" pitchFamily="18" charset="0"/>
              </a:rPr>
              <a:t>Improving the Evaluation metric to be closer to reality </a:t>
            </a:r>
          </a:p>
          <a:p>
            <a:pPr marL="1004570" lvl="2" indent="-285750"/>
            <a:r>
              <a:rPr lang="en-US" dirty="0">
                <a:cs typeface="Times New Roman" panose="02020603050405020304" pitchFamily="18" charset="0"/>
              </a:rPr>
              <a:t>Use all the data available</a:t>
            </a:r>
          </a:p>
          <a:p>
            <a:pPr marL="1004570" lvl="2" indent="-285750"/>
            <a:r>
              <a:rPr lang="en-US" dirty="0">
                <a:cs typeface="Times New Roman" panose="02020603050405020304" pitchFamily="18" charset="0"/>
              </a:rPr>
              <a:t>Test more models </a:t>
            </a:r>
            <a:endParaRPr lang="en-US" dirty="0"/>
          </a:p>
          <a:p>
            <a:pPr marL="444500" lvl="1" indent="0">
              <a:buNone/>
            </a:pPr>
            <a:endParaRPr lang="en-US" sz="1800" dirty="0"/>
          </a:p>
          <a:p>
            <a:pPr marL="444500" lvl="1" indent="0">
              <a:buNone/>
            </a:pPr>
            <a:endParaRPr lang="en-US" sz="1800" dirty="0"/>
          </a:p>
          <a:p>
            <a:pPr marL="274320" lvl="1" indent="0">
              <a:buNone/>
            </a:pPr>
            <a:endParaRPr lang="en-US" sz="1600" dirty="0"/>
          </a:p>
          <a:p>
            <a:pPr lvl="1"/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249088" y="3717032"/>
            <a:ext cx="8229600" cy="1742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8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ObjectiVE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457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Objective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48072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Develop a scoring model for the company “Prêt à </a:t>
            </a:r>
            <a:r>
              <a:rPr lang="en-US" sz="1800" dirty="0" err="1"/>
              <a:t>depenser</a:t>
            </a:r>
            <a:r>
              <a:rPr lang="en-US" sz="1800" dirty="0"/>
              <a:t>” in order to predict the probability that a customer will not repay his loan.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C96454-30DF-490E-AE33-D1791D3F7717}"/>
              </a:ext>
            </a:extLst>
          </p:cNvPr>
          <p:cNvSpPr txBox="1"/>
          <p:nvPr/>
        </p:nvSpPr>
        <p:spPr>
          <a:xfrm>
            <a:off x="1403648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INPUT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2A9B5E-D843-4027-A53F-6D0197E66CC2}"/>
              </a:ext>
            </a:extLst>
          </p:cNvPr>
          <p:cNvSpPr txBox="1"/>
          <p:nvPr/>
        </p:nvSpPr>
        <p:spPr>
          <a:xfrm>
            <a:off x="6588224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EE34DB9E-D6C4-4C56-A2FD-F6AA35623320}"/>
              </a:ext>
            </a:extLst>
          </p:cNvPr>
          <p:cNvSpPr/>
          <p:nvPr/>
        </p:nvSpPr>
        <p:spPr>
          <a:xfrm>
            <a:off x="4427984" y="3429000"/>
            <a:ext cx="93610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26855C-B2FA-4A8E-ADEB-B019BA8C7B23}"/>
              </a:ext>
            </a:extLst>
          </p:cNvPr>
          <p:cNvSpPr txBox="1"/>
          <p:nvPr/>
        </p:nvSpPr>
        <p:spPr>
          <a:xfrm>
            <a:off x="336485" y="4005064"/>
            <a:ext cx="4140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Contains</a:t>
            </a:r>
            <a:r>
              <a:rPr lang="fr-FR" sz="1600" dirty="0"/>
              <a:t> information about 307’511 </a:t>
            </a:r>
            <a:r>
              <a:rPr lang="fr-FR" sz="1600" dirty="0" err="1"/>
              <a:t>loans</a:t>
            </a:r>
            <a:r>
              <a:rPr lang="fr-FR" sz="1600" dirty="0"/>
              <a:t> application </a:t>
            </a:r>
            <a:r>
              <a:rPr lang="fr-FR" sz="1600" dirty="0" err="1"/>
              <a:t>described</a:t>
            </a:r>
            <a:r>
              <a:rPr lang="fr-FR" sz="1600" dirty="0"/>
              <a:t> by 122 </a:t>
            </a:r>
            <a:r>
              <a:rPr lang="fr-FR" sz="1600" dirty="0" err="1"/>
              <a:t>features</a:t>
            </a:r>
            <a:r>
              <a:rPr lang="fr-FR" sz="1600" dirty="0"/>
              <a:t> (about the </a:t>
            </a:r>
            <a:r>
              <a:rPr lang="fr-FR" sz="1600" dirty="0" err="1"/>
              <a:t>loan</a:t>
            </a:r>
            <a:r>
              <a:rPr lang="fr-FR" sz="1600" dirty="0"/>
              <a:t> and the </a:t>
            </a:r>
            <a:r>
              <a:rPr lang="fr-FR" sz="1600" dirty="0" err="1"/>
              <a:t>loan</a:t>
            </a:r>
            <a:r>
              <a:rPr lang="fr-FR" sz="1600" dirty="0"/>
              <a:t> </a:t>
            </a:r>
            <a:r>
              <a:rPr lang="fr-FR" sz="1600" dirty="0" err="1"/>
              <a:t>applicant</a:t>
            </a:r>
            <a:r>
              <a:rPr lang="fr-FR" sz="1600" dirty="0"/>
              <a:t>)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00EFFA-B4DE-4018-AA77-B57585FA5F0B}"/>
              </a:ext>
            </a:extLst>
          </p:cNvPr>
          <p:cNvSpPr txBox="1"/>
          <p:nvPr/>
        </p:nvSpPr>
        <p:spPr>
          <a:xfrm>
            <a:off x="5158041" y="4558122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 </a:t>
            </a:r>
            <a:r>
              <a:rPr lang="fr-FR" sz="1400" dirty="0" err="1"/>
              <a:t>supervised</a:t>
            </a:r>
            <a:r>
              <a:rPr lang="fr-FR" sz="1400" dirty="0"/>
              <a:t> model </a:t>
            </a:r>
            <a:r>
              <a:rPr lang="fr-FR" sz="1400" dirty="0" err="1"/>
              <a:t>allowing</a:t>
            </a:r>
            <a:r>
              <a:rPr lang="fr-FR" sz="1400" dirty="0"/>
              <a:t> to </a:t>
            </a:r>
            <a:r>
              <a:rPr lang="fr-FR" sz="1400" dirty="0" err="1"/>
              <a:t>calculate</a:t>
            </a:r>
            <a:r>
              <a:rPr lang="fr-FR" sz="1400" dirty="0"/>
              <a:t> the </a:t>
            </a:r>
            <a:r>
              <a:rPr lang="fr-FR" sz="1400" dirty="0" err="1"/>
              <a:t>probability</a:t>
            </a:r>
            <a:r>
              <a:rPr lang="fr-FR" sz="1400" dirty="0"/>
              <a:t> </a:t>
            </a:r>
            <a:r>
              <a:rPr lang="fr-FR" sz="1400" dirty="0" err="1"/>
              <a:t>that</a:t>
            </a:r>
            <a:r>
              <a:rPr lang="fr-FR" sz="1400" dirty="0"/>
              <a:t> a </a:t>
            </a:r>
            <a:r>
              <a:rPr lang="fr-FR" sz="1400" dirty="0" err="1"/>
              <a:t>customer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not </a:t>
            </a:r>
            <a:r>
              <a:rPr lang="fr-FR" sz="1400" dirty="0" err="1"/>
              <a:t>repay</a:t>
            </a:r>
            <a:r>
              <a:rPr lang="fr-FR" sz="1400" dirty="0"/>
              <a:t> the </a:t>
            </a:r>
            <a:r>
              <a:rPr lang="fr-FR" sz="1400" dirty="0" err="1"/>
              <a:t>loan</a:t>
            </a:r>
            <a:r>
              <a:rPr lang="fr-FR" sz="1400" dirty="0"/>
              <a:t> to </a:t>
            </a:r>
            <a:r>
              <a:rPr lang="fr-FR" sz="1400" dirty="0" err="1"/>
              <a:t>decide</a:t>
            </a:r>
            <a:r>
              <a:rPr lang="fr-FR" sz="1400" dirty="0"/>
              <a:t> to </a:t>
            </a:r>
            <a:r>
              <a:rPr lang="fr-FR" sz="1400" dirty="0" err="1"/>
              <a:t>grant</a:t>
            </a:r>
            <a:r>
              <a:rPr lang="fr-FR" sz="1400" dirty="0"/>
              <a:t> </a:t>
            </a:r>
            <a:r>
              <a:rPr lang="fr-FR" sz="1400" dirty="0" err="1"/>
              <a:t>him</a:t>
            </a:r>
            <a:r>
              <a:rPr lang="fr-FR" sz="1400" dirty="0"/>
              <a:t> the </a:t>
            </a:r>
            <a:r>
              <a:rPr lang="fr-FR" sz="1400" dirty="0" err="1"/>
              <a:t>loan</a:t>
            </a:r>
            <a:r>
              <a:rPr lang="fr-FR" sz="1400" dirty="0"/>
              <a:t>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An interactive </a:t>
            </a:r>
            <a:r>
              <a:rPr lang="fr-FR" sz="1400" dirty="0" err="1"/>
              <a:t>dashboard</a:t>
            </a:r>
            <a:r>
              <a:rPr lang="fr-FR" sz="1400" dirty="0"/>
              <a:t> to </a:t>
            </a:r>
            <a:r>
              <a:rPr lang="fr-FR" sz="1400" dirty="0" err="1"/>
              <a:t>explain</a:t>
            </a:r>
            <a:r>
              <a:rPr lang="fr-FR" sz="1400" dirty="0"/>
              <a:t> </a:t>
            </a:r>
            <a:r>
              <a:rPr lang="fr-FR" sz="1400" dirty="0" err="1"/>
              <a:t>why</a:t>
            </a:r>
            <a:r>
              <a:rPr lang="fr-FR" sz="1400" dirty="0"/>
              <a:t> the </a:t>
            </a:r>
            <a:r>
              <a:rPr lang="fr-FR" sz="1400" dirty="0" err="1"/>
              <a:t>loan</a:t>
            </a:r>
            <a:r>
              <a:rPr lang="fr-FR" sz="1400" dirty="0"/>
              <a:t> has been </a:t>
            </a:r>
            <a:r>
              <a:rPr lang="fr-FR" sz="1400" dirty="0" err="1"/>
              <a:t>granted</a:t>
            </a:r>
            <a:r>
              <a:rPr lang="fr-FR" sz="1400" dirty="0"/>
              <a:t> or not</a:t>
            </a:r>
          </a:p>
        </p:txBody>
      </p:sp>
      <p:sp>
        <p:nvSpPr>
          <p:cNvPr id="13" name="Organigramme : Disque magnétique 12">
            <a:extLst>
              <a:ext uri="{FF2B5EF4-FFF2-40B4-BE49-F238E27FC236}">
                <a16:creationId xmlns:a16="http://schemas.microsoft.com/office/drawing/2014/main" id="{781EF7D8-B6F1-40A2-9778-426720FAF2AC}"/>
              </a:ext>
            </a:extLst>
          </p:cNvPr>
          <p:cNvSpPr/>
          <p:nvPr/>
        </p:nvSpPr>
        <p:spPr>
          <a:xfrm>
            <a:off x="1043608" y="2492896"/>
            <a:ext cx="2016224" cy="15438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59" y="3075173"/>
            <a:ext cx="836122" cy="7652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51620" y="184482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Historical loans application data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5496" y="4797152"/>
            <a:ext cx="29163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Credit</a:t>
            </a:r>
            <a:r>
              <a:rPr lang="fr-FR" sz="1600" dirty="0"/>
              <a:t> </a:t>
            </a:r>
            <a:r>
              <a:rPr lang="fr-FR" sz="1600" dirty="0" err="1"/>
              <a:t>amount</a:t>
            </a:r>
            <a:r>
              <a:rPr lang="fr-FR" sz="1600" dirty="0"/>
              <a:t> of the </a:t>
            </a:r>
            <a:r>
              <a:rPr lang="fr-FR" sz="1600" dirty="0" err="1"/>
              <a:t>loan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Loan</a:t>
            </a:r>
            <a:r>
              <a:rPr lang="fr-FR" sz="1600" dirty="0"/>
              <a:t> </a:t>
            </a:r>
            <a:r>
              <a:rPr lang="fr-FR" sz="1600" dirty="0" err="1"/>
              <a:t>annuity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Contract</a:t>
            </a:r>
            <a:r>
              <a:rPr lang="fr-FR" sz="1600" dirty="0"/>
              <a:t>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Income</a:t>
            </a:r>
            <a:r>
              <a:rPr lang="fr-FR" sz="1600" dirty="0"/>
              <a:t> of the </a:t>
            </a:r>
            <a:r>
              <a:rPr lang="fr-FR" sz="1600" dirty="0" err="1"/>
              <a:t>customer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2853785" y="4828829"/>
            <a:ext cx="28086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Education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Familiy</a:t>
            </a:r>
            <a:r>
              <a:rPr lang="fr-FR" sz="1600" dirty="0"/>
              <a:t> </a:t>
            </a:r>
            <a:r>
              <a:rPr lang="fr-FR" sz="1600" dirty="0" err="1"/>
              <a:t>status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Housing</a:t>
            </a:r>
            <a:r>
              <a:rPr lang="fr-FR" sz="1600" dirty="0"/>
              <a:t>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Days</a:t>
            </a:r>
            <a:r>
              <a:rPr lang="fr-FR" sz="1600" dirty="0"/>
              <a:t> ID </a:t>
            </a:r>
            <a:r>
              <a:rPr lang="fr-FR" sz="1600" dirty="0" err="1"/>
              <a:t>publish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858877" y="6227518"/>
            <a:ext cx="306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Target: Payment difficulties</a:t>
            </a: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100000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64" y="2343531"/>
            <a:ext cx="825324" cy="825324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91" y="2470693"/>
            <a:ext cx="825324" cy="825324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69" y="2553088"/>
            <a:ext cx="825324" cy="825324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22" y="2906228"/>
            <a:ext cx="825324" cy="825324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64" y="2852156"/>
            <a:ext cx="825324" cy="82532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77" y="2397998"/>
            <a:ext cx="839526" cy="839526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43" y="2446055"/>
            <a:ext cx="839526" cy="83952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4B0BF2C-D91D-4CAF-B764-28A587C4C4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202" y="3580434"/>
            <a:ext cx="2098119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7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 the model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136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Data exploration and preparation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0176" y="1067229"/>
            <a:ext cx="8229600" cy="5674139"/>
          </a:xfrm>
        </p:spPr>
        <p:txBody>
          <a:bodyPr>
            <a:normAutofit/>
          </a:bodyPr>
          <a:lstStyle/>
          <a:p>
            <a:r>
              <a:rPr lang="en-US" sz="1700" dirty="0"/>
              <a:t>Data preparation based on the existing Kaggle kernel: </a:t>
            </a:r>
            <a:r>
              <a:rPr lang="fr-FR" sz="17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fr-FR" sz="1700" b="0" i="0" u="sng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https://www.kaggle.com/willkoehrsen/start-here-a-gentle-introduction</a:t>
            </a:r>
            <a:endParaRPr lang="fr-FR" sz="1700" b="0" i="0" u="sng" dirty="0">
              <a:solidFill>
                <a:srgbClr val="296EAA"/>
              </a:solidFill>
              <a:effectLst/>
              <a:latin typeface="Helvetica Neue"/>
            </a:endParaRPr>
          </a:p>
          <a:p>
            <a:r>
              <a:rPr lang="fr-FR" sz="1700" dirty="0" err="1">
                <a:latin typeface="Helvetica Neue"/>
              </a:rPr>
              <a:t>Available</a:t>
            </a:r>
            <a:r>
              <a:rPr lang="fr-FR" sz="1700" dirty="0">
                <a:latin typeface="Helvetica Neue"/>
              </a:rPr>
              <a:t> data are </a:t>
            </a:r>
            <a:r>
              <a:rPr lang="fr-FR" sz="1700" dirty="0" err="1">
                <a:latin typeface="Helvetica Neue"/>
              </a:rPr>
              <a:t>imbalanced</a:t>
            </a:r>
            <a:r>
              <a:rPr lang="fr-FR" sz="1700" dirty="0">
                <a:latin typeface="Helvetica Neue"/>
              </a:rPr>
              <a:t> → Must </a:t>
            </a:r>
            <a:r>
              <a:rPr lang="fr-FR" sz="1700" dirty="0" err="1">
                <a:latin typeface="Helvetica Neue"/>
              </a:rPr>
              <a:t>be</a:t>
            </a:r>
            <a:r>
              <a:rPr lang="fr-FR" sz="1700" dirty="0">
                <a:latin typeface="Helvetica Neue"/>
              </a:rPr>
              <a:t> </a:t>
            </a:r>
            <a:r>
              <a:rPr lang="fr-FR" sz="1700" dirty="0" err="1">
                <a:latin typeface="Helvetica Neue"/>
              </a:rPr>
              <a:t>taken</a:t>
            </a:r>
            <a:r>
              <a:rPr lang="fr-FR" sz="1700" dirty="0">
                <a:latin typeface="Helvetica Neue"/>
              </a:rPr>
              <a:t> </a:t>
            </a:r>
            <a:r>
              <a:rPr lang="fr-FR" sz="1700" dirty="0" err="1">
                <a:latin typeface="Helvetica Neue"/>
              </a:rPr>
              <a:t>into</a:t>
            </a:r>
            <a:r>
              <a:rPr lang="fr-FR" sz="1700" dirty="0">
                <a:latin typeface="Helvetica Neue"/>
              </a:rPr>
              <a:t> </a:t>
            </a:r>
            <a:r>
              <a:rPr lang="fr-FR" sz="1700" dirty="0" err="1">
                <a:latin typeface="Helvetica Neue"/>
              </a:rPr>
              <a:t>account</a:t>
            </a:r>
            <a:r>
              <a:rPr lang="fr-FR" sz="1700" dirty="0">
                <a:latin typeface="Helvetica Neue"/>
              </a:rPr>
              <a:t> </a:t>
            </a:r>
            <a:r>
              <a:rPr lang="fr-FR" sz="1700" dirty="0" err="1">
                <a:latin typeface="Helvetica Neue"/>
              </a:rPr>
              <a:t>when</a:t>
            </a:r>
            <a:r>
              <a:rPr lang="fr-FR" sz="1700" dirty="0">
                <a:latin typeface="Helvetica Neue"/>
              </a:rPr>
              <a:t> training the model</a:t>
            </a:r>
          </a:p>
          <a:p>
            <a:pPr marL="0" indent="0">
              <a:buNone/>
            </a:pPr>
            <a:endParaRPr lang="fr-FR" b="0" i="0" dirty="0">
              <a:effectLst/>
              <a:latin typeface="Helvetica Neue"/>
            </a:endParaRPr>
          </a:p>
          <a:p>
            <a:pPr marL="0" indent="0">
              <a:buNone/>
            </a:pPr>
            <a:endParaRPr lang="fr-FR" dirty="0">
              <a:latin typeface="Helvetica Neue"/>
            </a:endParaRPr>
          </a:p>
          <a:p>
            <a:pPr marL="0" indent="0">
              <a:buNone/>
            </a:pPr>
            <a:endParaRPr lang="fr-FR" b="0" i="0" dirty="0">
              <a:effectLst/>
              <a:latin typeface="Helvetica Neue"/>
            </a:endParaRPr>
          </a:p>
          <a:p>
            <a:pPr marL="0" indent="0">
              <a:buNone/>
            </a:pPr>
            <a:endParaRPr lang="fr-FR" dirty="0">
              <a:latin typeface="Helvetica Neue"/>
            </a:endParaRPr>
          </a:p>
          <a:p>
            <a:pPr marL="0" indent="0">
              <a:buNone/>
            </a:pPr>
            <a:endParaRPr lang="fr-FR" b="0" i="0" dirty="0">
              <a:effectLst/>
              <a:latin typeface="Helvetica Neue"/>
            </a:endParaRPr>
          </a:p>
          <a:p>
            <a:r>
              <a:rPr lang="fr-FR" sz="1600" dirty="0" err="1">
                <a:latin typeface="Helvetica Neue"/>
              </a:rPr>
              <a:t>Categorical</a:t>
            </a:r>
            <a:r>
              <a:rPr lang="fr-FR" sz="1600" dirty="0">
                <a:latin typeface="Helvetica Neue"/>
              </a:rPr>
              <a:t> variables have been </a:t>
            </a:r>
            <a:r>
              <a:rPr lang="fr-FR" sz="1600" dirty="0" err="1">
                <a:latin typeface="Helvetica Neue"/>
              </a:rPr>
              <a:t>transformed</a:t>
            </a:r>
            <a:r>
              <a:rPr lang="fr-FR" sz="1600" dirty="0">
                <a:latin typeface="Helvetica Neue"/>
              </a:rPr>
              <a:t> </a:t>
            </a:r>
            <a:r>
              <a:rPr lang="fr-FR" sz="1600" dirty="0" err="1">
                <a:latin typeface="Helvetica Neue"/>
              </a:rPr>
              <a:t>using</a:t>
            </a:r>
            <a:r>
              <a:rPr lang="fr-FR" sz="1600" dirty="0">
                <a:latin typeface="Helvetica Neue"/>
              </a:rPr>
              <a:t> one hot </a:t>
            </a:r>
            <a:r>
              <a:rPr lang="fr-FR" sz="1600" dirty="0" err="1">
                <a:latin typeface="Helvetica Neue"/>
              </a:rPr>
              <a:t>encoding</a:t>
            </a:r>
            <a:r>
              <a:rPr lang="fr-FR" sz="1600" dirty="0">
                <a:latin typeface="Helvetica Neue"/>
              </a:rPr>
              <a:t> or label </a:t>
            </a:r>
            <a:r>
              <a:rPr lang="fr-FR" sz="1600" dirty="0" err="1">
                <a:latin typeface="Helvetica Neue"/>
              </a:rPr>
              <a:t>encoding</a:t>
            </a:r>
            <a:endParaRPr lang="fr-FR" sz="1600" dirty="0">
              <a:latin typeface="Helvetica Neue"/>
            </a:endParaRPr>
          </a:p>
          <a:p>
            <a:r>
              <a:rPr lang="fr-FR" sz="1600" b="0" i="0" dirty="0">
                <a:effectLst/>
                <a:latin typeface="Helvetica Neue"/>
              </a:rPr>
              <a:t>New </a:t>
            </a:r>
            <a:r>
              <a:rPr lang="fr-FR" sz="1600" b="0" i="0" dirty="0" err="1">
                <a:effectLst/>
                <a:latin typeface="Helvetica Neue"/>
              </a:rPr>
              <a:t>features</a:t>
            </a:r>
            <a:r>
              <a:rPr lang="fr-FR" sz="1600" b="0" i="0" dirty="0">
                <a:effectLst/>
                <a:latin typeface="Helvetica Neue"/>
              </a:rPr>
              <a:t> </a:t>
            </a:r>
            <a:r>
              <a:rPr lang="fr-FR" sz="1600" b="0" i="0" dirty="0" err="1">
                <a:effectLst/>
                <a:latin typeface="Helvetica Neue"/>
              </a:rPr>
              <a:t>created</a:t>
            </a:r>
            <a:r>
              <a:rPr lang="fr-FR" sz="1600" b="0" i="0" dirty="0">
                <a:effectLst/>
                <a:latin typeface="Helvetica Neue"/>
              </a:rPr>
              <a:t> to capture important information:</a:t>
            </a:r>
          </a:p>
          <a:p>
            <a:pPr marL="617220" marR="304800" lvl="1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2895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CREDIT_INCOME_PERCENT: the percentage of the credit amount relative to a client's income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marR="304800" lvl="1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2895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ANNUITY_INCOME_PERCENT: the percentage of the loan annuity relative to a client's income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marR="304800" lvl="1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2895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CREDIT_TERM: the length of the payment in years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17220" marR="304800" lvl="1" indent="-342900">
              <a:lnSpc>
                <a:spcPct val="107000"/>
              </a:lnSpc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28956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DAYS_EMPLOYED_PERCENT: the percentage of the days employed relative to the client's age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b="0" i="0" dirty="0">
              <a:effectLst/>
              <a:latin typeface="Helvetica Neue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7B4248D-E57A-4183-B041-F7CCBD8863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2856"/>
            <a:ext cx="4464496" cy="2376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078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Choice of the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r>
              <a:rPr lang="en-US" sz="2200" dirty="0"/>
              <a:t>Light Gradient Boosting Machine (</a:t>
            </a:r>
            <a:r>
              <a:rPr lang="en-US" sz="2200" dirty="0" err="1"/>
              <a:t>LightGBM</a:t>
            </a:r>
            <a:r>
              <a:rPr lang="en-US" sz="2200" dirty="0"/>
              <a:t>)</a:t>
            </a:r>
          </a:p>
          <a:p>
            <a:pPr lvl="1"/>
            <a:r>
              <a:rPr lang="en-US" sz="1800" dirty="0"/>
              <a:t>Advantage:</a:t>
            </a:r>
          </a:p>
          <a:p>
            <a:pPr lvl="2"/>
            <a:r>
              <a:rPr lang="en-US" sz="1600" dirty="0">
                <a:solidFill>
                  <a:srgbClr val="222222"/>
                </a:solidFill>
              </a:rPr>
              <a:t>F</a:t>
            </a:r>
            <a:r>
              <a:rPr lang="en-US" sz="1600" i="0" dirty="0">
                <a:solidFill>
                  <a:srgbClr val="222222"/>
                </a:solidFill>
                <a:effectLst/>
              </a:rPr>
              <a:t>ast training speed and high efficiency.</a:t>
            </a:r>
          </a:p>
          <a:p>
            <a:pPr lvl="2"/>
            <a:r>
              <a:rPr lang="en-US" sz="1600" i="0" dirty="0">
                <a:solidFill>
                  <a:srgbClr val="222222"/>
                </a:solidFill>
                <a:effectLst/>
              </a:rPr>
              <a:t>Low memory usage</a:t>
            </a:r>
          </a:p>
          <a:p>
            <a:pPr lvl="2"/>
            <a:r>
              <a:rPr lang="en-US" sz="1600" i="0" dirty="0">
                <a:solidFill>
                  <a:srgbClr val="222222"/>
                </a:solidFill>
                <a:effectLst/>
              </a:rPr>
              <a:t>Better accuracy than any other boosting algorithm</a:t>
            </a:r>
          </a:p>
          <a:p>
            <a:pPr lvl="2"/>
            <a:r>
              <a:rPr lang="en-US" sz="1600" i="0" dirty="0">
                <a:solidFill>
                  <a:srgbClr val="222222"/>
                </a:solidFill>
                <a:effectLst/>
              </a:rPr>
              <a:t>Compatibility with Large Datasets</a:t>
            </a:r>
            <a:endParaRPr lang="en-US" dirty="0"/>
          </a:p>
          <a:p>
            <a:pPr lvl="1"/>
            <a:r>
              <a:rPr lang="en-US" sz="1800" dirty="0"/>
              <a:t>Builds sequential decision trees</a:t>
            </a:r>
          </a:p>
          <a:p>
            <a:pPr lvl="1"/>
            <a:r>
              <a:rPr lang="en-US" sz="1800" dirty="0"/>
              <a:t>Each decision tree is built on the previous error. It used gradient descent method to optimize the loss function</a:t>
            </a:r>
          </a:p>
          <a:p>
            <a:pPr lvl="1"/>
            <a:r>
              <a:rPr lang="en-US" sz="1800" dirty="0"/>
              <a:t>Loss function</a:t>
            </a:r>
          </a:p>
          <a:p>
            <a:pPr lvl="2"/>
            <a:r>
              <a:rPr lang="en-US" sz="1600" dirty="0"/>
              <a:t>Function the model will minimize over the training:</a:t>
            </a:r>
          </a:p>
          <a:p>
            <a:pPr lvl="3"/>
            <a:r>
              <a:rPr lang="en-US" sz="1400" dirty="0"/>
              <a:t>Use default one: binary log loss</a:t>
            </a:r>
          </a:p>
          <a:p>
            <a:pPr lvl="3"/>
            <a:endParaRPr lang="en-US" sz="1400" dirty="0"/>
          </a:p>
          <a:p>
            <a:pPr lvl="3"/>
            <a:endParaRPr lang="en-US" sz="1400" dirty="0"/>
          </a:p>
          <a:p>
            <a:pPr lvl="3"/>
            <a:endParaRPr lang="en-US" sz="1400" dirty="0"/>
          </a:p>
          <a:p>
            <a:pPr lvl="1"/>
            <a:r>
              <a:rPr lang="en-US" sz="1800" dirty="0"/>
              <a:t>Model output</a:t>
            </a:r>
          </a:p>
          <a:p>
            <a:pPr lvl="2"/>
            <a:r>
              <a:rPr lang="en-US" sz="1600" dirty="0"/>
              <a:t>The probabilities that the customer will have payment difficulties for the loan</a:t>
            </a:r>
          </a:p>
          <a:p>
            <a:pPr lvl="2"/>
            <a:r>
              <a:rPr lang="en-US" sz="1600" dirty="0"/>
              <a:t>We must identify the optimal threshold for the payment difficulties probability above which the loan should not be granted.</a:t>
            </a:r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548640" lvl="2" indent="0">
              <a:buNone/>
            </a:pPr>
            <a:endParaRPr lang="en-US" sz="1600" dirty="0"/>
          </a:p>
          <a:p>
            <a:pPr lvl="3"/>
            <a:endParaRPr lang="en-US" sz="1400" dirty="0"/>
          </a:p>
          <a:p>
            <a:pPr lvl="2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AFF954-2668-4754-898A-C18150E8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771" y="3429000"/>
            <a:ext cx="2564709" cy="18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Choice of the evaluation metric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90938"/>
            <a:ext cx="8229600" cy="2204188"/>
          </a:xfrm>
        </p:spPr>
        <p:txBody>
          <a:bodyPr>
            <a:normAutofit/>
          </a:bodyPr>
          <a:lstStyle/>
          <a:p>
            <a:pPr marL="822960" lvl="3" indent="0">
              <a:buNone/>
            </a:pPr>
            <a:endParaRPr lang="en-US" sz="1400" dirty="0"/>
          </a:p>
          <a:p>
            <a:pPr lvl="3"/>
            <a:endParaRPr lang="en-US" sz="14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548640" lvl="2" indent="0">
              <a:buNone/>
            </a:pPr>
            <a:endParaRPr lang="en-US" sz="1600" dirty="0"/>
          </a:p>
          <a:p>
            <a:pPr lvl="3"/>
            <a:endParaRPr lang="en-US" sz="1400" dirty="0"/>
          </a:p>
          <a:p>
            <a:pPr lvl="2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849E050-266A-45C0-8FD2-00B94E6B0CF8}"/>
              </a:ext>
            </a:extLst>
          </p:cNvPr>
          <p:cNvSpPr txBox="1">
            <a:spLocks/>
          </p:cNvSpPr>
          <p:nvPr/>
        </p:nvSpPr>
        <p:spPr>
          <a:xfrm>
            <a:off x="609600" y="1061120"/>
            <a:ext cx="8229600" cy="20340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Evaluation metrics: This is the metric we want the model to optimize → It should reflect the business need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Granting a loan to a customer that will default is more costly than not granted it to a customer that will repay it. 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We define our own evaluation metric</a:t>
            </a:r>
          </a:p>
          <a:p>
            <a:pPr lvl="1"/>
            <a:r>
              <a:rPr lang="en-US" sz="1400" dirty="0">
                <a:cs typeface="Times New Roman" panose="02020603050405020304" pitchFamily="18" charset="0"/>
              </a:rPr>
              <a:t>We associate to each prediction a value reflecting  the gain or cost depending if the prediction was correct or not</a:t>
            </a:r>
            <a:endParaRPr lang="en-US" sz="1600" dirty="0"/>
          </a:p>
          <a:p>
            <a:pPr marL="822960" lvl="3" indent="0">
              <a:buNone/>
            </a:pPr>
            <a:endParaRPr lang="en-US" sz="14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6BB336B-8CD6-4A81-8D06-B6881590D632}"/>
              </a:ext>
            </a:extLst>
          </p:cNvPr>
          <p:cNvGrpSpPr/>
          <p:nvPr/>
        </p:nvGrpSpPr>
        <p:grpSpPr>
          <a:xfrm>
            <a:off x="275521" y="3095126"/>
            <a:ext cx="8758136" cy="1138775"/>
            <a:chOff x="275521" y="3095126"/>
            <a:chExt cx="8758136" cy="1138775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9D1EC62-65CA-44CE-97C5-21D6E662089A}"/>
                </a:ext>
              </a:extLst>
            </p:cNvPr>
            <p:cNvSpPr txBox="1"/>
            <p:nvPr/>
          </p:nvSpPr>
          <p:spPr>
            <a:xfrm>
              <a:off x="275521" y="3095128"/>
              <a:ext cx="2016224" cy="11387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False positive</a:t>
              </a:r>
            </a:p>
            <a:p>
              <a:pPr algn="ctr"/>
              <a:r>
                <a:rPr lang="fr-FR" sz="1000" dirty="0" err="1"/>
                <a:t>Wrong</a:t>
              </a:r>
              <a:r>
                <a:rPr lang="fr-FR" sz="1000" dirty="0"/>
                <a:t> </a:t>
              </a:r>
              <a:r>
                <a:rPr lang="fr-FR" sz="1000" dirty="0" err="1"/>
                <a:t>prediction</a:t>
              </a:r>
              <a:r>
                <a:rPr lang="fr-FR" sz="1000" dirty="0"/>
                <a:t> of « </a:t>
              </a:r>
              <a:r>
                <a:rPr lang="fr-FR" sz="1000" dirty="0" err="1"/>
                <a:t>payment</a:t>
              </a:r>
              <a:r>
                <a:rPr lang="fr-FR" sz="1000" dirty="0"/>
                <a:t> </a:t>
              </a:r>
              <a:r>
                <a:rPr lang="fr-FR" sz="1000" dirty="0" err="1"/>
                <a:t>difficulties</a:t>
              </a:r>
              <a:r>
                <a:rPr lang="fr-FR" sz="1000" dirty="0"/>
                <a:t>»</a:t>
              </a:r>
            </a:p>
            <a:p>
              <a:pPr algn="ctr"/>
              <a:r>
                <a:rPr lang="fr-FR" sz="1000" b="1" dirty="0" err="1"/>
                <a:t>Cost</a:t>
              </a:r>
              <a:r>
                <a:rPr lang="fr-FR" sz="1000" b="1" dirty="0"/>
                <a:t>: </a:t>
              </a:r>
              <a:r>
                <a:rPr lang="fr-FR" sz="1000" b="1" dirty="0" err="1"/>
                <a:t>Interest</a:t>
              </a:r>
              <a:r>
                <a:rPr lang="fr-FR" sz="1000" b="1" dirty="0"/>
                <a:t> revenue </a:t>
              </a:r>
              <a:r>
                <a:rPr lang="fr-FR" sz="1000" b="1" dirty="0" err="1"/>
                <a:t>Lost</a:t>
              </a:r>
              <a:endParaRPr lang="fr-FR" sz="1000" b="1" dirty="0"/>
            </a:p>
            <a:p>
              <a:pPr algn="ctr"/>
              <a:r>
                <a:rPr lang="fr-FR" sz="1000" b="1" dirty="0"/>
                <a:t> </a:t>
              </a:r>
              <a:endParaRPr lang="fr-FR" sz="1000" dirty="0"/>
            </a:p>
            <a:p>
              <a:pPr algn="ctr"/>
              <a:r>
                <a:rPr lang="fr-FR" sz="1400" b="1" dirty="0" err="1">
                  <a:solidFill>
                    <a:srgbClr val="FF0000"/>
                  </a:solidFill>
                </a:rPr>
                <a:t>FP</a:t>
              </a:r>
              <a:r>
                <a:rPr lang="fr-FR" sz="900" b="1" i="1" dirty="0" err="1">
                  <a:solidFill>
                    <a:srgbClr val="FF0000"/>
                  </a:solidFill>
                </a:rPr>
                <a:t>value</a:t>
              </a:r>
              <a:r>
                <a:rPr lang="fr-FR" sz="1400" b="1" dirty="0">
                  <a:solidFill>
                    <a:srgbClr val="FF0000"/>
                  </a:solidFill>
                </a:rPr>
                <a:t> = -1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C9B46C7-97EB-4D6A-94A8-2566A33161C7}"/>
                </a:ext>
              </a:extLst>
            </p:cNvPr>
            <p:cNvSpPr txBox="1"/>
            <p:nvPr/>
          </p:nvSpPr>
          <p:spPr>
            <a:xfrm>
              <a:off x="2485323" y="3095128"/>
              <a:ext cx="2016224" cy="11387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False </a:t>
              </a:r>
              <a:r>
                <a:rPr lang="fr-FR" sz="1400" b="1" dirty="0" err="1"/>
                <a:t>negative</a:t>
              </a:r>
              <a:endParaRPr lang="fr-FR" sz="1400" b="1" dirty="0"/>
            </a:p>
            <a:p>
              <a:pPr algn="ctr"/>
              <a:r>
                <a:rPr lang="fr-FR" sz="1000" dirty="0" err="1"/>
                <a:t>Wrong</a:t>
              </a:r>
              <a:r>
                <a:rPr lang="fr-FR" sz="1000" dirty="0"/>
                <a:t> </a:t>
              </a:r>
              <a:r>
                <a:rPr lang="fr-FR" sz="1000" dirty="0" err="1"/>
                <a:t>prediction</a:t>
              </a:r>
              <a:r>
                <a:rPr lang="fr-FR" sz="1000" dirty="0"/>
                <a:t> of « no </a:t>
              </a:r>
              <a:r>
                <a:rPr lang="fr-FR" sz="1000" dirty="0" err="1"/>
                <a:t>payment</a:t>
              </a:r>
              <a:r>
                <a:rPr lang="fr-FR" sz="1000" dirty="0"/>
                <a:t> </a:t>
              </a:r>
              <a:r>
                <a:rPr lang="fr-FR" sz="1000" dirty="0" err="1"/>
                <a:t>difficulties</a:t>
              </a:r>
              <a:r>
                <a:rPr lang="fr-FR" sz="1000" dirty="0"/>
                <a:t>»</a:t>
              </a:r>
            </a:p>
            <a:p>
              <a:pPr algn="ctr"/>
              <a:r>
                <a:rPr lang="fr-FR" sz="1000" b="1" dirty="0" err="1"/>
                <a:t>Cost</a:t>
              </a:r>
              <a:r>
                <a:rPr lang="fr-FR" sz="1000" b="1" dirty="0"/>
                <a:t>: </a:t>
              </a:r>
              <a:r>
                <a:rPr lang="fr-FR" sz="1000" b="1" dirty="0" err="1"/>
                <a:t>Amount</a:t>
              </a:r>
              <a:r>
                <a:rPr lang="fr-FR" sz="1000" b="1" dirty="0"/>
                <a:t> of the </a:t>
              </a:r>
              <a:r>
                <a:rPr lang="fr-FR" sz="1000" b="1" dirty="0" err="1"/>
                <a:t>loan</a:t>
              </a:r>
              <a:r>
                <a:rPr lang="fr-FR" sz="1000" b="1" dirty="0"/>
                <a:t> not </a:t>
              </a:r>
              <a:r>
                <a:rPr lang="fr-FR" sz="1000" b="1" dirty="0" err="1"/>
                <a:t>repaid</a:t>
              </a:r>
              <a:r>
                <a:rPr lang="fr-FR" sz="1000" b="1" dirty="0"/>
                <a:t> </a:t>
              </a:r>
            </a:p>
            <a:p>
              <a:pPr algn="ctr"/>
              <a:r>
                <a:rPr lang="fr-FR" sz="1400" b="1" dirty="0" err="1">
                  <a:solidFill>
                    <a:srgbClr val="FF0000"/>
                  </a:solidFill>
                </a:rPr>
                <a:t>FN</a:t>
              </a:r>
              <a:r>
                <a:rPr lang="fr-FR" sz="900" b="1" i="1" dirty="0" err="1">
                  <a:solidFill>
                    <a:srgbClr val="FF0000"/>
                  </a:solidFill>
                </a:rPr>
                <a:t>value</a:t>
              </a:r>
              <a:r>
                <a:rPr lang="fr-FR" sz="900" b="1" i="1" dirty="0">
                  <a:solidFill>
                    <a:srgbClr val="FF0000"/>
                  </a:solidFill>
                </a:rPr>
                <a:t> </a:t>
              </a:r>
              <a:r>
                <a:rPr lang="fr-FR" sz="1400" b="1" dirty="0">
                  <a:solidFill>
                    <a:srgbClr val="FF0000"/>
                  </a:solidFill>
                </a:rPr>
                <a:t>= -10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22C9DA7-130B-4FE0-A282-EBB09B4506ED}"/>
                </a:ext>
              </a:extLst>
            </p:cNvPr>
            <p:cNvSpPr txBox="1"/>
            <p:nvPr/>
          </p:nvSpPr>
          <p:spPr>
            <a:xfrm>
              <a:off x="4751378" y="3095127"/>
              <a:ext cx="2016224" cy="11387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err="1"/>
                <a:t>True</a:t>
              </a:r>
              <a:r>
                <a:rPr lang="fr-FR" sz="1400" b="1" dirty="0"/>
                <a:t> positive</a:t>
              </a:r>
            </a:p>
            <a:p>
              <a:pPr algn="ctr"/>
              <a:r>
                <a:rPr lang="fr-FR" sz="1000" dirty="0"/>
                <a:t>Correct </a:t>
              </a:r>
              <a:r>
                <a:rPr lang="fr-FR" sz="1000" dirty="0" err="1"/>
                <a:t>prediction</a:t>
              </a:r>
              <a:r>
                <a:rPr lang="fr-FR" sz="1000" dirty="0"/>
                <a:t> of «</a:t>
              </a:r>
              <a:r>
                <a:rPr lang="fr-FR" sz="1000" dirty="0" err="1"/>
                <a:t>payment</a:t>
              </a:r>
              <a:r>
                <a:rPr lang="fr-FR" sz="1000" dirty="0"/>
                <a:t> </a:t>
              </a:r>
              <a:r>
                <a:rPr lang="fr-FR" sz="1000" dirty="0" err="1"/>
                <a:t>difficulties</a:t>
              </a:r>
              <a:r>
                <a:rPr lang="fr-FR" sz="1000" dirty="0"/>
                <a:t>»</a:t>
              </a:r>
            </a:p>
            <a:p>
              <a:pPr algn="ctr"/>
              <a:r>
                <a:rPr lang="fr-FR" sz="1000" b="1" dirty="0"/>
                <a:t>No </a:t>
              </a:r>
              <a:r>
                <a:rPr lang="fr-FR" sz="1000" b="1" dirty="0" err="1"/>
                <a:t>cost</a:t>
              </a:r>
              <a:r>
                <a:rPr lang="fr-FR" sz="1000" b="1" dirty="0"/>
                <a:t>/gain</a:t>
              </a:r>
            </a:p>
            <a:p>
              <a:pPr algn="ctr"/>
              <a:endParaRPr lang="fr-FR" sz="1000" dirty="0"/>
            </a:p>
            <a:p>
              <a:pPr algn="ctr"/>
              <a:r>
                <a:rPr lang="fr-FR" sz="1400" b="1" dirty="0" err="1">
                  <a:solidFill>
                    <a:srgbClr val="00B050"/>
                  </a:solidFill>
                </a:rPr>
                <a:t>TP</a:t>
              </a:r>
              <a:r>
                <a:rPr lang="fr-FR" sz="900" b="1" dirty="0" err="1">
                  <a:solidFill>
                    <a:srgbClr val="00B050"/>
                  </a:solidFill>
                </a:rPr>
                <a:t>value</a:t>
              </a:r>
              <a:r>
                <a:rPr lang="fr-FR" sz="1400" b="1" dirty="0">
                  <a:solidFill>
                    <a:srgbClr val="00B050"/>
                  </a:solidFill>
                </a:rPr>
                <a:t> = 0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7E485E8-0923-4FA6-ABDF-AF0ECEB66844}"/>
                </a:ext>
              </a:extLst>
            </p:cNvPr>
            <p:cNvSpPr txBox="1"/>
            <p:nvPr/>
          </p:nvSpPr>
          <p:spPr>
            <a:xfrm>
              <a:off x="7017433" y="3095126"/>
              <a:ext cx="2016224" cy="11387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err="1"/>
                <a:t>True</a:t>
              </a:r>
              <a:r>
                <a:rPr lang="fr-FR" sz="1400" b="1" dirty="0"/>
                <a:t> </a:t>
              </a:r>
              <a:r>
                <a:rPr lang="fr-FR" sz="1400" b="1" dirty="0" err="1"/>
                <a:t>negative</a:t>
              </a:r>
              <a:endParaRPr lang="fr-FR" sz="1400" b="1" dirty="0"/>
            </a:p>
            <a:p>
              <a:pPr algn="ctr"/>
              <a:r>
                <a:rPr lang="fr-FR" sz="1000" dirty="0"/>
                <a:t>Correct </a:t>
              </a:r>
              <a:r>
                <a:rPr lang="fr-FR" sz="1000" dirty="0" err="1"/>
                <a:t>prediction</a:t>
              </a:r>
              <a:r>
                <a:rPr lang="fr-FR" sz="1000" dirty="0"/>
                <a:t> of «no </a:t>
              </a:r>
              <a:r>
                <a:rPr lang="fr-FR" sz="1000" dirty="0" err="1"/>
                <a:t>payment</a:t>
              </a:r>
              <a:r>
                <a:rPr lang="fr-FR" sz="1000" dirty="0"/>
                <a:t> </a:t>
              </a:r>
              <a:r>
                <a:rPr lang="fr-FR" sz="1000" dirty="0" err="1"/>
                <a:t>difficulties</a:t>
              </a:r>
              <a:r>
                <a:rPr lang="fr-FR" sz="1000" dirty="0"/>
                <a:t>»</a:t>
              </a:r>
            </a:p>
            <a:p>
              <a:pPr algn="ctr"/>
              <a:r>
                <a:rPr lang="fr-FR" sz="1000" b="1" dirty="0"/>
                <a:t>Gain: </a:t>
              </a:r>
              <a:r>
                <a:rPr lang="fr-FR" sz="1000" b="1" dirty="0" err="1"/>
                <a:t>Interest</a:t>
              </a:r>
              <a:r>
                <a:rPr lang="fr-FR" sz="1000" b="1" dirty="0"/>
                <a:t> revenue </a:t>
              </a:r>
              <a:r>
                <a:rPr lang="fr-FR" sz="1000" b="1" dirty="0" err="1"/>
                <a:t>earned</a:t>
              </a:r>
              <a:endParaRPr lang="fr-FR" sz="1000" b="1" dirty="0"/>
            </a:p>
            <a:p>
              <a:pPr algn="ctr"/>
              <a:endParaRPr lang="fr-FR" sz="1000" b="1" dirty="0"/>
            </a:p>
            <a:p>
              <a:pPr algn="ctr"/>
              <a:r>
                <a:rPr lang="fr-FR" sz="1400" b="1" dirty="0" err="1">
                  <a:solidFill>
                    <a:srgbClr val="00B050"/>
                  </a:solidFill>
                </a:rPr>
                <a:t>TN</a:t>
              </a:r>
              <a:r>
                <a:rPr lang="fr-FR" sz="1000" b="1" i="1" dirty="0" err="1">
                  <a:solidFill>
                    <a:srgbClr val="00B050"/>
                  </a:solidFill>
                </a:rPr>
                <a:t>value</a:t>
              </a:r>
              <a:r>
                <a:rPr lang="fr-FR" sz="1400" b="1" dirty="0">
                  <a:solidFill>
                    <a:srgbClr val="00B050"/>
                  </a:solidFill>
                </a:rPr>
                <a:t> = 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space réservé du contenu 2">
                <a:extLst>
                  <a:ext uri="{FF2B5EF4-FFF2-40B4-BE49-F238E27FC236}">
                    <a16:creationId xmlns:a16="http://schemas.microsoft.com/office/drawing/2014/main" id="{EAF4C590-48D2-4529-8C83-7A8D9F6023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4345803"/>
                <a:ext cx="8229600" cy="23912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Evaluation metrics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𝐸𝑚𝑒𝑡𝑟𝑖𝑐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𝐹𝑃𝑣𝑎𝑙𝑢𝑒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+#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𝐹𝑁𝑣𝑎𝑙𝑢𝑒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+#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𝑇𝑃𝑣𝑎𝑙𝑢𝑒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+#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𝑇𝑁𝑣𝑎𝑙𝑢𝑒</m:t>
                    </m:r>
                  </m:oMath>
                </a14:m>
                <a:endParaRPr lang="fr-FR" sz="1400" b="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𝐸𝑚𝑒𝑡𝑟𝑖𝑐𝑛𝑜𝑟𝑚</m:t>
                    </m:r>
                    <m:r>
                      <a:rPr lang="fr-FR" sz="1400" b="0" i="1" baseline="-25000" smtClean="0">
                        <a:latin typeface="Cambria Math" panose="02040503050406030204" pitchFamily="18" charset="0"/>
                      </a:rPr>
                      <m:t>𝑎𝑙𝑖𝑧𝑒𝑑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𝐸𝑚𝑒𝑡𝑟𝑖𝑐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𝐸𝑏𝑎𝑠𝑒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𝐸𝑏𝑒𝑠𝑡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𝐸𝑏𝑎𝑠𝑒</m:t>
                        </m:r>
                      </m:den>
                    </m:f>
                  </m:oMath>
                </a14:m>
                <a:endParaRPr lang="fr-FR" sz="1400" b="0" dirty="0"/>
              </a:p>
              <a:p>
                <a:r>
                  <a:rPr lang="fr-FR" sz="1800" b="0" dirty="0" err="1"/>
                  <a:t>Where</a:t>
                </a:r>
                <a:endParaRPr lang="fr-FR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𝐸𝑏𝑎𝑠𝑒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Emetric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loans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applications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are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classified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"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payment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difficulties</m:t>
                    </m:r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 </m:t>
                    </m:r>
                  </m:oMath>
                </a14:m>
                <a:endParaRPr lang="fr-F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fr-F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Ebest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Emetric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all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loans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applications are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correctly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classified</a:t>
                </a:r>
                <a:endParaRPr lang="fr-FR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sz="1800" b="0" dirty="0" err="1"/>
                  <a:t>Such</a:t>
                </a:r>
                <a:r>
                  <a:rPr lang="fr-FR" sz="1800" b="0" dirty="0"/>
                  <a:t> Evaluation </a:t>
                </a:r>
                <a:r>
                  <a:rPr lang="fr-FR" sz="1800" b="0" dirty="0" err="1"/>
                  <a:t>metric</a:t>
                </a:r>
                <a:r>
                  <a:rPr lang="fr-FR" sz="1800" b="0" dirty="0"/>
                  <a:t> </a:t>
                </a:r>
                <a:r>
                  <a:rPr lang="fr-FR" sz="1800" b="0" dirty="0" err="1"/>
                  <a:t>allows</a:t>
                </a:r>
                <a:r>
                  <a:rPr lang="fr-FR" sz="1800" b="0" dirty="0"/>
                  <a:t> to </a:t>
                </a:r>
                <a:r>
                  <a:rPr lang="fr-FR" sz="1800" b="0" dirty="0" err="1"/>
                  <a:t>take</a:t>
                </a:r>
                <a:r>
                  <a:rPr lang="fr-FR" sz="1800" b="0" dirty="0"/>
                  <a:t> </a:t>
                </a:r>
                <a:r>
                  <a:rPr lang="fr-FR" sz="1800" b="0" dirty="0" err="1"/>
                  <a:t>into</a:t>
                </a:r>
                <a:r>
                  <a:rPr lang="fr-FR" sz="1800" b="0" dirty="0"/>
                  <a:t> </a:t>
                </a:r>
                <a:r>
                  <a:rPr lang="fr-FR" sz="1800" b="0" dirty="0" err="1"/>
                  <a:t>account</a:t>
                </a:r>
                <a:r>
                  <a:rPr lang="fr-FR" sz="1800" b="0" dirty="0"/>
                  <a:t> </a:t>
                </a:r>
                <a:r>
                  <a:rPr lang="fr-FR" sz="1800" b="0" dirty="0" err="1"/>
                  <a:t>that</a:t>
                </a:r>
                <a:r>
                  <a:rPr lang="fr-FR" sz="1800" b="0" dirty="0"/>
                  <a:t> the data </a:t>
                </a:r>
                <a:r>
                  <a:rPr lang="fr-FR" sz="1800" b="0" dirty="0" err="1"/>
                  <a:t>were</a:t>
                </a:r>
                <a:r>
                  <a:rPr lang="fr-FR" sz="1800" b="0" dirty="0"/>
                  <a:t> </a:t>
                </a:r>
                <a:r>
                  <a:rPr lang="fr-FR" sz="1800" b="0" dirty="0" err="1"/>
                  <a:t>imbalanced</a:t>
                </a:r>
                <a:endParaRPr lang="fr-FR" sz="1800" b="0" dirty="0"/>
              </a:p>
              <a:p>
                <a:pPr lvl="2"/>
                <a:endParaRPr lang="fr-FR" sz="1200" b="0" dirty="0"/>
              </a:p>
              <a:p>
                <a:pPr lvl="1"/>
                <a:endParaRPr lang="en-US" sz="1400" dirty="0"/>
              </a:p>
            </p:txBody>
          </p:sp>
        </mc:Choice>
        <mc:Fallback xmlns="">
          <p:sp>
            <p:nvSpPr>
              <p:cNvPr id="12" name="Espace réservé du contenu 2">
                <a:extLst>
                  <a:ext uri="{FF2B5EF4-FFF2-40B4-BE49-F238E27FC236}">
                    <a16:creationId xmlns:a16="http://schemas.microsoft.com/office/drawing/2014/main" id="{EAF4C590-48D2-4529-8C83-7A8D9F602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45803"/>
                <a:ext cx="8229600" cy="2391246"/>
              </a:xfrm>
              <a:prstGeom prst="rect">
                <a:avLst/>
              </a:prstGeom>
              <a:blipFill>
                <a:blip r:embed="rId2"/>
                <a:stretch>
                  <a:fillRect l="-519" t="-3061" b="-30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5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Training of the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90938"/>
            <a:ext cx="8229600" cy="1313926"/>
          </a:xfrm>
        </p:spPr>
        <p:txBody>
          <a:bodyPr>
            <a:normAutofit/>
          </a:bodyPr>
          <a:lstStyle/>
          <a:p>
            <a:pPr marL="822960" lvl="3" indent="0">
              <a:buNone/>
            </a:pPr>
            <a:endParaRPr lang="en-US" sz="1400" dirty="0"/>
          </a:p>
          <a:p>
            <a:pPr lvl="3"/>
            <a:endParaRPr lang="en-US" sz="1400" dirty="0"/>
          </a:p>
          <a:p>
            <a:pPr lvl="3"/>
            <a:endParaRPr lang="en-US" sz="14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548640" lvl="2" indent="0">
              <a:buNone/>
            </a:pPr>
            <a:endParaRPr lang="en-US" sz="1600" dirty="0"/>
          </a:p>
          <a:p>
            <a:pPr lvl="3"/>
            <a:endParaRPr lang="en-US" sz="1400" dirty="0"/>
          </a:p>
          <a:p>
            <a:pPr lvl="2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849E050-266A-45C0-8FD2-00B94E6B0CF8}"/>
              </a:ext>
            </a:extLst>
          </p:cNvPr>
          <p:cNvSpPr txBox="1">
            <a:spLocks/>
          </p:cNvSpPr>
          <p:nvPr/>
        </p:nvSpPr>
        <p:spPr>
          <a:xfrm>
            <a:off x="260198" y="765046"/>
            <a:ext cx="8229600" cy="1143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err="1"/>
              <a:t>LightGBM</a:t>
            </a:r>
            <a:r>
              <a:rPr lang="en-US" sz="1800" dirty="0"/>
              <a:t> has several hyperparameters that can be tuned</a:t>
            </a:r>
          </a:p>
          <a:p>
            <a:pPr lvl="2"/>
            <a:r>
              <a:rPr lang="en-US" sz="1600" dirty="0"/>
              <a:t>Others classical </a:t>
            </a:r>
            <a:r>
              <a:rPr lang="en-US" sz="1600" dirty="0" err="1"/>
              <a:t>hyperparameters</a:t>
            </a:r>
            <a:r>
              <a:rPr lang="en-US" sz="1600" dirty="0"/>
              <a:t>: </a:t>
            </a:r>
            <a:r>
              <a:rPr lang="en-US" sz="1600" dirty="0" err="1"/>
              <a:t>n_estimators</a:t>
            </a:r>
            <a:r>
              <a:rPr lang="en-US" sz="1600" dirty="0"/>
              <a:t>, </a:t>
            </a:r>
            <a:r>
              <a:rPr lang="en-US" sz="1600" dirty="0" err="1"/>
              <a:t>learning_rate</a:t>
            </a:r>
            <a:r>
              <a:rPr lang="en-US" sz="1600" dirty="0"/>
              <a:t>, </a:t>
            </a:r>
            <a:r>
              <a:rPr lang="en-US" sz="1600" dirty="0" err="1"/>
              <a:t>max_depth</a:t>
            </a:r>
            <a:r>
              <a:rPr lang="en-US" sz="1600" dirty="0"/>
              <a:t>…</a:t>
            </a:r>
          </a:p>
          <a:p>
            <a:pPr lvl="2"/>
            <a:r>
              <a:rPr lang="en-US" sz="1600" dirty="0" err="1"/>
              <a:t>Ts</a:t>
            </a:r>
            <a:r>
              <a:rPr lang="en-US" sz="1600" dirty="0"/>
              <a:t> = The threshold of the payment difficulties probabilities</a:t>
            </a:r>
          </a:p>
          <a:p>
            <a:pPr lvl="1"/>
            <a:r>
              <a:rPr lang="en-US" sz="1800" dirty="0"/>
              <a:t>Use cross-validation to tune the hyperparameters</a:t>
            </a:r>
          </a:p>
          <a:p>
            <a:pPr lvl="1"/>
            <a:endParaRPr lang="en-US" sz="1800" dirty="0"/>
          </a:p>
          <a:p>
            <a:pPr lvl="2"/>
            <a:endParaRPr lang="en-US" sz="16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ABD8EEA-8855-4C5F-B229-301153F006AA}"/>
              </a:ext>
            </a:extLst>
          </p:cNvPr>
          <p:cNvGrpSpPr/>
          <p:nvPr/>
        </p:nvGrpSpPr>
        <p:grpSpPr>
          <a:xfrm>
            <a:off x="871460" y="1844824"/>
            <a:ext cx="8151716" cy="4704125"/>
            <a:chOff x="871460" y="1844824"/>
            <a:chExt cx="8151716" cy="4704125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564EE04-5049-4301-8A03-002CF717CD60}"/>
                </a:ext>
              </a:extLst>
            </p:cNvPr>
            <p:cNvSpPr txBox="1"/>
            <p:nvPr/>
          </p:nvSpPr>
          <p:spPr>
            <a:xfrm>
              <a:off x="910663" y="1844824"/>
              <a:ext cx="5734503" cy="19422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/>
                <a:t>Whole</a:t>
              </a:r>
              <a:r>
                <a:rPr lang="fr-FR" sz="1000" dirty="0"/>
                <a:t> </a:t>
              </a:r>
              <a:r>
                <a:rPr lang="fr-FR" sz="1000" dirty="0" err="1"/>
                <a:t>Dataset</a:t>
              </a:r>
              <a:endParaRPr lang="fr-FR" sz="10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BCCA0FE-D70A-4C78-BF02-3DC1E6E74EC8}"/>
                </a:ext>
              </a:extLst>
            </p:cNvPr>
            <p:cNvSpPr txBox="1"/>
            <p:nvPr/>
          </p:nvSpPr>
          <p:spPr>
            <a:xfrm>
              <a:off x="910663" y="2132467"/>
              <a:ext cx="4148364" cy="1942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Training set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B4DE0EE-CF4A-4DF0-A446-3FF2B942C5AE}"/>
                </a:ext>
              </a:extLst>
            </p:cNvPr>
            <p:cNvSpPr txBox="1"/>
            <p:nvPr/>
          </p:nvSpPr>
          <p:spPr>
            <a:xfrm>
              <a:off x="5181038" y="2136866"/>
              <a:ext cx="1464129" cy="1942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Test set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816DC1C0-2554-4F1A-A6BD-6D4FA9B834E3}"/>
                </a:ext>
              </a:extLst>
            </p:cNvPr>
            <p:cNvGrpSpPr/>
            <p:nvPr/>
          </p:nvGrpSpPr>
          <p:grpSpPr>
            <a:xfrm>
              <a:off x="885448" y="2758379"/>
              <a:ext cx="4148364" cy="189103"/>
              <a:chOff x="1115616" y="3226199"/>
              <a:chExt cx="4896544" cy="376081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65CDD2E-0382-4E2C-AE9F-C13C831487AE}"/>
                  </a:ext>
                </a:extLst>
              </p:cNvPr>
              <p:cNvSpPr txBox="1"/>
              <p:nvPr/>
            </p:nvSpPr>
            <p:spPr>
              <a:xfrm>
                <a:off x="1115616" y="3226199"/>
                <a:ext cx="4896544" cy="3760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1000" dirty="0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DA706684-A1A6-4ECF-BE1E-D9E1286CB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792" y="3226201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B140EF7-B673-4D4B-8FC2-A19A8305A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7984" y="3226201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5B3276-5C63-4B0D-BA4F-6654DDB82F73}"/>
                  </a:ext>
                </a:extLst>
              </p:cNvPr>
              <p:cNvSpPr/>
              <p:nvPr/>
            </p:nvSpPr>
            <p:spPr>
              <a:xfrm>
                <a:off x="4427984" y="3226201"/>
                <a:ext cx="158417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  <p:sp>
          <p:nvSpPr>
            <p:cNvPr id="22" name="Accolade ouvrante 21">
              <a:extLst>
                <a:ext uri="{FF2B5EF4-FFF2-40B4-BE49-F238E27FC236}">
                  <a16:creationId xmlns:a16="http://schemas.microsoft.com/office/drawing/2014/main" id="{17E5E93A-745D-4EA4-BFAB-C531297DE45F}"/>
                </a:ext>
              </a:extLst>
            </p:cNvPr>
            <p:cNvSpPr/>
            <p:nvPr/>
          </p:nvSpPr>
          <p:spPr>
            <a:xfrm rot="5400000">
              <a:off x="2189263" y="1282212"/>
              <a:ext cx="151473" cy="278707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099929A-C98A-486F-8A8E-5B001B8BA4D8}"/>
                </a:ext>
              </a:extLst>
            </p:cNvPr>
            <p:cNvSpPr txBox="1"/>
            <p:nvPr/>
          </p:nvSpPr>
          <p:spPr>
            <a:xfrm>
              <a:off x="1825186" y="2435411"/>
              <a:ext cx="1403123" cy="194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Training </a:t>
              </a:r>
              <a:r>
                <a:rPr lang="fr-FR" sz="1000" dirty="0" err="1"/>
                <a:t>folds</a:t>
              </a:r>
              <a:endParaRPr lang="fr-FR" sz="1000" dirty="0"/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D7C78069-2522-4D62-B8BD-921DC860288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362752" y="2648567"/>
              <a:ext cx="176968" cy="109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8B98DDA-575B-420B-90BB-B1D11E820552}"/>
                </a:ext>
              </a:extLst>
            </p:cNvPr>
            <p:cNvSpPr txBox="1"/>
            <p:nvPr/>
          </p:nvSpPr>
          <p:spPr>
            <a:xfrm>
              <a:off x="4082553" y="2502020"/>
              <a:ext cx="1616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validation </a:t>
              </a:r>
              <a:r>
                <a:rPr lang="fr-FR" sz="1000" dirty="0" err="1"/>
                <a:t>fold</a:t>
              </a:r>
              <a:endParaRPr lang="fr-FR" sz="1000" dirty="0"/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F529686-0744-4272-B34F-F1746B9E4DC9}"/>
                </a:ext>
              </a:extLst>
            </p:cNvPr>
            <p:cNvGrpSpPr/>
            <p:nvPr/>
          </p:nvGrpSpPr>
          <p:grpSpPr>
            <a:xfrm>
              <a:off x="885448" y="3009312"/>
              <a:ext cx="4148364" cy="192605"/>
              <a:chOff x="1115616" y="3959811"/>
              <a:chExt cx="4896544" cy="373406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8AD868AC-9B27-4222-A628-E06080D74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9792" y="3963182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856FFACC-2A0A-4280-B9B7-CCB2DE53E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7984" y="3963182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E95E39B6-602C-4376-856D-C90B7A2BD709}"/>
                  </a:ext>
                </a:extLst>
              </p:cNvPr>
              <p:cNvGrpSpPr/>
              <p:nvPr/>
            </p:nvGrpSpPr>
            <p:grpSpPr>
              <a:xfrm>
                <a:off x="1115616" y="3959811"/>
                <a:ext cx="4896544" cy="373406"/>
                <a:chOff x="1115616" y="3959809"/>
                <a:chExt cx="4896544" cy="360040"/>
              </a:xfrm>
            </p:grpSpPr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25CB591-7D59-46D8-B7C9-1129F9742504}"/>
                    </a:ext>
                  </a:extLst>
                </p:cNvPr>
                <p:cNvSpPr txBox="1"/>
                <p:nvPr/>
              </p:nvSpPr>
              <p:spPr>
                <a:xfrm>
                  <a:off x="1115616" y="3963177"/>
                  <a:ext cx="4896544" cy="35349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fr-FR" sz="1000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0FFDBC8-EE92-4A49-8F57-C9A0147F748E}"/>
                    </a:ext>
                  </a:extLst>
                </p:cNvPr>
                <p:cNvSpPr/>
                <p:nvPr/>
              </p:nvSpPr>
              <p:spPr>
                <a:xfrm>
                  <a:off x="2699792" y="3959809"/>
                  <a:ext cx="1728189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000"/>
                </a:p>
              </p:txBody>
            </p:sp>
          </p:grpSp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863BD47B-CA25-480A-A0F0-386B9B2F2E7B}"/>
                </a:ext>
              </a:extLst>
            </p:cNvPr>
            <p:cNvGrpSpPr/>
            <p:nvPr/>
          </p:nvGrpSpPr>
          <p:grpSpPr>
            <a:xfrm>
              <a:off x="885448" y="3304319"/>
              <a:ext cx="4148364" cy="192032"/>
              <a:chOff x="1136940" y="4484023"/>
              <a:chExt cx="4896544" cy="388045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48C8E2E-B926-451F-8C50-C116CEAECC92}"/>
                  </a:ext>
                </a:extLst>
              </p:cNvPr>
              <p:cNvSpPr txBox="1"/>
              <p:nvPr/>
            </p:nvSpPr>
            <p:spPr>
              <a:xfrm>
                <a:off x="1136940" y="4489943"/>
                <a:ext cx="4896544" cy="3821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fr-FR" sz="1000" dirty="0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A0153D8D-32C5-42F3-BE6E-A415DC544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1116" y="4489961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A4DA2365-395F-4F19-B9F0-7AEB4B77F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9308" y="4489961"/>
                <a:ext cx="0" cy="3600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EAFA329-2CFC-44DD-86F1-3AA1579F820B}"/>
                  </a:ext>
                </a:extLst>
              </p:cNvPr>
              <p:cNvSpPr/>
              <p:nvPr/>
            </p:nvSpPr>
            <p:spPr>
              <a:xfrm>
                <a:off x="1148767" y="4484023"/>
                <a:ext cx="1584176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</p:grp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47D36681-29E7-4670-A42E-2943EA70BC5B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26" y="2862674"/>
              <a:ext cx="265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1FF3919-1650-4B00-A4DA-F48300F7B8CF}"/>
                </a:ext>
              </a:extLst>
            </p:cNvPr>
            <p:cNvCxnSpPr>
              <a:cxnSpLocks/>
            </p:cNvCxnSpPr>
            <p:nvPr/>
          </p:nvCxnSpPr>
          <p:spPr>
            <a:xfrm>
              <a:off x="5059026" y="3116476"/>
              <a:ext cx="265492" cy="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5848DC76-366D-4E52-A3EC-C04A59E51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9026" y="3393397"/>
              <a:ext cx="265492" cy="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DE3AFE78-5A48-4521-AE4A-B904ED5914F8}"/>
                </a:ext>
              </a:extLst>
            </p:cNvPr>
            <p:cNvSpPr txBox="1"/>
            <p:nvPr/>
          </p:nvSpPr>
          <p:spPr>
            <a:xfrm>
              <a:off x="5289065" y="2771955"/>
              <a:ext cx="976085" cy="18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Emetric1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E4FABA10-7FD5-4A2A-BBFD-5420F525CCDA}"/>
                </a:ext>
              </a:extLst>
            </p:cNvPr>
            <p:cNvSpPr txBox="1"/>
            <p:nvPr/>
          </p:nvSpPr>
          <p:spPr>
            <a:xfrm>
              <a:off x="5289065" y="3020614"/>
              <a:ext cx="976085" cy="18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Emetric2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FAFF245-0C75-494F-98AF-F07C012AD38E}"/>
                </a:ext>
              </a:extLst>
            </p:cNvPr>
            <p:cNvSpPr txBox="1"/>
            <p:nvPr/>
          </p:nvSpPr>
          <p:spPr>
            <a:xfrm>
              <a:off x="5289065" y="3310218"/>
              <a:ext cx="976085" cy="189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Emetric3</a:t>
              </a:r>
            </a:p>
          </p:txBody>
        </p:sp>
        <p:sp>
          <p:nvSpPr>
            <p:cNvPr id="44" name="Accolade ouvrante 43">
              <a:extLst>
                <a:ext uri="{FF2B5EF4-FFF2-40B4-BE49-F238E27FC236}">
                  <a16:creationId xmlns:a16="http://schemas.microsoft.com/office/drawing/2014/main" id="{5C3B46CA-EDCA-47E2-B6BA-10BC54155C30}"/>
                </a:ext>
              </a:extLst>
            </p:cNvPr>
            <p:cNvSpPr/>
            <p:nvPr/>
          </p:nvSpPr>
          <p:spPr>
            <a:xfrm rot="16200000">
              <a:off x="2896226" y="1580103"/>
              <a:ext cx="151473" cy="41302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8E932202-DA6B-41AB-813B-06E881F67706}"/>
                </a:ext>
              </a:extLst>
            </p:cNvPr>
            <p:cNvSpPr txBox="1"/>
            <p:nvPr/>
          </p:nvSpPr>
          <p:spPr>
            <a:xfrm>
              <a:off x="1124181" y="3667299"/>
              <a:ext cx="3721327" cy="194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Best combination of </a:t>
              </a:r>
              <a:r>
                <a:rPr lang="fr-FR" sz="1000" dirty="0" err="1"/>
                <a:t>hyperparameters</a:t>
              </a:r>
              <a:endParaRPr lang="fr-FR" sz="1000" dirty="0"/>
            </a:p>
          </p:txBody>
        </p: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BBDAB938-7C0C-46D2-BBBE-2668B9179A12}"/>
                </a:ext>
              </a:extLst>
            </p:cNvPr>
            <p:cNvCxnSpPr>
              <a:cxnSpLocks/>
            </p:cNvCxnSpPr>
            <p:nvPr/>
          </p:nvCxnSpPr>
          <p:spPr>
            <a:xfrm>
              <a:off x="4266283" y="3834329"/>
              <a:ext cx="1510824" cy="154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F48CABCC-054F-4044-A00B-21FCE7024EC8}"/>
                </a:ext>
              </a:extLst>
            </p:cNvPr>
            <p:cNvSpPr/>
            <p:nvPr/>
          </p:nvSpPr>
          <p:spPr>
            <a:xfrm>
              <a:off x="5826877" y="3918647"/>
              <a:ext cx="1109361" cy="3914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4B8A4EE6-E2B3-4BAE-961D-3575DD1E6643}"/>
                </a:ext>
              </a:extLst>
            </p:cNvPr>
            <p:cNvSpPr txBox="1"/>
            <p:nvPr/>
          </p:nvSpPr>
          <p:spPr>
            <a:xfrm>
              <a:off x="5826356" y="3975518"/>
              <a:ext cx="11093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Model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7F64479F-AA1B-4834-B4B9-C10B3B67F3F3}"/>
                </a:ext>
              </a:extLst>
            </p:cNvPr>
            <p:cNvSpPr txBox="1"/>
            <p:nvPr/>
          </p:nvSpPr>
          <p:spPr>
            <a:xfrm>
              <a:off x="879010" y="3974867"/>
              <a:ext cx="4148364" cy="24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/>
                <a:t>Training set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428956E2-370C-473A-823A-50EB17FA3AB3}"/>
                </a:ext>
              </a:extLst>
            </p:cNvPr>
            <p:cNvGrpSpPr/>
            <p:nvPr/>
          </p:nvGrpSpPr>
          <p:grpSpPr>
            <a:xfrm>
              <a:off x="5992296" y="4577745"/>
              <a:ext cx="871676" cy="400110"/>
              <a:chOff x="5853700" y="4413891"/>
              <a:chExt cx="871676" cy="400110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8F2AAD4C-A2A6-450B-9E72-A0248D2DAF2E}"/>
                  </a:ext>
                </a:extLst>
              </p:cNvPr>
              <p:cNvSpPr/>
              <p:nvPr/>
            </p:nvSpPr>
            <p:spPr>
              <a:xfrm>
                <a:off x="5853700" y="4434659"/>
                <a:ext cx="871676" cy="37723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90C30A6-1588-4541-AB44-EB745D8A7811}"/>
                  </a:ext>
                </a:extLst>
              </p:cNvPr>
              <p:cNvSpPr txBox="1"/>
              <p:nvPr/>
            </p:nvSpPr>
            <p:spPr>
              <a:xfrm>
                <a:off x="5922129" y="4413891"/>
                <a:ext cx="7554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Test </a:t>
                </a:r>
                <a:r>
                  <a:rPr lang="fr-FR" sz="1000" dirty="0" err="1"/>
                  <a:t>Prediction</a:t>
                </a:r>
                <a:endParaRPr lang="fr-FR" sz="1000" dirty="0"/>
              </a:p>
            </p:txBody>
          </p:sp>
        </p:grpSp>
        <p:sp>
          <p:nvSpPr>
            <p:cNvPr id="58" name="Accolade fermante 57">
              <a:extLst>
                <a:ext uri="{FF2B5EF4-FFF2-40B4-BE49-F238E27FC236}">
                  <a16:creationId xmlns:a16="http://schemas.microsoft.com/office/drawing/2014/main" id="{1D1AD890-4DEB-475A-A9B8-BAD0556CF806}"/>
                </a:ext>
              </a:extLst>
            </p:cNvPr>
            <p:cNvSpPr/>
            <p:nvPr/>
          </p:nvSpPr>
          <p:spPr>
            <a:xfrm>
              <a:off x="5919712" y="2648565"/>
              <a:ext cx="38733" cy="99222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0CF4BDD4-227E-435B-8D82-E58E86662BD0}"/>
                </a:ext>
              </a:extLst>
            </p:cNvPr>
            <p:cNvSpPr txBox="1"/>
            <p:nvPr/>
          </p:nvSpPr>
          <p:spPr>
            <a:xfrm>
              <a:off x="5887887" y="3026494"/>
              <a:ext cx="976085" cy="194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err="1"/>
                <a:t>Mean</a:t>
              </a:r>
              <a:endParaRPr lang="fr-FR" sz="1000" dirty="0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A002FA15-6426-47F9-BD1E-BAF4C7D1DC8E}"/>
                </a:ext>
              </a:extLst>
            </p:cNvPr>
            <p:cNvSpPr txBox="1"/>
            <p:nvPr/>
          </p:nvSpPr>
          <p:spPr>
            <a:xfrm>
              <a:off x="5783339" y="4977855"/>
              <a:ext cx="1317662" cy="556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/>
                <a:t>Emetric</a:t>
              </a:r>
              <a:endParaRPr lang="fr-FR" sz="1000" dirty="0"/>
            </a:p>
            <a:p>
              <a:pPr algn="ctr"/>
              <a:r>
                <a:rPr lang="fr-FR" sz="1000" dirty="0"/>
                <a:t>+</a:t>
              </a:r>
            </a:p>
            <a:p>
              <a:pPr algn="ctr"/>
              <a:r>
                <a:rPr lang="fr-FR" sz="1000" dirty="0"/>
                <a:t>Confusion Matrix 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910769" y="3863633"/>
              <a:ext cx="2112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err="1"/>
                <a:t>Prob</a:t>
              </a:r>
              <a:r>
                <a:rPr lang="en-GB" sz="900" baseline="-25000" dirty="0" err="1"/>
                <a:t>difficulties</a:t>
              </a:r>
              <a:r>
                <a:rPr lang="en-GB" sz="900" baseline="-25000" dirty="0"/>
                <a:t> </a:t>
              </a:r>
              <a:r>
                <a:rPr lang="en-GB" sz="900" dirty="0"/>
                <a:t>&lt;0,08 →0 (No payment difficulties)</a:t>
              </a:r>
            </a:p>
            <a:p>
              <a:r>
                <a:rPr lang="en-GB" sz="900" dirty="0" err="1"/>
                <a:t>Prob</a:t>
              </a:r>
              <a:r>
                <a:rPr lang="en-GB" sz="900" baseline="-25000" dirty="0" err="1"/>
                <a:t>difficulties</a:t>
              </a:r>
              <a:r>
                <a:rPr lang="en-GB" sz="900" baseline="-25000" dirty="0"/>
                <a:t> </a:t>
              </a:r>
              <a:r>
                <a:rPr lang="en-GB" sz="900" dirty="0"/>
                <a:t>&gt;0,08 →1 (Payment difficulties)</a:t>
              </a:r>
            </a:p>
          </p:txBody>
        </p:sp>
        <p:sp>
          <p:nvSpPr>
            <p:cNvPr id="68" name="Organigramme : Opération manuelle 67">
              <a:extLst>
                <a:ext uri="{FF2B5EF4-FFF2-40B4-BE49-F238E27FC236}">
                  <a16:creationId xmlns:a16="http://schemas.microsoft.com/office/drawing/2014/main" id="{9D1574B3-A0BB-4FBD-9F66-959CE34A8CA8}"/>
                </a:ext>
              </a:extLst>
            </p:cNvPr>
            <p:cNvSpPr/>
            <p:nvPr/>
          </p:nvSpPr>
          <p:spPr>
            <a:xfrm>
              <a:off x="6265149" y="3667299"/>
              <a:ext cx="251067" cy="219857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lèche : droite 68">
              <a:extLst>
                <a:ext uri="{FF2B5EF4-FFF2-40B4-BE49-F238E27FC236}">
                  <a16:creationId xmlns:a16="http://schemas.microsoft.com/office/drawing/2014/main" id="{FA9AF58E-8B52-438B-88A4-5CA4021E8AF1}"/>
                </a:ext>
              </a:extLst>
            </p:cNvPr>
            <p:cNvSpPr/>
            <p:nvPr/>
          </p:nvSpPr>
          <p:spPr>
            <a:xfrm rot="5400000">
              <a:off x="5748802" y="2977650"/>
              <a:ext cx="1255334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9615E685-D668-4029-8664-3CB9DB77E23A}"/>
                </a:ext>
              </a:extLst>
            </p:cNvPr>
            <p:cNvCxnSpPr>
              <a:cxnSpLocks/>
              <a:stCxn id="49" idx="3"/>
              <a:endCxn id="48" idx="1"/>
            </p:cNvCxnSpPr>
            <p:nvPr/>
          </p:nvCxnSpPr>
          <p:spPr>
            <a:xfrm>
              <a:off x="5027374" y="4097978"/>
              <a:ext cx="798982" cy="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rganigramme : Opération manuelle 77">
              <a:extLst>
                <a:ext uri="{FF2B5EF4-FFF2-40B4-BE49-F238E27FC236}">
                  <a16:creationId xmlns:a16="http://schemas.microsoft.com/office/drawing/2014/main" id="{DE8A1A46-EDCB-4402-9321-D89BC0A9BE95}"/>
                </a:ext>
              </a:extLst>
            </p:cNvPr>
            <p:cNvSpPr/>
            <p:nvPr/>
          </p:nvSpPr>
          <p:spPr>
            <a:xfrm rot="10800000">
              <a:off x="6273795" y="4306482"/>
              <a:ext cx="251067" cy="219857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571E1BA-38DF-4977-B520-894D0ACB9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347" y="4777800"/>
              <a:ext cx="2013249" cy="1771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11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Interpretability of the 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2088232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One of the objective of this model is also to be able to explain why a loan has been granted or not</a:t>
            </a:r>
          </a:p>
          <a:p>
            <a:pPr lvl="2"/>
            <a:r>
              <a:rPr lang="en-US" sz="1600" dirty="0"/>
              <a:t>The </a:t>
            </a:r>
            <a:r>
              <a:rPr lang="en-US" sz="1600" dirty="0" err="1"/>
              <a:t>lightGBM</a:t>
            </a:r>
            <a:r>
              <a:rPr lang="en-US" sz="1600" dirty="0"/>
              <a:t> provides an output called ‘feature </a:t>
            </a:r>
            <a:r>
              <a:rPr lang="en-US" sz="1600" dirty="0" err="1"/>
              <a:t>importances</a:t>
            </a:r>
            <a:r>
              <a:rPr lang="en-US" sz="1600" dirty="0"/>
              <a:t>’ </a:t>
            </a:r>
          </a:p>
          <a:p>
            <a:pPr lvl="3"/>
            <a:r>
              <a:rPr lang="en-US" sz="1400" dirty="0"/>
              <a:t>For each feature, a score is calculated that represents how relevant is the feature towards the prediction</a:t>
            </a:r>
          </a:p>
          <a:p>
            <a:pPr lvl="2"/>
            <a:endParaRPr lang="en-US" sz="1600" dirty="0"/>
          </a:p>
          <a:p>
            <a:pPr marL="548640" lvl="2" indent="0">
              <a:buNone/>
            </a:pPr>
            <a:endParaRPr lang="en-US" sz="1600" dirty="0"/>
          </a:p>
          <a:p>
            <a:pPr lvl="3"/>
            <a:endParaRPr lang="en-US" sz="1400" dirty="0"/>
          </a:p>
          <a:p>
            <a:pPr lvl="2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C2E967-5262-48B0-AC67-BB5FA32E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24944"/>
            <a:ext cx="5574488" cy="292320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CD9457E-05D2-4AF3-9D0A-5DD81EDF6C2F}"/>
              </a:ext>
            </a:extLst>
          </p:cNvPr>
          <p:cNvSpPr txBox="1">
            <a:spLocks/>
          </p:cNvSpPr>
          <p:nvPr/>
        </p:nvSpPr>
        <p:spPr>
          <a:xfrm>
            <a:off x="118227" y="5733256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marL="548640" lvl="2" indent="0">
              <a:buFont typeface="Arial" pitchFamily="34" charset="0"/>
              <a:buNone/>
            </a:pPr>
            <a:endParaRPr lang="en-US" sz="1600" dirty="0"/>
          </a:p>
          <a:p>
            <a:pPr lvl="3"/>
            <a:endParaRPr lang="en-US" sz="1400" dirty="0"/>
          </a:p>
          <a:p>
            <a:pPr lvl="2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2C4797B7-2FBE-4BDF-92BA-0557F5415664}"/>
              </a:ext>
            </a:extLst>
          </p:cNvPr>
          <p:cNvSpPr txBox="1">
            <a:spLocks/>
          </p:cNvSpPr>
          <p:nvPr/>
        </p:nvSpPr>
        <p:spPr>
          <a:xfrm>
            <a:off x="0" y="5193196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2"/>
            <a:endParaRPr lang="en-US" sz="1600" dirty="0"/>
          </a:p>
          <a:p>
            <a:pPr lvl="2"/>
            <a:r>
              <a:rPr lang="en-US" sz="1600" dirty="0" err="1"/>
              <a:t>Desgning</a:t>
            </a:r>
            <a:r>
              <a:rPr lang="en-US" sz="1600" dirty="0"/>
              <a:t> a dashboard to compare the features of a given loan applications with others loans applications for sales representative to be able to explain the decision : https://creditdashboard.herokuapp.com/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28345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Personnalisé 3">
      <a:dk1>
        <a:srgbClr val="292934"/>
      </a:dk1>
      <a:lt1>
        <a:srgbClr val="FFFFFF"/>
      </a:lt1>
      <a:dk2>
        <a:srgbClr val="7451EB"/>
      </a:dk2>
      <a:lt2>
        <a:srgbClr val="F3F2DC"/>
      </a:lt2>
      <a:accent1>
        <a:srgbClr val="00B9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47059</TotalTime>
  <Words>857</Words>
  <Application>Microsoft Office PowerPoint</Application>
  <PresentationFormat>Affichage à l'écran (4:3)</PresentationFormat>
  <Paragraphs>166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Helvetica Neue</vt:lpstr>
      <vt:lpstr>Symbol</vt:lpstr>
      <vt:lpstr>Clarté</vt:lpstr>
      <vt:lpstr>Credit RISK SCORING</vt:lpstr>
      <vt:lpstr>ObjectiVE</vt:lpstr>
      <vt:lpstr>Objective</vt:lpstr>
      <vt:lpstr>Training the model</vt:lpstr>
      <vt:lpstr>Data exploration and preparation</vt:lpstr>
      <vt:lpstr>Choice of the model</vt:lpstr>
      <vt:lpstr>Choice of the evaluation metric</vt:lpstr>
      <vt:lpstr>Training of the model</vt:lpstr>
      <vt:lpstr>Interpretability of the model</vt:lpstr>
      <vt:lpstr>Conclusion</vt:lpstr>
      <vt:lpstr>Conclusion</vt:lpstr>
    </vt:vector>
  </TitlesOfParts>
  <Company>ORANGE FT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données dE systemes educatifs</dc:title>
  <dc:creator>RAVOT-BOUTHERRE Isabelle FG/DACRG</dc:creator>
  <cp:lastModifiedBy>Isabelle Boutherre</cp:lastModifiedBy>
  <cp:revision>397</cp:revision>
  <cp:lastPrinted>2021-09-27T06:45:48Z</cp:lastPrinted>
  <dcterms:created xsi:type="dcterms:W3CDTF">2019-11-22T10:23:56Z</dcterms:created>
  <dcterms:modified xsi:type="dcterms:W3CDTF">2021-10-01T09:37:35Z</dcterms:modified>
</cp:coreProperties>
</file>