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20104100" cy="14217650"/>
  <p:notesSz cx="20104100" cy="142176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763" autoAdjust="0"/>
  </p:normalViewPr>
  <p:slideViewPr>
    <p:cSldViewPr>
      <p:cViewPr>
        <p:scale>
          <a:sx n="192" d="100"/>
          <a:sy n="192" d="100"/>
        </p:scale>
        <p:origin x="-16164" y="-141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jendiran, Isabelle" userId="acb41bd8-ee6a-44bf-bba6-4dec6054169b" providerId="ADAL" clId="{B1A57240-737D-4798-9907-EB470D3CC851}"/>
    <pc:docChg chg="undo custSel modSld">
      <pc:chgData name="Rajendiran, Isabelle" userId="acb41bd8-ee6a-44bf-bba6-4dec6054169b" providerId="ADAL" clId="{B1A57240-737D-4798-9907-EB470D3CC851}" dt="2023-05-16T11:24:20.864" v="39" actId="15"/>
      <pc:docMkLst>
        <pc:docMk/>
      </pc:docMkLst>
      <pc:sldChg chg="modSp mod modNotesTx">
        <pc:chgData name="Rajendiran, Isabelle" userId="acb41bd8-ee6a-44bf-bba6-4dec6054169b" providerId="ADAL" clId="{B1A57240-737D-4798-9907-EB470D3CC851}" dt="2023-05-16T11:24:20.864" v="39" actId="15"/>
        <pc:sldMkLst>
          <pc:docMk/>
          <pc:sldMk cId="0" sldId="256"/>
        </pc:sldMkLst>
        <pc:spChg chg="mod">
          <ac:chgData name="Rajendiran, Isabelle" userId="acb41bd8-ee6a-44bf-bba6-4dec6054169b" providerId="ADAL" clId="{B1A57240-737D-4798-9907-EB470D3CC851}" dt="2023-05-16T11:24:20.864" v="39" actId="15"/>
          <ac:spMkLst>
            <pc:docMk/>
            <pc:sldMk cId="0" sldId="256"/>
            <ac:spMk id="66"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8712200" cy="712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11387138" y="0"/>
            <a:ext cx="8712200" cy="712788"/>
          </a:xfrm>
          <a:prstGeom prst="rect">
            <a:avLst/>
          </a:prstGeom>
        </p:spPr>
        <p:txBody>
          <a:bodyPr vert="horz" lIns="91440" tIns="45720" rIns="91440" bIns="45720" rtlCol="0"/>
          <a:lstStyle>
            <a:lvl1pPr algn="r">
              <a:defRPr sz="1200"/>
            </a:lvl1pPr>
          </a:lstStyle>
          <a:p>
            <a:fld id="{DAA5F8B1-8AFE-48B5-A57C-A297DB786F4E}" type="datetimeFigureOut">
              <a:rPr lang="en-GB" smtClean="0"/>
              <a:t>16/05/2023</a:t>
            </a:fld>
            <a:endParaRPr lang="en-GB"/>
          </a:p>
        </p:txBody>
      </p:sp>
      <p:sp>
        <p:nvSpPr>
          <p:cNvPr id="4" name="Slide Image Placeholder 3"/>
          <p:cNvSpPr>
            <a:spLocks noGrp="1" noRot="1" noChangeAspect="1"/>
          </p:cNvSpPr>
          <p:nvPr>
            <p:ph type="sldImg" idx="2"/>
          </p:nvPr>
        </p:nvSpPr>
        <p:spPr>
          <a:xfrm>
            <a:off x="6659563" y="1778000"/>
            <a:ext cx="6784975" cy="479742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2009775" y="6842125"/>
            <a:ext cx="16084550" cy="5599113"/>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13504863"/>
            <a:ext cx="8712200" cy="712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11387138" y="13504863"/>
            <a:ext cx="8712200" cy="712787"/>
          </a:xfrm>
          <a:prstGeom prst="rect">
            <a:avLst/>
          </a:prstGeom>
        </p:spPr>
        <p:txBody>
          <a:bodyPr vert="horz" lIns="91440" tIns="45720" rIns="91440" bIns="45720" rtlCol="0" anchor="b"/>
          <a:lstStyle>
            <a:lvl1pPr algn="r">
              <a:defRPr sz="1200"/>
            </a:lvl1pPr>
          </a:lstStyle>
          <a:p>
            <a:fld id="{DA13EAFC-649A-4E66-81EE-C1E322A465DD}" type="slidenum">
              <a:rPr lang="en-GB" smtClean="0"/>
              <a:t>‹#›</a:t>
            </a:fld>
            <a:endParaRPr lang="en-GB"/>
          </a:p>
        </p:txBody>
      </p:sp>
    </p:spTree>
    <p:extLst>
      <p:ext uri="{BB962C8B-B14F-4D97-AF65-F5344CB8AC3E}">
        <p14:creationId xmlns:p14="http://schemas.microsoft.com/office/powerpoint/2010/main" val="17186712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My project title is estimating </a:t>
            </a:r>
            <a:r>
              <a:rPr lang="en-GB" sz="1800" i="1" kern="100" dirty="0">
                <a:effectLst/>
                <a:latin typeface="Calibri" panose="020F0502020204030204" pitchFamily="34" charset="0"/>
                <a:ea typeface="Calibri" panose="020F0502020204030204" pitchFamily="34" charset="0"/>
                <a:cs typeface="Times New Roman" panose="02020603050405020304" pitchFamily="18" charset="0"/>
              </a:rPr>
              <a:t>Anopheles spp.</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population sizes. In 2021, WHO reported an estimated 247 million malaria cases globally. Mosquitos of the </a:t>
            </a:r>
            <a:r>
              <a:rPr lang="en-GB" sz="1800" i="1" kern="100" dirty="0">
                <a:effectLst/>
                <a:latin typeface="Calibri" panose="020F0502020204030204" pitchFamily="34" charset="0"/>
                <a:ea typeface="Calibri" panose="020F0502020204030204" pitchFamily="34" charset="0"/>
                <a:cs typeface="Times New Roman" panose="02020603050405020304" pitchFamily="18" charset="0"/>
              </a:rPr>
              <a:t>Anopheles gambiae species complex</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are key human malaria vectors. Estimation of these mosquito population sizes is critical for vector control strategies against such diseases. This includes for monitoring the success of interventions as well as determining the necessary amount of intervention required for its effectiveness.</a:t>
            </a:r>
          </a:p>
          <a:p>
            <a:pPr>
              <a:lnSpc>
                <a:spcPct val="107000"/>
              </a:lnSpc>
              <a:spcAft>
                <a:spcPts val="800"/>
              </a:spcAft>
            </a:pP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Here, effective population size will be estimated, also called Ne. In particular, historical and contemporary Ne will be estimated. Historical Ne tends to estimate from a longer period and also a wider geographical region as it measures the diversity accumulated over many generations and from gene flow from surrounding regions. Contemporary Ne is a more local measure taken over recent years. </a:t>
            </a:r>
          </a:p>
          <a:p>
            <a:pPr>
              <a:lnSpc>
                <a:spcPct val="107000"/>
              </a:lnSpc>
              <a:spcAft>
                <a:spcPts val="800"/>
              </a:spcAft>
            </a:pP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Historical Ne can be calculated using nucleotide diversity and contemporary Ne using genetic drift. The principle is that a smaller effective population size experiences greater drift which also leads to loss of genetic variation over time (due to loss and fixation of alleles). These can be used to calculate our estimates.</a:t>
            </a:r>
          </a:p>
          <a:p>
            <a:pPr>
              <a:lnSpc>
                <a:spcPct val="107000"/>
              </a:lnSpc>
              <a:spcAft>
                <a:spcPts val="800"/>
              </a:spcAft>
            </a:pP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Overall, this project has two aims: Estimate historical and contemporary effective population sizes (Ne) of chosen </a:t>
            </a:r>
            <a:r>
              <a:rPr lang="en-GB" sz="1800" i="1" kern="100" dirty="0">
                <a:effectLst/>
                <a:latin typeface="Calibri" panose="020F0502020204030204" pitchFamily="34" charset="0"/>
                <a:ea typeface="Calibri" panose="020F0502020204030204" pitchFamily="34" charset="0"/>
                <a:cs typeface="Times New Roman" panose="02020603050405020304" pitchFamily="18" charset="0"/>
              </a:rPr>
              <a:t>Anopheles spp</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populations and Investigate the appropriate data to use in the estimations. </a:t>
            </a:r>
          </a:p>
          <a:p>
            <a:pPr>
              <a:lnSpc>
                <a:spcPct val="107000"/>
              </a:lnSpc>
              <a:spcAft>
                <a:spcPts val="800"/>
              </a:spcAft>
            </a:pP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The experimental workflow to do so is shown here. Python was used throughout the process. The data was provided from the Anopheles gambiae 1000 Genomes Project which was established in collaboration with MalariaGEN with the aim of studying mosquito genome variation and evolution. First, we explored the metadata of the samples in order to select potential populations. Next, different subsets of SNPs required for the drift and diversity calculations were filtered. From these, drift and diversity were calculated, and lastly, historical and contemporary Ne were estimated from them using mathematical equations which describes the reciprocal relationship between Ne and drift, and direct proportion relationship between Ne and diversity. In hindsight, I realise it was essential to include these equations, but I’d be happy to discuss them after the presentation.</a:t>
            </a:r>
          </a:p>
          <a:p>
            <a:pPr>
              <a:lnSpc>
                <a:spcPct val="107000"/>
              </a:lnSpc>
              <a:spcAft>
                <a:spcPts val="800"/>
              </a:spcAft>
            </a:pP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Two potential issues were identified. First, many populations did not meet the criteria of a minimum of 50 samples. However, the grouping of samples as one population here was done arbitrarily e.g., within a certain Km distance. However, if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Fst</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calculations were used instead to genetically identify populations, we might find more samples per population instead. Secondly, areas of low recombination have low diversity and might skew the results. To mitigate this, chromosome areas of low recombination can be removed from the calculation. </a:t>
            </a:r>
          </a:p>
          <a:p>
            <a:pPr>
              <a:lnSpc>
                <a:spcPct val="107000"/>
              </a:lnSpc>
              <a:spcAft>
                <a:spcPts val="800"/>
              </a:spcAft>
            </a:pP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Currently, nucleotide diversity calculations have been performed for two populations of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A.coluzzii</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taken in 2013 and 2015 in Niono, Mali. The results also compare for chromosome type and SNP site type. </a:t>
            </a:r>
          </a:p>
          <a:p>
            <a:pPr>
              <a:lnSpc>
                <a:spcPct val="107000"/>
              </a:lnSpc>
              <a:spcAft>
                <a:spcPts val="800"/>
              </a:spcAft>
            </a:pP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As you can see, no difference in diversity was observed between the equivalent comparisons e.g., chromosome 3R and intergenic between 2013 and 2015 were both 0.0136. </a:t>
            </a:r>
          </a:p>
          <a:p>
            <a:pPr>
              <a:lnSpc>
                <a:spcPct val="107000"/>
              </a:lnSpc>
              <a:spcAft>
                <a:spcPts val="800"/>
              </a:spcAft>
            </a:pP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Additionally, the 3R:X ratio was lower than the 1:0.75 expected ratio. 1:0.75 is expected as between a male-female pair, there would be 3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Xs</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1 Y and 4 chromosome 3s so a 4:3 ratio which simplifies to 1:0.75. While this is consistent with the findings of the Ag1000G project, the reason is still unknown. </a:t>
            </a:r>
          </a:p>
          <a:p>
            <a:pPr>
              <a:lnSpc>
                <a:spcPct val="107000"/>
              </a:lnSpc>
              <a:spcAft>
                <a:spcPts val="800"/>
              </a:spcAft>
            </a:pP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Lastly, the Intergenic sites on chromosome 3R showed almost double the diversity compared to 4-CDS sites, but this was not found for chromosome X. </a:t>
            </a:r>
          </a:p>
          <a:p>
            <a:pPr>
              <a:lnSpc>
                <a:spcPct val="107000"/>
              </a:lnSpc>
              <a:spcAft>
                <a:spcPts val="800"/>
              </a:spcAft>
            </a:pP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As part of the future steps, I plan to investigate the reason for the difference between the intergenic and 4-CDS sites for chromosome 3R.This could be potentially due to recombination difference between the two and can be investigated by running a sliding window analysis. Additionally, it could be interesting to compare the effective population size differences between species but also between local Ne estimates and Africa-wide estimates in the future.</a:t>
            </a:r>
          </a:p>
          <a:p>
            <a:endParaRPr lang="en-GB" dirty="0"/>
          </a:p>
        </p:txBody>
      </p:sp>
      <p:sp>
        <p:nvSpPr>
          <p:cNvPr id="4" name="Slide Number Placeholder 3"/>
          <p:cNvSpPr>
            <a:spLocks noGrp="1"/>
          </p:cNvSpPr>
          <p:nvPr>
            <p:ph type="sldNum" sz="quarter" idx="5"/>
          </p:nvPr>
        </p:nvSpPr>
        <p:spPr/>
        <p:txBody>
          <a:bodyPr/>
          <a:lstStyle/>
          <a:p>
            <a:fld id="{DA13EAFC-649A-4E66-81EE-C1E322A465DD}" type="slidenum">
              <a:rPr lang="en-GB" smtClean="0"/>
              <a:t>1</a:t>
            </a:fld>
            <a:endParaRPr lang="en-GB"/>
          </a:p>
        </p:txBody>
      </p:sp>
    </p:spTree>
    <p:extLst>
      <p:ext uri="{BB962C8B-B14F-4D97-AF65-F5344CB8AC3E}">
        <p14:creationId xmlns:p14="http://schemas.microsoft.com/office/powerpoint/2010/main" val="10218537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507807" y="4407471"/>
            <a:ext cx="17088486" cy="2985706"/>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3015615" y="7961884"/>
            <a:ext cx="14072870" cy="355441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5/16/2023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200" b="1" i="0">
                <a:solidFill>
                  <a:srgbClr val="181818"/>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5/16/2023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200" b="1" i="0">
                <a:solidFill>
                  <a:srgbClr val="181818"/>
                </a:solidFill>
                <a:latin typeface="Tahoma"/>
                <a:cs typeface="Tahoma"/>
              </a:defRPr>
            </a:lvl1pPr>
          </a:lstStyle>
          <a:p>
            <a:endParaRPr/>
          </a:p>
        </p:txBody>
      </p:sp>
      <p:sp>
        <p:nvSpPr>
          <p:cNvPr id="3" name="Holder 3"/>
          <p:cNvSpPr>
            <a:spLocks noGrp="1"/>
          </p:cNvSpPr>
          <p:nvPr>
            <p:ph sz="half" idx="2"/>
          </p:nvPr>
        </p:nvSpPr>
        <p:spPr>
          <a:xfrm>
            <a:off x="1005205" y="3270059"/>
            <a:ext cx="8745284" cy="938364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10353611" y="3270059"/>
            <a:ext cx="8745284" cy="938364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5/16/2023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200" b="1" i="0">
                <a:solidFill>
                  <a:srgbClr val="181818"/>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5/16/2023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5/16/2023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1732743"/>
            <a:ext cx="20104100" cy="12479020"/>
          </a:xfrm>
          <a:custGeom>
            <a:avLst/>
            <a:gdLst/>
            <a:ahLst/>
            <a:cxnLst/>
            <a:rect l="l" t="t" r="r" b="b"/>
            <a:pathLst>
              <a:path w="20104100" h="12479019">
                <a:moveTo>
                  <a:pt x="0" y="12478930"/>
                </a:moveTo>
                <a:lnTo>
                  <a:pt x="20104099" y="12478930"/>
                </a:lnTo>
                <a:lnTo>
                  <a:pt x="20104099" y="0"/>
                </a:lnTo>
                <a:lnTo>
                  <a:pt x="0" y="0"/>
                </a:lnTo>
                <a:lnTo>
                  <a:pt x="0" y="12478930"/>
                </a:lnTo>
                <a:close/>
              </a:path>
            </a:pathLst>
          </a:custGeom>
          <a:solidFill>
            <a:srgbClr val="F1F2E4"/>
          </a:solidFill>
        </p:spPr>
        <p:txBody>
          <a:bodyPr wrap="square" lIns="0" tIns="0" rIns="0" bIns="0" rtlCol="0"/>
          <a:lstStyle/>
          <a:p>
            <a:endParaRPr/>
          </a:p>
        </p:txBody>
      </p:sp>
      <p:sp>
        <p:nvSpPr>
          <p:cNvPr id="17" name="bg object 17"/>
          <p:cNvSpPr/>
          <p:nvPr/>
        </p:nvSpPr>
        <p:spPr>
          <a:xfrm>
            <a:off x="0" y="0"/>
            <a:ext cx="20104100" cy="1732914"/>
          </a:xfrm>
          <a:custGeom>
            <a:avLst/>
            <a:gdLst/>
            <a:ahLst/>
            <a:cxnLst/>
            <a:rect l="l" t="t" r="r" b="b"/>
            <a:pathLst>
              <a:path w="20104100" h="1732914">
                <a:moveTo>
                  <a:pt x="0" y="0"/>
                </a:moveTo>
                <a:lnTo>
                  <a:pt x="20104101" y="0"/>
                </a:lnTo>
                <a:lnTo>
                  <a:pt x="20104101" y="1732742"/>
                </a:lnTo>
                <a:lnTo>
                  <a:pt x="0" y="1732742"/>
                </a:lnTo>
                <a:lnTo>
                  <a:pt x="0" y="0"/>
                </a:lnTo>
                <a:close/>
              </a:path>
            </a:pathLst>
          </a:custGeom>
          <a:solidFill>
            <a:srgbClr val="BDDACF"/>
          </a:solidFill>
        </p:spPr>
        <p:txBody>
          <a:bodyPr wrap="square" lIns="0" tIns="0" rIns="0" bIns="0" rtlCol="0"/>
          <a:lstStyle/>
          <a:p>
            <a:endParaRPr/>
          </a:p>
        </p:txBody>
      </p:sp>
      <p:pic>
        <p:nvPicPr>
          <p:cNvPr id="18" name="bg object 18"/>
          <p:cNvPicPr/>
          <p:nvPr/>
        </p:nvPicPr>
        <p:blipFill>
          <a:blip r:embed="rId7" cstate="print"/>
          <a:stretch>
            <a:fillRect/>
          </a:stretch>
        </p:blipFill>
        <p:spPr>
          <a:xfrm>
            <a:off x="270807" y="406165"/>
            <a:ext cx="2982475" cy="868769"/>
          </a:xfrm>
          <a:prstGeom prst="rect">
            <a:avLst/>
          </a:prstGeom>
        </p:spPr>
      </p:pic>
      <p:pic>
        <p:nvPicPr>
          <p:cNvPr id="19" name="bg object 19"/>
          <p:cNvPicPr/>
          <p:nvPr/>
        </p:nvPicPr>
        <p:blipFill>
          <a:blip r:embed="rId8" cstate="print"/>
          <a:stretch>
            <a:fillRect/>
          </a:stretch>
        </p:blipFill>
        <p:spPr>
          <a:xfrm>
            <a:off x="17238767" y="110438"/>
            <a:ext cx="768073" cy="696680"/>
          </a:xfrm>
          <a:prstGeom prst="rect">
            <a:avLst/>
          </a:prstGeom>
        </p:spPr>
      </p:pic>
      <p:sp>
        <p:nvSpPr>
          <p:cNvPr id="2" name="Holder 2"/>
          <p:cNvSpPr>
            <a:spLocks noGrp="1"/>
          </p:cNvSpPr>
          <p:nvPr>
            <p:ph type="title"/>
          </p:nvPr>
        </p:nvSpPr>
        <p:spPr>
          <a:xfrm>
            <a:off x="2439206" y="-21226"/>
            <a:ext cx="15225687" cy="971550"/>
          </a:xfrm>
          <a:prstGeom prst="rect">
            <a:avLst/>
          </a:prstGeom>
        </p:spPr>
        <p:txBody>
          <a:bodyPr wrap="square" lIns="0" tIns="0" rIns="0" bIns="0">
            <a:spAutoFit/>
          </a:bodyPr>
          <a:lstStyle>
            <a:lvl1pPr>
              <a:defRPr sz="6200" b="1" i="0">
                <a:solidFill>
                  <a:srgbClr val="181818"/>
                </a:solidFill>
                <a:latin typeface="Tahoma"/>
                <a:cs typeface="Tahoma"/>
              </a:defRPr>
            </a:lvl1pPr>
          </a:lstStyle>
          <a:p>
            <a:endParaRPr/>
          </a:p>
        </p:txBody>
      </p:sp>
      <p:sp>
        <p:nvSpPr>
          <p:cNvPr id="3" name="Holder 3"/>
          <p:cNvSpPr>
            <a:spLocks noGrp="1"/>
          </p:cNvSpPr>
          <p:nvPr>
            <p:ph type="body" idx="1"/>
          </p:nvPr>
        </p:nvSpPr>
        <p:spPr>
          <a:xfrm>
            <a:off x="1005205" y="3270059"/>
            <a:ext cx="18093690" cy="938364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835394" y="13222415"/>
            <a:ext cx="6433312" cy="71088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005205" y="13222415"/>
            <a:ext cx="4623943" cy="71088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5/16/2023</a:t>
            </a:fld>
            <a:endParaRPr lang="en-US"/>
          </a:p>
        </p:txBody>
      </p:sp>
      <p:sp>
        <p:nvSpPr>
          <p:cNvPr id="6" name="Holder 6"/>
          <p:cNvSpPr>
            <a:spLocks noGrp="1"/>
          </p:cNvSpPr>
          <p:nvPr>
            <p:ph type="sldNum" sz="quarter" idx="7"/>
          </p:nvPr>
        </p:nvSpPr>
        <p:spPr>
          <a:xfrm>
            <a:off x="14474953" y="13222415"/>
            <a:ext cx="4623943" cy="71088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06210" y="1950208"/>
            <a:ext cx="6131560" cy="396262"/>
          </a:xfrm>
          <a:prstGeom prst="rect">
            <a:avLst/>
          </a:prstGeom>
          <a:solidFill>
            <a:srgbClr val="BDDACF"/>
          </a:solidFill>
        </p:spPr>
        <p:txBody>
          <a:bodyPr vert="horz" wrap="square" lIns="0" tIns="80010" rIns="0" bIns="0" rtlCol="0">
            <a:spAutoFit/>
          </a:bodyPr>
          <a:lstStyle/>
          <a:p>
            <a:pPr marL="29209" algn="ctr">
              <a:lnSpc>
                <a:spcPct val="100000"/>
              </a:lnSpc>
              <a:spcBef>
                <a:spcPts val="630"/>
              </a:spcBef>
            </a:pPr>
            <a:r>
              <a:rPr sz="2050" dirty="0">
                <a:latin typeface="Arsenal" panose="02010504060200020004" charset="0"/>
                <a:cs typeface="Tahoma"/>
              </a:rPr>
              <a:t>Background</a:t>
            </a:r>
          </a:p>
        </p:txBody>
      </p:sp>
      <p:sp>
        <p:nvSpPr>
          <p:cNvPr id="24" name="object 24"/>
          <p:cNvSpPr/>
          <p:nvPr/>
        </p:nvSpPr>
        <p:spPr>
          <a:xfrm>
            <a:off x="6960212" y="10721814"/>
            <a:ext cx="6131560" cy="476250"/>
          </a:xfrm>
          <a:custGeom>
            <a:avLst/>
            <a:gdLst/>
            <a:ahLst/>
            <a:cxnLst/>
            <a:rect l="l" t="t" r="r" b="b"/>
            <a:pathLst>
              <a:path w="6131559" h="476250">
                <a:moveTo>
                  <a:pt x="0" y="475635"/>
                </a:moveTo>
                <a:lnTo>
                  <a:pt x="6131244" y="475635"/>
                </a:lnTo>
                <a:lnTo>
                  <a:pt x="6131244" y="0"/>
                </a:lnTo>
                <a:lnTo>
                  <a:pt x="0" y="0"/>
                </a:lnTo>
                <a:lnTo>
                  <a:pt x="0" y="475635"/>
                </a:lnTo>
                <a:close/>
              </a:path>
            </a:pathLst>
          </a:custGeom>
          <a:solidFill>
            <a:srgbClr val="BDDACF"/>
          </a:solidFill>
        </p:spPr>
        <p:txBody>
          <a:bodyPr wrap="square" lIns="0" tIns="0" rIns="0" bIns="0" rtlCol="0"/>
          <a:lstStyle/>
          <a:p>
            <a:endParaRPr>
              <a:latin typeface="Arsenal" panose="02010504060200020004" charset="0"/>
            </a:endParaRPr>
          </a:p>
        </p:txBody>
      </p:sp>
      <p:grpSp>
        <p:nvGrpSpPr>
          <p:cNvPr id="3" name="object 3"/>
          <p:cNvGrpSpPr/>
          <p:nvPr/>
        </p:nvGrpSpPr>
        <p:grpSpPr>
          <a:xfrm>
            <a:off x="2223163" y="9437784"/>
            <a:ext cx="885825" cy="546100"/>
            <a:chOff x="2223163" y="9437784"/>
            <a:chExt cx="885825" cy="546100"/>
          </a:xfrm>
        </p:grpSpPr>
        <p:sp>
          <p:nvSpPr>
            <p:cNvPr id="4" name="object 4"/>
            <p:cNvSpPr/>
            <p:nvPr/>
          </p:nvSpPr>
          <p:spPr>
            <a:xfrm>
              <a:off x="2223160" y="9437793"/>
              <a:ext cx="885825" cy="453390"/>
            </a:xfrm>
            <a:custGeom>
              <a:avLst/>
              <a:gdLst/>
              <a:ahLst/>
              <a:cxnLst/>
              <a:rect l="l" t="t" r="r" b="b"/>
              <a:pathLst>
                <a:path w="885825" h="453390">
                  <a:moveTo>
                    <a:pt x="425640" y="405345"/>
                  </a:moveTo>
                  <a:lnTo>
                    <a:pt x="420751" y="366217"/>
                  </a:lnTo>
                  <a:lnTo>
                    <a:pt x="390359" y="314337"/>
                  </a:lnTo>
                  <a:lnTo>
                    <a:pt x="352933" y="283794"/>
                  </a:lnTo>
                  <a:lnTo>
                    <a:pt x="307530" y="262356"/>
                  </a:lnTo>
                  <a:lnTo>
                    <a:pt x="329425" y="239509"/>
                  </a:lnTo>
                  <a:lnTo>
                    <a:pt x="346100" y="212356"/>
                  </a:lnTo>
                  <a:lnTo>
                    <a:pt x="356704" y="181749"/>
                  </a:lnTo>
                  <a:lnTo>
                    <a:pt x="360426" y="148488"/>
                  </a:lnTo>
                  <a:lnTo>
                    <a:pt x="352894" y="101549"/>
                  </a:lnTo>
                  <a:lnTo>
                    <a:pt x="331939" y="60794"/>
                  </a:lnTo>
                  <a:lnTo>
                    <a:pt x="299986" y="28651"/>
                  </a:lnTo>
                  <a:lnTo>
                    <a:pt x="259473" y="7569"/>
                  </a:lnTo>
                  <a:lnTo>
                    <a:pt x="212813" y="0"/>
                  </a:lnTo>
                  <a:lnTo>
                    <a:pt x="166154" y="7569"/>
                  </a:lnTo>
                  <a:lnTo>
                    <a:pt x="125628" y="28651"/>
                  </a:lnTo>
                  <a:lnTo>
                    <a:pt x="93675" y="60794"/>
                  </a:lnTo>
                  <a:lnTo>
                    <a:pt x="72720" y="101549"/>
                  </a:lnTo>
                  <a:lnTo>
                    <a:pt x="65189" y="148488"/>
                  </a:lnTo>
                  <a:lnTo>
                    <a:pt x="68910" y="181749"/>
                  </a:lnTo>
                  <a:lnTo>
                    <a:pt x="79527" y="212356"/>
                  </a:lnTo>
                  <a:lnTo>
                    <a:pt x="96189" y="239509"/>
                  </a:lnTo>
                  <a:lnTo>
                    <a:pt x="118097" y="262356"/>
                  </a:lnTo>
                  <a:lnTo>
                    <a:pt x="101981" y="268605"/>
                  </a:lnTo>
                  <a:lnTo>
                    <a:pt x="59639" y="292646"/>
                  </a:lnTo>
                  <a:lnTo>
                    <a:pt x="16840" y="339039"/>
                  </a:lnTo>
                  <a:lnTo>
                    <a:pt x="12" y="395312"/>
                  </a:lnTo>
                  <a:lnTo>
                    <a:pt x="0" y="405396"/>
                  </a:lnTo>
                  <a:lnTo>
                    <a:pt x="723" y="414680"/>
                  </a:lnTo>
                  <a:lnTo>
                    <a:pt x="48856" y="440334"/>
                  </a:lnTo>
                  <a:lnTo>
                    <a:pt x="99161" y="447281"/>
                  </a:lnTo>
                  <a:lnTo>
                    <a:pt x="154152" y="451662"/>
                  </a:lnTo>
                  <a:lnTo>
                    <a:pt x="212813" y="453174"/>
                  </a:lnTo>
                  <a:lnTo>
                    <a:pt x="271614" y="451650"/>
                  </a:lnTo>
                  <a:lnTo>
                    <a:pt x="326732" y="447255"/>
                  </a:lnTo>
                  <a:lnTo>
                    <a:pt x="377126" y="440283"/>
                  </a:lnTo>
                  <a:lnTo>
                    <a:pt x="421779" y="430999"/>
                  </a:lnTo>
                  <a:lnTo>
                    <a:pt x="425005" y="414616"/>
                  </a:lnTo>
                  <a:lnTo>
                    <a:pt x="425640" y="405345"/>
                  </a:lnTo>
                  <a:close/>
                </a:path>
                <a:path w="885825" h="453390">
                  <a:moveTo>
                    <a:pt x="885748" y="405345"/>
                  </a:moveTo>
                  <a:lnTo>
                    <a:pt x="880859" y="366217"/>
                  </a:lnTo>
                  <a:lnTo>
                    <a:pt x="850455" y="314337"/>
                  </a:lnTo>
                  <a:lnTo>
                    <a:pt x="813041" y="283794"/>
                  </a:lnTo>
                  <a:lnTo>
                    <a:pt x="767626" y="262356"/>
                  </a:lnTo>
                  <a:lnTo>
                    <a:pt x="789533" y="239509"/>
                  </a:lnTo>
                  <a:lnTo>
                    <a:pt x="806196" y="212356"/>
                  </a:lnTo>
                  <a:lnTo>
                    <a:pt x="816800" y="181749"/>
                  </a:lnTo>
                  <a:lnTo>
                    <a:pt x="820521" y="148488"/>
                  </a:lnTo>
                  <a:lnTo>
                    <a:pt x="813003" y="101549"/>
                  </a:lnTo>
                  <a:lnTo>
                    <a:pt x="792048" y="60794"/>
                  </a:lnTo>
                  <a:lnTo>
                    <a:pt x="760095" y="28651"/>
                  </a:lnTo>
                  <a:lnTo>
                    <a:pt x="719569" y="7569"/>
                  </a:lnTo>
                  <a:lnTo>
                    <a:pt x="672909" y="0"/>
                  </a:lnTo>
                  <a:lnTo>
                    <a:pt x="626249" y="7569"/>
                  </a:lnTo>
                  <a:lnTo>
                    <a:pt x="585724" y="28651"/>
                  </a:lnTo>
                  <a:lnTo>
                    <a:pt x="553770" y="60794"/>
                  </a:lnTo>
                  <a:lnTo>
                    <a:pt x="532815" y="101549"/>
                  </a:lnTo>
                  <a:lnTo>
                    <a:pt x="525297" y="148488"/>
                  </a:lnTo>
                  <a:lnTo>
                    <a:pt x="529018" y="181749"/>
                  </a:lnTo>
                  <a:lnTo>
                    <a:pt x="539623" y="212356"/>
                  </a:lnTo>
                  <a:lnTo>
                    <a:pt x="556298" y="239509"/>
                  </a:lnTo>
                  <a:lnTo>
                    <a:pt x="578192" y="262356"/>
                  </a:lnTo>
                  <a:lnTo>
                    <a:pt x="562089" y="268605"/>
                  </a:lnTo>
                  <a:lnTo>
                    <a:pt x="519734" y="292646"/>
                  </a:lnTo>
                  <a:lnTo>
                    <a:pt x="476948" y="339039"/>
                  </a:lnTo>
                  <a:lnTo>
                    <a:pt x="460121" y="395312"/>
                  </a:lnTo>
                  <a:lnTo>
                    <a:pt x="460095" y="405396"/>
                  </a:lnTo>
                  <a:lnTo>
                    <a:pt x="460819" y="414680"/>
                  </a:lnTo>
                  <a:lnTo>
                    <a:pt x="508952" y="440334"/>
                  </a:lnTo>
                  <a:lnTo>
                    <a:pt x="559257" y="447281"/>
                  </a:lnTo>
                  <a:lnTo>
                    <a:pt x="614248" y="451662"/>
                  </a:lnTo>
                  <a:lnTo>
                    <a:pt x="672909" y="453174"/>
                  </a:lnTo>
                  <a:lnTo>
                    <a:pt x="731723" y="451650"/>
                  </a:lnTo>
                  <a:lnTo>
                    <a:pt x="786828" y="447255"/>
                  </a:lnTo>
                  <a:lnTo>
                    <a:pt x="837222" y="440283"/>
                  </a:lnTo>
                  <a:lnTo>
                    <a:pt x="881888" y="430999"/>
                  </a:lnTo>
                  <a:lnTo>
                    <a:pt x="885101" y="414616"/>
                  </a:lnTo>
                  <a:lnTo>
                    <a:pt x="885748" y="405345"/>
                  </a:lnTo>
                  <a:close/>
                </a:path>
              </a:pathLst>
            </a:custGeom>
            <a:solidFill>
              <a:srgbClr val="004684"/>
            </a:solidFill>
          </p:spPr>
          <p:txBody>
            <a:bodyPr wrap="square" lIns="0" tIns="0" rIns="0" bIns="0" rtlCol="0"/>
            <a:lstStyle/>
            <a:p>
              <a:endParaRPr>
                <a:latin typeface="Arsenal" panose="02010504060200020004" charset="0"/>
              </a:endParaRPr>
            </a:p>
          </p:txBody>
        </p:sp>
        <p:sp>
          <p:nvSpPr>
            <p:cNvPr id="5" name="object 5"/>
            <p:cNvSpPr/>
            <p:nvPr/>
          </p:nvSpPr>
          <p:spPr>
            <a:xfrm>
              <a:off x="2439799" y="9501789"/>
              <a:ext cx="452755" cy="481965"/>
            </a:xfrm>
            <a:custGeom>
              <a:avLst/>
              <a:gdLst/>
              <a:ahLst/>
              <a:cxnLst/>
              <a:rect l="l" t="t" r="r" b="b"/>
              <a:pathLst>
                <a:path w="452755" h="481965">
                  <a:moveTo>
                    <a:pt x="226235" y="481734"/>
                  </a:moveTo>
                  <a:lnTo>
                    <a:pt x="163869" y="480119"/>
                  </a:lnTo>
                  <a:lnTo>
                    <a:pt x="105410" y="475470"/>
                  </a:lnTo>
                  <a:lnTo>
                    <a:pt x="51936" y="468083"/>
                  </a:lnTo>
                  <a:lnTo>
                    <a:pt x="4520" y="458254"/>
                  </a:lnTo>
                  <a:lnTo>
                    <a:pt x="0" y="430945"/>
                  </a:lnTo>
                  <a:lnTo>
                    <a:pt x="13" y="420233"/>
                  </a:lnTo>
                  <a:lnTo>
                    <a:pt x="17912" y="360413"/>
                  </a:lnTo>
                  <a:lnTo>
                    <a:pt x="63402" y="311085"/>
                  </a:lnTo>
                  <a:lnTo>
                    <a:pt x="108415" y="285523"/>
                  </a:lnTo>
                  <a:lnTo>
                    <a:pt x="125541" y="278887"/>
                  </a:lnTo>
                  <a:lnTo>
                    <a:pt x="102258" y="254597"/>
                  </a:lnTo>
                  <a:lnTo>
                    <a:pt x="84538" y="225742"/>
                  </a:lnTo>
                  <a:lnTo>
                    <a:pt x="73261" y="193198"/>
                  </a:lnTo>
                  <a:lnTo>
                    <a:pt x="69306" y="157841"/>
                  </a:lnTo>
                  <a:lnTo>
                    <a:pt x="77306" y="107953"/>
                  </a:lnTo>
                  <a:lnTo>
                    <a:pt x="99581" y="64624"/>
                  </a:lnTo>
                  <a:lnTo>
                    <a:pt x="133550" y="30455"/>
                  </a:lnTo>
                  <a:lnTo>
                    <a:pt x="176629" y="8047"/>
                  </a:lnTo>
                  <a:lnTo>
                    <a:pt x="226235" y="0"/>
                  </a:lnTo>
                  <a:lnTo>
                    <a:pt x="275830" y="8047"/>
                  </a:lnTo>
                  <a:lnTo>
                    <a:pt x="318903" y="30455"/>
                  </a:lnTo>
                  <a:lnTo>
                    <a:pt x="352868" y="64624"/>
                  </a:lnTo>
                  <a:lnTo>
                    <a:pt x="375143" y="107953"/>
                  </a:lnTo>
                  <a:lnTo>
                    <a:pt x="383142" y="157841"/>
                  </a:lnTo>
                  <a:lnTo>
                    <a:pt x="379189" y="193198"/>
                  </a:lnTo>
                  <a:lnTo>
                    <a:pt x="367916" y="225741"/>
                  </a:lnTo>
                  <a:lnTo>
                    <a:pt x="350200" y="254593"/>
                  </a:lnTo>
                  <a:lnTo>
                    <a:pt x="326918" y="278877"/>
                  </a:lnTo>
                  <a:lnTo>
                    <a:pt x="344046" y="285519"/>
                  </a:lnTo>
                  <a:lnTo>
                    <a:pt x="389078" y="311085"/>
                  </a:lnTo>
                  <a:lnTo>
                    <a:pt x="434581" y="360413"/>
                  </a:lnTo>
                  <a:lnTo>
                    <a:pt x="452446" y="420233"/>
                  </a:lnTo>
                  <a:lnTo>
                    <a:pt x="452478" y="430896"/>
                  </a:lnTo>
                  <a:lnTo>
                    <a:pt x="451790" y="440741"/>
                  </a:lnTo>
                  <a:lnTo>
                    <a:pt x="400899" y="468021"/>
                  </a:lnTo>
                  <a:lnTo>
                    <a:pt x="347328" y="475438"/>
                  </a:lnTo>
                  <a:lnTo>
                    <a:pt x="288745" y="480110"/>
                  </a:lnTo>
                  <a:lnTo>
                    <a:pt x="226235" y="481734"/>
                  </a:lnTo>
                  <a:close/>
                </a:path>
              </a:pathLst>
            </a:custGeom>
            <a:solidFill>
              <a:srgbClr val="6A94B4"/>
            </a:solidFill>
          </p:spPr>
          <p:txBody>
            <a:bodyPr wrap="square" lIns="0" tIns="0" rIns="0" bIns="0" rtlCol="0"/>
            <a:lstStyle/>
            <a:p>
              <a:endParaRPr>
                <a:latin typeface="Arsenal" panose="02010504060200020004" charset="0"/>
              </a:endParaRPr>
            </a:p>
          </p:txBody>
        </p:sp>
      </p:grpSp>
      <p:pic>
        <p:nvPicPr>
          <p:cNvPr id="6" name="object 6"/>
          <p:cNvPicPr/>
          <p:nvPr/>
        </p:nvPicPr>
        <p:blipFill>
          <a:blip r:embed="rId3" cstate="print"/>
          <a:stretch>
            <a:fillRect/>
          </a:stretch>
        </p:blipFill>
        <p:spPr>
          <a:xfrm>
            <a:off x="615351" y="9198144"/>
            <a:ext cx="1298387" cy="1118434"/>
          </a:xfrm>
          <a:prstGeom prst="rect">
            <a:avLst/>
          </a:prstGeom>
        </p:spPr>
      </p:pic>
      <p:sp>
        <p:nvSpPr>
          <p:cNvPr id="7" name="object 7"/>
          <p:cNvSpPr/>
          <p:nvPr/>
        </p:nvSpPr>
        <p:spPr>
          <a:xfrm>
            <a:off x="1173488" y="10727612"/>
            <a:ext cx="186690" cy="349885"/>
          </a:xfrm>
          <a:custGeom>
            <a:avLst/>
            <a:gdLst/>
            <a:ahLst/>
            <a:cxnLst/>
            <a:rect l="l" t="t" r="r" b="b"/>
            <a:pathLst>
              <a:path w="186690" h="349884">
                <a:moveTo>
                  <a:pt x="0" y="264211"/>
                </a:moveTo>
                <a:lnTo>
                  <a:pt x="52499" y="264211"/>
                </a:lnTo>
                <a:lnTo>
                  <a:pt x="52499" y="0"/>
                </a:lnTo>
                <a:lnTo>
                  <a:pt x="134146" y="0"/>
                </a:lnTo>
                <a:lnTo>
                  <a:pt x="134146" y="264211"/>
                </a:lnTo>
                <a:lnTo>
                  <a:pt x="186645" y="264211"/>
                </a:lnTo>
                <a:lnTo>
                  <a:pt x="93322" y="349299"/>
                </a:lnTo>
                <a:lnTo>
                  <a:pt x="0" y="264211"/>
                </a:lnTo>
                <a:close/>
              </a:path>
            </a:pathLst>
          </a:custGeom>
          <a:solidFill>
            <a:srgbClr val="004684"/>
          </a:solidFill>
        </p:spPr>
        <p:txBody>
          <a:bodyPr wrap="square" lIns="0" tIns="0" rIns="0" bIns="0" rtlCol="0"/>
          <a:lstStyle/>
          <a:p>
            <a:endParaRPr>
              <a:latin typeface="Arsenal" panose="02010504060200020004" charset="0"/>
            </a:endParaRPr>
          </a:p>
        </p:txBody>
      </p:sp>
      <p:sp>
        <p:nvSpPr>
          <p:cNvPr id="8" name="object 8"/>
          <p:cNvSpPr/>
          <p:nvPr/>
        </p:nvSpPr>
        <p:spPr>
          <a:xfrm>
            <a:off x="417442" y="12544243"/>
            <a:ext cx="6113541" cy="1383382"/>
          </a:xfrm>
          <a:custGeom>
            <a:avLst/>
            <a:gdLst/>
            <a:ahLst/>
            <a:cxnLst/>
            <a:rect l="l" t="t" r="r" b="b"/>
            <a:pathLst>
              <a:path w="6162040" h="1522730">
                <a:moveTo>
                  <a:pt x="0" y="0"/>
                </a:moveTo>
                <a:lnTo>
                  <a:pt x="6161992" y="0"/>
                </a:lnTo>
                <a:lnTo>
                  <a:pt x="6161992" y="1522563"/>
                </a:lnTo>
                <a:lnTo>
                  <a:pt x="0" y="1522563"/>
                </a:lnTo>
                <a:lnTo>
                  <a:pt x="0" y="0"/>
                </a:lnTo>
              </a:path>
            </a:pathLst>
          </a:custGeom>
          <a:ln w="71565">
            <a:solidFill>
              <a:srgbClr val="6A94B4"/>
            </a:solidFill>
          </a:ln>
        </p:spPr>
        <p:txBody>
          <a:bodyPr wrap="square" lIns="0" tIns="0" rIns="0" bIns="0" rtlCol="0"/>
          <a:lstStyle/>
          <a:p>
            <a:endParaRPr>
              <a:latin typeface="Arsenal" panose="02010504060200020004" charset="0"/>
            </a:endParaRPr>
          </a:p>
        </p:txBody>
      </p:sp>
      <p:sp>
        <p:nvSpPr>
          <p:cNvPr id="9" name="object 9"/>
          <p:cNvSpPr txBox="1"/>
          <p:nvPr/>
        </p:nvSpPr>
        <p:spPr>
          <a:xfrm>
            <a:off x="423630" y="12561084"/>
            <a:ext cx="6116318" cy="1370055"/>
          </a:xfrm>
          <a:prstGeom prst="rect">
            <a:avLst/>
          </a:prstGeom>
          <a:solidFill>
            <a:srgbClr val="DEE7EC"/>
          </a:solidFill>
        </p:spPr>
        <p:txBody>
          <a:bodyPr vert="horz" wrap="square" lIns="0" tIns="48260" rIns="0" bIns="0" rtlCol="0">
            <a:spAutoFit/>
          </a:bodyPr>
          <a:lstStyle/>
          <a:p>
            <a:pPr marL="441325" marR="185420" indent="-170180">
              <a:lnSpc>
                <a:spcPct val="117500"/>
              </a:lnSpc>
              <a:spcBef>
                <a:spcPts val="380"/>
              </a:spcBef>
              <a:buAutoNum type="arabicPeriod"/>
              <a:tabLst>
                <a:tab pos="441959" algn="l"/>
              </a:tabLst>
            </a:pPr>
            <a:r>
              <a:rPr sz="1850" dirty="0">
                <a:latin typeface="Arsenal" panose="02010504060200020004" charset="0"/>
                <a:cs typeface="Tahoma"/>
              </a:rPr>
              <a:t>Estimate historical and contemporary effective population  sizes (</a:t>
            </a:r>
            <a:r>
              <a:rPr sz="1850" i="1" dirty="0">
                <a:latin typeface="Arsenal" panose="02010504060200020004" charset="0"/>
                <a:cs typeface="Verdana"/>
              </a:rPr>
              <a:t>Ne</a:t>
            </a:r>
            <a:r>
              <a:rPr sz="1850" dirty="0">
                <a:latin typeface="Arsenal" panose="02010504060200020004" charset="0"/>
                <a:cs typeface="Tahoma"/>
              </a:rPr>
              <a:t>) of chosen </a:t>
            </a:r>
            <a:r>
              <a:rPr sz="1850" i="1" dirty="0">
                <a:latin typeface="Arsenal" panose="02010504060200020004" charset="0"/>
                <a:cs typeface="Verdana"/>
              </a:rPr>
              <a:t>Anopheles spp. </a:t>
            </a:r>
            <a:r>
              <a:rPr sz="1850" dirty="0">
                <a:latin typeface="Arsenal" panose="02010504060200020004" charset="0"/>
                <a:cs typeface="Tahoma"/>
              </a:rPr>
              <a:t>populations</a:t>
            </a:r>
          </a:p>
          <a:p>
            <a:pPr marL="441325" marR="207645" indent="-195580">
              <a:lnSpc>
                <a:spcPct val="117500"/>
              </a:lnSpc>
              <a:buAutoNum type="arabicPeriod"/>
              <a:tabLst>
                <a:tab pos="441959" algn="l"/>
              </a:tabLst>
            </a:pPr>
            <a:r>
              <a:rPr sz="1850" dirty="0">
                <a:latin typeface="Arsenal" panose="02010504060200020004" charset="0"/>
                <a:cs typeface="Tahoma"/>
              </a:rPr>
              <a:t>Investigate the appropriate data to use in the estimations  i.e., chromosome, chromosome position and SNP site type</a:t>
            </a:r>
          </a:p>
        </p:txBody>
      </p:sp>
      <p:sp>
        <p:nvSpPr>
          <p:cNvPr id="10" name="object 10"/>
          <p:cNvSpPr/>
          <p:nvPr/>
        </p:nvSpPr>
        <p:spPr>
          <a:xfrm>
            <a:off x="387847" y="12060012"/>
            <a:ext cx="6179820" cy="501650"/>
          </a:xfrm>
          <a:custGeom>
            <a:avLst/>
            <a:gdLst/>
            <a:ahLst/>
            <a:cxnLst/>
            <a:rect l="l" t="t" r="r" b="b"/>
            <a:pathLst>
              <a:path w="6179820" h="501650">
                <a:moveTo>
                  <a:pt x="0" y="0"/>
                </a:moveTo>
                <a:lnTo>
                  <a:pt x="6179226" y="0"/>
                </a:lnTo>
                <a:lnTo>
                  <a:pt x="6179226" y="501071"/>
                </a:lnTo>
                <a:lnTo>
                  <a:pt x="0" y="501071"/>
                </a:lnTo>
                <a:lnTo>
                  <a:pt x="0" y="0"/>
                </a:lnTo>
                <a:close/>
              </a:path>
            </a:pathLst>
          </a:custGeom>
          <a:solidFill>
            <a:srgbClr val="6A94B4"/>
          </a:solidFill>
        </p:spPr>
        <p:txBody>
          <a:bodyPr wrap="square" lIns="0" tIns="0" rIns="0" bIns="0" rtlCol="0"/>
          <a:lstStyle/>
          <a:p>
            <a:endParaRPr>
              <a:latin typeface="Arsenal" panose="02010504060200020004" charset="0"/>
            </a:endParaRPr>
          </a:p>
        </p:txBody>
      </p:sp>
      <p:sp>
        <p:nvSpPr>
          <p:cNvPr id="11" name="object 11"/>
          <p:cNvSpPr txBox="1"/>
          <p:nvPr/>
        </p:nvSpPr>
        <p:spPr>
          <a:xfrm>
            <a:off x="387847" y="12116008"/>
            <a:ext cx="6161405" cy="340995"/>
          </a:xfrm>
          <a:prstGeom prst="rect">
            <a:avLst/>
          </a:prstGeom>
        </p:spPr>
        <p:txBody>
          <a:bodyPr vert="horz" wrap="square" lIns="0" tIns="14604" rIns="0" bIns="0" rtlCol="0">
            <a:spAutoFit/>
          </a:bodyPr>
          <a:lstStyle/>
          <a:p>
            <a:pPr marL="17780" algn="ctr">
              <a:lnSpc>
                <a:spcPct val="100000"/>
              </a:lnSpc>
              <a:spcBef>
                <a:spcPts val="114"/>
              </a:spcBef>
            </a:pPr>
            <a:r>
              <a:rPr sz="2050" dirty="0">
                <a:latin typeface="Arsenal" panose="02010504060200020004" charset="0"/>
                <a:cs typeface="Tahoma"/>
              </a:rPr>
              <a:t>Aims</a:t>
            </a:r>
            <a:endParaRPr sz="2050">
              <a:latin typeface="Arsenal" panose="02010504060200020004" charset="0"/>
              <a:cs typeface="Tahoma"/>
            </a:endParaRPr>
          </a:p>
        </p:txBody>
      </p:sp>
      <p:sp>
        <p:nvSpPr>
          <p:cNvPr id="12" name="object 12"/>
          <p:cNvSpPr txBox="1"/>
          <p:nvPr/>
        </p:nvSpPr>
        <p:spPr>
          <a:xfrm>
            <a:off x="6985795" y="1950208"/>
            <a:ext cx="6131560" cy="396262"/>
          </a:xfrm>
          <a:prstGeom prst="rect">
            <a:avLst/>
          </a:prstGeom>
          <a:solidFill>
            <a:srgbClr val="BDDACF"/>
          </a:solidFill>
        </p:spPr>
        <p:txBody>
          <a:bodyPr vert="horz" wrap="square" lIns="0" tIns="80010" rIns="0" bIns="0" rtlCol="0">
            <a:spAutoFit/>
          </a:bodyPr>
          <a:lstStyle/>
          <a:p>
            <a:pPr marL="16510" algn="ctr">
              <a:lnSpc>
                <a:spcPct val="100000"/>
              </a:lnSpc>
              <a:spcBef>
                <a:spcPts val="630"/>
              </a:spcBef>
            </a:pPr>
            <a:r>
              <a:rPr sz="2050" dirty="0">
                <a:latin typeface="Arsenal" panose="02010504060200020004" charset="0"/>
                <a:cs typeface="Tahoma"/>
              </a:rPr>
              <a:t>Research Plan</a:t>
            </a:r>
            <a:endParaRPr sz="2050">
              <a:latin typeface="Arsenal" panose="02010504060200020004" charset="0"/>
              <a:cs typeface="Tahoma"/>
            </a:endParaRPr>
          </a:p>
        </p:txBody>
      </p:sp>
      <p:sp>
        <p:nvSpPr>
          <p:cNvPr id="13" name="object 13"/>
          <p:cNvSpPr/>
          <p:nvPr/>
        </p:nvSpPr>
        <p:spPr>
          <a:xfrm>
            <a:off x="6973285" y="3064555"/>
            <a:ext cx="6132830" cy="925830"/>
          </a:xfrm>
          <a:custGeom>
            <a:avLst/>
            <a:gdLst/>
            <a:ahLst/>
            <a:cxnLst/>
            <a:rect l="l" t="t" r="r" b="b"/>
            <a:pathLst>
              <a:path w="6132830" h="925829">
                <a:moveTo>
                  <a:pt x="6064904" y="925696"/>
                </a:moveTo>
                <a:lnTo>
                  <a:pt x="95959" y="925696"/>
                </a:lnTo>
                <a:lnTo>
                  <a:pt x="82933" y="921738"/>
                </a:lnTo>
                <a:lnTo>
                  <a:pt x="39348" y="892616"/>
                </a:lnTo>
                <a:lnTo>
                  <a:pt x="10226" y="849031"/>
                </a:lnTo>
                <a:lnTo>
                  <a:pt x="0" y="797621"/>
                </a:lnTo>
                <a:lnTo>
                  <a:pt x="0" y="134343"/>
                </a:lnTo>
                <a:lnTo>
                  <a:pt x="10226" y="82933"/>
                </a:lnTo>
                <a:lnTo>
                  <a:pt x="39348" y="39348"/>
                </a:lnTo>
                <a:lnTo>
                  <a:pt x="82933" y="10226"/>
                </a:lnTo>
                <a:lnTo>
                  <a:pt x="134344" y="0"/>
                </a:lnTo>
                <a:lnTo>
                  <a:pt x="6026520" y="0"/>
                </a:lnTo>
                <a:lnTo>
                  <a:pt x="6077930" y="10226"/>
                </a:lnTo>
                <a:lnTo>
                  <a:pt x="6121515" y="39348"/>
                </a:lnTo>
                <a:lnTo>
                  <a:pt x="6132741" y="53040"/>
                </a:lnTo>
                <a:lnTo>
                  <a:pt x="6132741" y="878924"/>
                </a:lnTo>
                <a:lnTo>
                  <a:pt x="6121515" y="892616"/>
                </a:lnTo>
                <a:lnTo>
                  <a:pt x="6101054" y="909393"/>
                </a:lnTo>
                <a:lnTo>
                  <a:pt x="6077930" y="921738"/>
                </a:lnTo>
                <a:lnTo>
                  <a:pt x="6064904" y="925696"/>
                </a:lnTo>
                <a:close/>
              </a:path>
            </a:pathLst>
          </a:custGeom>
          <a:solidFill>
            <a:srgbClr val="BDDACF"/>
          </a:solidFill>
        </p:spPr>
        <p:txBody>
          <a:bodyPr wrap="square" lIns="0" tIns="0" rIns="0" bIns="0" rtlCol="0"/>
          <a:lstStyle/>
          <a:p>
            <a:endParaRPr>
              <a:latin typeface="Arsenal" panose="02010504060200020004" charset="0"/>
            </a:endParaRPr>
          </a:p>
        </p:txBody>
      </p:sp>
      <p:sp>
        <p:nvSpPr>
          <p:cNvPr id="14" name="object 14"/>
          <p:cNvSpPr/>
          <p:nvPr/>
        </p:nvSpPr>
        <p:spPr>
          <a:xfrm>
            <a:off x="9969265" y="4041306"/>
            <a:ext cx="204470" cy="376555"/>
          </a:xfrm>
          <a:custGeom>
            <a:avLst/>
            <a:gdLst/>
            <a:ahLst/>
            <a:cxnLst/>
            <a:rect l="l" t="t" r="r" b="b"/>
            <a:pathLst>
              <a:path w="204470" h="376554">
                <a:moveTo>
                  <a:pt x="0" y="284535"/>
                </a:moveTo>
                <a:lnTo>
                  <a:pt x="57505" y="284535"/>
                </a:lnTo>
                <a:lnTo>
                  <a:pt x="57505" y="0"/>
                </a:lnTo>
                <a:lnTo>
                  <a:pt x="146938" y="0"/>
                </a:lnTo>
                <a:lnTo>
                  <a:pt x="146938" y="284535"/>
                </a:lnTo>
                <a:lnTo>
                  <a:pt x="204443" y="284535"/>
                </a:lnTo>
                <a:lnTo>
                  <a:pt x="102221" y="376168"/>
                </a:lnTo>
                <a:lnTo>
                  <a:pt x="0" y="284535"/>
                </a:lnTo>
                <a:close/>
              </a:path>
            </a:pathLst>
          </a:custGeom>
          <a:solidFill>
            <a:srgbClr val="6A94B4"/>
          </a:solidFill>
        </p:spPr>
        <p:txBody>
          <a:bodyPr wrap="square" lIns="0" tIns="0" rIns="0" bIns="0" rtlCol="0"/>
          <a:lstStyle/>
          <a:p>
            <a:endParaRPr>
              <a:latin typeface="Arsenal" panose="02010504060200020004" charset="0"/>
            </a:endParaRPr>
          </a:p>
        </p:txBody>
      </p:sp>
      <p:sp>
        <p:nvSpPr>
          <p:cNvPr id="15" name="object 15"/>
          <p:cNvSpPr/>
          <p:nvPr/>
        </p:nvSpPr>
        <p:spPr>
          <a:xfrm>
            <a:off x="6973285" y="4464410"/>
            <a:ext cx="6132830" cy="1909445"/>
          </a:xfrm>
          <a:custGeom>
            <a:avLst/>
            <a:gdLst/>
            <a:ahLst/>
            <a:cxnLst/>
            <a:rect l="l" t="t" r="r" b="b"/>
            <a:pathLst>
              <a:path w="6132830" h="1909445">
                <a:moveTo>
                  <a:pt x="6067811" y="1909249"/>
                </a:moveTo>
                <a:lnTo>
                  <a:pt x="85105" y="1909249"/>
                </a:lnTo>
                <a:lnTo>
                  <a:pt x="82933" y="1908589"/>
                </a:lnTo>
                <a:lnTo>
                  <a:pt x="39348" y="1879466"/>
                </a:lnTo>
                <a:lnTo>
                  <a:pt x="10226" y="1835882"/>
                </a:lnTo>
                <a:lnTo>
                  <a:pt x="0" y="1784472"/>
                </a:lnTo>
                <a:lnTo>
                  <a:pt x="0" y="134343"/>
                </a:lnTo>
                <a:lnTo>
                  <a:pt x="10226" y="82933"/>
                </a:lnTo>
                <a:lnTo>
                  <a:pt x="39348" y="39349"/>
                </a:lnTo>
                <a:lnTo>
                  <a:pt x="82933" y="10226"/>
                </a:lnTo>
                <a:lnTo>
                  <a:pt x="134345" y="0"/>
                </a:lnTo>
                <a:lnTo>
                  <a:pt x="6018571" y="0"/>
                </a:lnTo>
                <a:lnTo>
                  <a:pt x="6069983" y="10226"/>
                </a:lnTo>
                <a:lnTo>
                  <a:pt x="6113568" y="39349"/>
                </a:lnTo>
                <a:lnTo>
                  <a:pt x="6132741" y="64299"/>
                </a:lnTo>
                <a:lnTo>
                  <a:pt x="6132741" y="1854516"/>
                </a:lnTo>
                <a:lnTo>
                  <a:pt x="6093106" y="1896244"/>
                </a:lnTo>
                <a:lnTo>
                  <a:pt x="6067811" y="1909249"/>
                </a:lnTo>
                <a:close/>
              </a:path>
            </a:pathLst>
          </a:custGeom>
          <a:solidFill>
            <a:srgbClr val="BDDACF"/>
          </a:solidFill>
        </p:spPr>
        <p:txBody>
          <a:bodyPr wrap="square" lIns="0" tIns="0" rIns="0" bIns="0" rtlCol="0"/>
          <a:lstStyle/>
          <a:p>
            <a:endParaRPr>
              <a:latin typeface="Arsenal" panose="02010504060200020004" charset="0"/>
            </a:endParaRPr>
          </a:p>
        </p:txBody>
      </p:sp>
      <p:sp>
        <p:nvSpPr>
          <p:cNvPr id="16" name="object 16"/>
          <p:cNvSpPr txBox="1"/>
          <p:nvPr/>
        </p:nvSpPr>
        <p:spPr>
          <a:xfrm>
            <a:off x="7046510" y="4374076"/>
            <a:ext cx="6006465" cy="1900970"/>
          </a:xfrm>
          <a:prstGeom prst="rect">
            <a:avLst/>
          </a:prstGeom>
        </p:spPr>
        <p:txBody>
          <a:bodyPr vert="horz" wrap="square" lIns="0" tIns="177800" rIns="0" bIns="0" rtlCol="0">
            <a:spAutoFit/>
          </a:bodyPr>
          <a:lstStyle/>
          <a:p>
            <a:pPr algn="ctr">
              <a:lnSpc>
                <a:spcPct val="100000"/>
              </a:lnSpc>
              <a:spcBef>
                <a:spcPts val="1400"/>
              </a:spcBef>
            </a:pPr>
            <a:r>
              <a:rPr sz="1850" b="1" dirty="0">
                <a:latin typeface="Arsenal" panose="02010504060200020004" charset="0"/>
                <a:cs typeface="Tahoma"/>
              </a:rPr>
              <a:t>Explore database metadata and select appropriate samples</a:t>
            </a:r>
            <a:endParaRPr sz="1850">
              <a:latin typeface="Arsenal" panose="02010504060200020004" charset="0"/>
              <a:cs typeface="Tahoma"/>
            </a:endParaRPr>
          </a:p>
          <a:p>
            <a:pPr marL="12700" marR="5080" algn="ctr">
              <a:lnSpc>
                <a:spcPct val="117500"/>
              </a:lnSpc>
              <a:spcBef>
                <a:spcPts val="915"/>
              </a:spcBef>
            </a:pPr>
            <a:r>
              <a:rPr sz="1850" dirty="0">
                <a:latin typeface="Arsenal" panose="02010504060200020004" charset="0"/>
                <a:cs typeface="Tahoma"/>
              </a:rPr>
              <a:t>Criteria: Minimum of 50 samples taken within the same rough  geographical area. </a:t>
            </a:r>
            <a:r>
              <a:rPr sz="1850" b="1" dirty="0">
                <a:solidFill>
                  <a:srgbClr val="004684"/>
                </a:solidFill>
                <a:latin typeface="Arsenal" panose="02010504060200020004" charset="0"/>
                <a:cs typeface="Tahoma"/>
              </a:rPr>
              <a:t>Diversity requires a minimum of 1 sample.  </a:t>
            </a:r>
            <a:r>
              <a:rPr sz="1850" b="1" dirty="0">
                <a:solidFill>
                  <a:srgbClr val="6A94B4"/>
                </a:solidFill>
                <a:latin typeface="Arsenal" panose="02010504060200020004" charset="0"/>
                <a:cs typeface="Tahoma"/>
              </a:rPr>
              <a:t>Drift requires a minimum of 2 samples, taken between 2-5  years apart.</a:t>
            </a:r>
            <a:endParaRPr sz="1850">
              <a:latin typeface="Arsenal" panose="02010504060200020004" charset="0"/>
              <a:cs typeface="Tahoma"/>
            </a:endParaRPr>
          </a:p>
        </p:txBody>
      </p:sp>
      <p:sp>
        <p:nvSpPr>
          <p:cNvPr id="17" name="object 17"/>
          <p:cNvSpPr/>
          <p:nvPr/>
        </p:nvSpPr>
        <p:spPr>
          <a:xfrm>
            <a:off x="6973285" y="6852173"/>
            <a:ext cx="6174740" cy="1256665"/>
          </a:xfrm>
          <a:custGeom>
            <a:avLst/>
            <a:gdLst/>
            <a:ahLst/>
            <a:cxnLst/>
            <a:rect l="l" t="t" r="r" b="b"/>
            <a:pathLst>
              <a:path w="6174740" h="1256665">
                <a:moveTo>
                  <a:pt x="6040097" y="1256043"/>
                </a:moveTo>
                <a:lnTo>
                  <a:pt x="134345" y="1256043"/>
                </a:lnTo>
                <a:lnTo>
                  <a:pt x="108013" y="1253437"/>
                </a:lnTo>
                <a:lnTo>
                  <a:pt x="59810" y="1233471"/>
                </a:lnTo>
                <a:lnTo>
                  <a:pt x="22571" y="1196232"/>
                </a:lnTo>
                <a:lnTo>
                  <a:pt x="2605" y="1148029"/>
                </a:lnTo>
                <a:lnTo>
                  <a:pt x="0" y="1121700"/>
                </a:lnTo>
                <a:lnTo>
                  <a:pt x="0" y="134343"/>
                </a:lnTo>
                <a:lnTo>
                  <a:pt x="10226" y="82933"/>
                </a:lnTo>
                <a:lnTo>
                  <a:pt x="39348" y="39349"/>
                </a:lnTo>
                <a:lnTo>
                  <a:pt x="82933" y="10226"/>
                </a:lnTo>
                <a:lnTo>
                  <a:pt x="134345" y="0"/>
                </a:lnTo>
                <a:lnTo>
                  <a:pt x="6040097" y="0"/>
                </a:lnTo>
                <a:lnTo>
                  <a:pt x="6066429" y="2605"/>
                </a:lnTo>
                <a:lnTo>
                  <a:pt x="6114632" y="22571"/>
                </a:lnTo>
                <a:lnTo>
                  <a:pt x="6151871" y="59810"/>
                </a:lnTo>
                <a:lnTo>
                  <a:pt x="6171837" y="108013"/>
                </a:lnTo>
                <a:lnTo>
                  <a:pt x="6174442" y="134343"/>
                </a:lnTo>
                <a:lnTo>
                  <a:pt x="6174442" y="1121700"/>
                </a:lnTo>
                <a:lnTo>
                  <a:pt x="6164216" y="1173109"/>
                </a:lnTo>
                <a:lnTo>
                  <a:pt x="6135093" y="1216694"/>
                </a:lnTo>
                <a:lnTo>
                  <a:pt x="6091508" y="1245816"/>
                </a:lnTo>
                <a:lnTo>
                  <a:pt x="6040097" y="1256043"/>
                </a:lnTo>
                <a:close/>
              </a:path>
            </a:pathLst>
          </a:custGeom>
          <a:solidFill>
            <a:srgbClr val="BDDACF"/>
          </a:solidFill>
        </p:spPr>
        <p:txBody>
          <a:bodyPr wrap="square" lIns="0" tIns="0" rIns="0" bIns="0" rtlCol="0"/>
          <a:lstStyle/>
          <a:p>
            <a:endParaRPr>
              <a:latin typeface="Arsenal" panose="02010504060200020004" charset="0"/>
            </a:endParaRPr>
          </a:p>
        </p:txBody>
      </p:sp>
      <p:sp>
        <p:nvSpPr>
          <p:cNvPr id="18" name="object 18"/>
          <p:cNvSpPr txBox="1"/>
          <p:nvPr/>
        </p:nvSpPr>
        <p:spPr>
          <a:xfrm>
            <a:off x="7018662" y="6761838"/>
            <a:ext cx="6083935" cy="1252855"/>
          </a:xfrm>
          <a:prstGeom prst="rect">
            <a:avLst/>
          </a:prstGeom>
        </p:spPr>
        <p:txBody>
          <a:bodyPr vert="horz" wrap="square" lIns="0" tIns="177800" rIns="0" bIns="0" rtlCol="0">
            <a:spAutoFit/>
          </a:bodyPr>
          <a:lstStyle/>
          <a:p>
            <a:pPr algn="ctr">
              <a:lnSpc>
                <a:spcPct val="100000"/>
              </a:lnSpc>
              <a:spcBef>
                <a:spcPts val="1400"/>
              </a:spcBef>
            </a:pPr>
            <a:r>
              <a:rPr sz="1850" b="1" dirty="0">
                <a:latin typeface="Arsenal" panose="02010504060200020004" charset="0"/>
                <a:cs typeface="Tahoma"/>
              </a:rPr>
              <a:t>Filtering the SNPs required for diversity and drift calculation</a:t>
            </a:r>
            <a:endParaRPr sz="1850">
              <a:latin typeface="Arsenal" panose="02010504060200020004" charset="0"/>
              <a:cs typeface="Tahoma"/>
            </a:endParaRPr>
          </a:p>
          <a:p>
            <a:pPr marL="100965" marR="92710" algn="ctr">
              <a:lnSpc>
                <a:spcPct val="117500"/>
              </a:lnSpc>
              <a:spcBef>
                <a:spcPts val="915"/>
              </a:spcBef>
            </a:pPr>
            <a:r>
              <a:rPr sz="1850" dirty="0">
                <a:latin typeface="Arsenal" panose="02010504060200020004" charset="0"/>
                <a:cs typeface="Tahoma"/>
              </a:rPr>
              <a:t>Different subsets drawn for various objectives e.g., 3R vs X  chromosome, and intergenic vs 4-fold degenerate coding sites.</a:t>
            </a:r>
            <a:endParaRPr sz="1850">
              <a:latin typeface="Arsenal" panose="02010504060200020004" charset="0"/>
              <a:cs typeface="Tahoma"/>
            </a:endParaRPr>
          </a:p>
        </p:txBody>
      </p:sp>
      <p:sp>
        <p:nvSpPr>
          <p:cNvPr id="19" name="object 19"/>
          <p:cNvSpPr/>
          <p:nvPr/>
        </p:nvSpPr>
        <p:spPr>
          <a:xfrm>
            <a:off x="6969445" y="8619235"/>
            <a:ext cx="6132830" cy="462915"/>
          </a:xfrm>
          <a:custGeom>
            <a:avLst/>
            <a:gdLst/>
            <a:ahLst/>
            <a:cxnLst/>
            <a:rect l="l" t="t" r="r" b="b"/>
            <a:pathLst>
              <a:path w="6132830" h="462915">
                <a:moveTo>
                  <a:pt x="6067564" y="462848"/>
                </a:moveTo>
                <a:lnTo>
                  <a:pt x="75885" y="462848"/>
                </a:lnTo>
                <a:lnTo>
                  <a:pt x="59810" y="454265"/>
                </a:lnTo>
                <a:lnTo>
                  <a:pt x="22571" y="417027"/>
                </a:lnTo>
                <a:lnTo>
                  <a:pt x="2604" y="368823"/>
                </a:lnTo>
                <a:lnTo>
                  <a:pt x="0" y="342495"/>
                </a:lnTo>
                <a:lnTo>
                  <a:pt x="0" y="134342"/>
                </a:lnTo>
                <a:lnTo>
                  <a:pt x="10226" y="82933"/>
                </a:lnTo>
                <a:lnTo>
                  <a:pt x="39348" y="39349"/>
                </a:lnTo>
                <a:lnTo>
                  <a:pt x="82933" y="10226"/>
                </a:lnTo>
                <a:lnTo>
                  <a:pt x="134345" y="0"/>
                </a:lnTo>
                <a:lnTo>
                  <a:pt x="6009103" y="0"/>
                </a:lnTo>
                <a:lnTo>
                  <a:pt x="6035436" y="2605"/>
                </a:lnTo>
                <a:lnTo>
                  <a:pt x="6083639" y="22571"/>
                </a:lnTo>
                <a:lnTo>
                  <a:pt x="6120878" y="59810"/>
                </a:lnTo>
                <a:lnTo>
                  <a:pt x="6132741" y="82031"/>
                </a:lnTo>
                <a:lnTo>
                  <a:pt x="6132741" y="394806"/>
                </a:lnTo>
                <a:lnTo>
                  <a:pt x="6120878" y="417027"/>
                </a:lnTo>
                <a:lnTo>
                  <a:pt x="6104101" y="437488"/>
                </a:lnTo>
                <a:lnTo>
                  <a:pt x="6083639" y="454265"/>
                </a:lnTo>
                <a:lnTo>
                  <a:pt x="6067564" y="462848"/>
                </a:lnTo>
                <a:close/>
              </a:path>
            </a:pathLst>
          </a:custGeom>
          <a:solidFill>
            <a:srgbClr val="BDDACF"/>
          </a:solidFill>
        </p:spPr>
        <p:txBody>
          <a:bodyPr wrap="square" lIns="0" tIns="0" rIns="0" bIns="0" rtlCol="0"/>
          <a:lstStyle/>
          <a:p>
            <a:endParaRPr>
              <a:latin typeface="Arsenal" panose="02010504060200020004" charset="0"/>
            </a:endParaRPr>
          </a:p>
        </p:txBody>
      </p:sp>
      <p:sp>
        <p:nvSpPr>
          <p:cNvPr id="20" name="object 20"/>
          <p:cNvSpPr txBox="1"/>
          <p:nvPr/>
        </p:nvSpPr>
        <p:spPr>
          <a:xfrm>
            <a:off x="7578654" y="8690188"/>
            <a:ext cx="4925060" cy="312420"/>
          </a:xfrm>
          <a:prstGeom prst="rect">
            <a:avLst/>
          </a:prstGeom>
        </p:spPr>
        <p:txBody>
          <a:bodyPr vert="horz" wrap="square" lIns="0" tIns="16510" rIns="0" bIns="0" rtlCol="0">
            <a:spAutoFit/>
          </a:bodyPr>
          <a:lstStyle/>
          <a:p>
            <a:pPr marL="12700">
              <a:lnSpc>
                <a:spcPct val="100000"/>
              </a:lnSpc>
              <a:spcBef>
                <a:spcPts val="130"/>
              </a:spcBef>
            </a:pPr>
            <a:r>
              <a:rPr sz="1850" b="1" dirty="0">
                <a:latin typeface="Arsenal" panose="02010504060200020004" charset="0"/>
                <a:cs typeface="Tahoma"/>
              </a:rPr>
              <a:t>Genetic drift and nucleotide diversity calculation</a:t>
            </a:r>
            <a:endParaRPr sz="1850">
              <a:latin typeface="Arsenal" panose="02010504060200020004" charset="0"/>
              <a:cs typeface="Tahoma"/>
            </a:endParaRPr>
          </a:p>
        </p:txBody>
      </p:sp>
      <p:sp>
        <p:nvSpPr>
          <p:cNvPr id="21" name="object 21"/>
          <p:cNvSpPr/>
          <p:nvPr/>
        </p:nvSpPr>
        <p:spPr>
          <a:xfrm>
            <a:off x="6982191" y="9607093"/>
            <a:ext cx="6130925" cy="462915"/>
          </a:xfrm>
          <a:custGeom>
            <a:avLst/>
            <a:gdLst/>
            <a:ahLst/>
            <a:cxnLst/>
            <a:rect l="l" t="t" r="r" b="b"/>
            <a:pathLst>
              <a:path w="6130925" h="462915">
                <a:moveTo>
                  <a:pt x="6054818" y="462848"/>
                </a:moveTo>
                <a:lnTo>
                  <a:pt x="75886" y="462848"/>
                </a:lnTo>
                <a:lnTo>
                  <a:pt x="59810" y="454265"/>
                </a:lnTo>
                <a:lnTo>
                  <a:pt x="22571" y="417027"/>
                </a:lnTo>
                <a:lnTo>
                  <a:pt x="2605" y="368823"/>
                </a:lnTo>
                <a:lnTo>
                  <a:pt x="0" y="342491"/>
                </a:lnTo>
                <a:lnTo>
                  <a:pt x="0" y="134345"/>
                </a:lnTo>
                <a:lnTo>
                  <a:pt x="10226" y="82933"/>
                </a:lnTo>
                <a:lnTo>
                  <a:pt x="39349" y="39348"/>
                </a:lnTo>
                <a:lnTo>
                  <a:pt x="82933" y="10226"/>
                </a:lnTo>
                <a:lnTo>
                  <a:pt x="134344" y="0"/>
                </a:lnTo>
                <a:lnTo>
                  <a:pt x="5996359" y="0"/>
                </a:lnTo>
                <a:lnTo>
                  <a:pt x="6047770" y="10226"/>
                </a:lnTo>
                <a:lnTo>
                  <a:pt x="6091355" y="39348"/>
                </a:lnTo>
                <a:lnTo>
                  <a:pt x="6120478" y="82933"/>
                </a:lnTo>
                <a:lnTo>
                  <a:pt x="6130704" y="134345"/>
                </a:lnTo>
                <a:lnTo>
                  <a:pt x="6130704" y="342491"/>
                </a:lnTo>
                <a:lnTo>
                  <a:pt x="6120478" y="393903"/>
                </a:lnTo>
                <a:lnTo>
                  <a:pt x="6091355" y="437488"/>
                </a:lnTo>
                <a:lnTo>
                  <a:pt x="6054818" y="462848"/>
                </a:lnTo>
                <a:close/>
              </a:path>
            </a:pathLst>
          </a:custGeom>
          <a:solidFill>
            <a:srgbClr val="BDDACF"/>
          </a:solidFill>
        </p:spPr>
        <p:txBody>
          <a:bodyPr wrap="square" lIns="0" tIns="0" rIns="0" bIns="0" rtlCol="0"/>
          <a:lstStyle/>
          <a:p>
            <a:endParaRPr>
              <a:latin typeface="Arsenal" panose="02010504060200020004" charset="0"/>
            </a:endParaRPr>
          </a:p>
        </p:txBody>
      </p:sp>
      <p:sp>
        <p:nvSpPr>
          <p:cNvPr id="22" name="object 22"/>
          <p:cNvSpPr/>
          <p:nvPr/>
        </p:nvSpPr>
        <p:spPr>
          <a:xfrm>
            <a:off x="10005484" y="9140879"/>
            <a:ext cx="222250" cy="421005"/>
          </a:xfrm>
          <a:custGeom>
            <a:avLst/>
            <a:gdLst/>
            <a:ahLst/>
            <a:cxnLst/>
            <a:rect l="l" t="t" r="r" b="b"/>
            <a:pathLst>
              <a:path w="222250" h="421004">
                <a:moveTo>
                  <a:pt x="0" y="318409"/>
                </a:moveTo>
                <a:lnTo>
                  <a:pt x="62486" y="318409"/>
                </a:lnTo>
                <a:lnTo>
                  <a:pt x="62486" y="0"/>
                </a:lnTo>
                <a:lnTo>
                  <a:pt x="159665" y="0"/>
                </a:lnTo>
                <a:lnTo>
                  <a:pt x="159665" y="318409"/>
                </a:lnTo>
                <a:lnTo>
                  <a:pt x="222152" y="318409"/>
                </a:lnTo>
                <a:lnTo>
                  <a:pt x="111076" y="420950"/>
                </a:lnTo>
                <a:lnTo>
                  <a:pt x="0" y="318409"/>
                </a:lnTo>
                <a:close/>
              </a:path>
            </a:pathLst>
          </a:custGeom>
          <a:solidFill>
            <a:srgbClr val="6A94B4"/>
          </a:solidFill>
        </p:spPr>
        <p:txBody>
          <a:bodyPr wrap="square" lIns="0" tIns="0" rIns="0" bIns="0" rtlCol="0"/>
          <a:lstStyle/>
          <a:p>
            <a:endParaRPr>
              <a:latin typeface="Arsenal" panose="02010504060200020004" charset="0"/>
            </a:endParaRPr>
          </a:p>
        </p:txBody>
      </p:sp>
      <p:pic>
        <p:nvPicPr>
          <p:cNvPr id="23" name="object 23"/>
          <p:cNvPicPr/>
          <p:nvPr/>
        </p:nvPicPr>
        <p:blipFill>
          <a:blip r:embed="rId4" cstate="print"/>
          <a:stretch>
            <a:fillRect/>
          </a:stretch>
        </p:blipFill>
        <p:spPr>
          <a:xfrm>
            <a:off x="12752601" y="2597066"/>
            <a:ext cx="331242" cy="331331"/>
          </a:xfrm>
          <a:prstGeom prst="rect">
            <a:avLst/>
          </a:prstGeom>
        </p:spPr>
      </p:pic>
      <p:grpSp>
        <p:nvGrpSpPr>
          <p:cNvPr id="26" name="object 26"/>
          <p:cNvGrpSpPr/>
          <p:nvPr/>
        </p:nvGrpSpPr>
        <p:grpSpPr>
          <a:xfrm>
            <a:off x="6966920" y="11147425"/>
            <a:ext cx="6086055" cy="2850515"/>
            <a:chOff x="6961264" y="11197450"/>
            <a:chExt cx="6162039" cy="2850515"/>
          </a:xfrm>
        </p:grpSpPr>
        <p:sp>
          <p:nvSpPr>
            <p:cNvPr id="27" name="object 27"/>
            <p:cNvSpPr/>
            <p:nvPr/>
          </p:nvSpPr>
          <p:spPr>
            <a:xfrm>
              <a:off x="6961264" y="11197450"/>
              <a:ext cx="6161405" cy="2850515"/>
            </a:xfrm>
            <a:custGeom>
              <a:avLst/>
              <a:gdLst/>
              <a:ahLst/>
              <a:cxnLst/>
              <a:rect l="l" t="t" r="r" b="b"/>
              <a:pathLst>
                <a:path w="6161405" h="2850515">
                  <a:moveTo>
                    <a:pt x="0" y="0"/>
                  </a:moveTo>
                  <a:lnTo>
                    <a:pt x="6160863" y="0"/>
                  </a:lnTo>
                  <a:lnTo>
                    <a:pt x="6160863" y="2850099"/>
                  </a:lnTo>
                  <a:lnTo>
                    <a:pt x="0" y="2850099"/>
                  </a:lnTo>
                  <a:lnTo>
                    <a:pt x="0" y="0"/>
                  </a:lnTo>
                  <a:close/>
                </a:path>
              </a:pathLst>
            </a:custGeom>
            <a:solidFill>
              <a:srgbClr val="F5F5F5"/>
            </a:solidFill>
          </p:spPr>
          <p:txBody>
            <a:bodyPr wrap="square" lIns="0" tIns="0" rIns="0" bIns="0" rtlCol="0"/>
            <a:lstStyle/>
            <a:p>
              <a:endParaRPr>
                <a:latin typeface="Arsenal" panose="02010504060200020004" charset="0"/>
              </a:endParaRPr>
            </a:p>
          </p:txBody>
        </p:sp>
        <p:sp>
          <p:nvSpPr>
            <p:cNvPr id="28" name="object 28"/>
            <p:cNvSpPr/>
            <p:nvPr/>
          </p:nvSpPr>
          <p:spPr>
            <a:xfrm>
              <a:off x="6979044" y="11197475"/>
              <a:ext cx="6144259" cy="2848610"/>
            </a:xfrm>
            <a:custGeom>
              <a:avLst/>
              <a:gdLst/>
              <a:ahLst/>
              <a:cxnLst/>
              <a:rect l="l" t="t" r="r" b="b"/>
              <a:pathLst>
                <a:path w="6162040" h="2848609">
                  <a:moveTo>
                    <a:pt x="0" y="0"/>
                  </a:moveTo>
                  <a:lnTo>
                    <a:pt x="6161992" y="0"/>
                  </a:lnTo>
                  <a:lnTo>
                    <a:pt x="6161992" y="2848080"/>
                  </a:lnTo>
                  <a:lnTo>
                    <a:pt x="0" y="2848080"/>
                  </a:lnTo>
                  <a:lnTo>
                    <a:pt x="0" y="0"/>
                  </a:lnTo>
                </a:path>
              </a:pathLst>
            </a:custGeom>
            <a:ln w="71613">
              <a:solidFill>
                <a:srgbClr val="BDDACF"/>
              </a:solidFill>
            </a:ln>
          </p:spPr>
          <p:txBody>
            <a:bodyPr wrap="square" lIns="0" tIns="0" rIns="0" bIns="0" rtlCol="0"/>
            <a:lstStyle/>
            <a:p>
              <a:endParaRPr>
                <a:latin typeface="Arsenal" panose="02010504060200020004" charset="0"/>
              </a:endParaRPr>
            </a:p>
          </p:txBody>
        </p:sp>
        <p:pic>
          <p:nvPicPr>
            <p:cNvPr id="29" name="object 29"/>
            <p:cNvPicPr/>
            <p:nvPr/>
          </p:nvPicPr>
          <p:blipFill>
            <a:blip r:embed="rId5" cstate="print"/>
            <a:stretch>
              <a:fillRect/>
            </a:stretch>
          </p:blipFill>
          <p:spPr>
            <a:xfrm>
              <a:off x="7212043" y="11421359"/>
              <a:ext cx="80607" cy="80607"/>
            </a:xfrm>
            <a:prstGeom prst="rect">
              <a:avLst/>
            </a:prstGeom>
          </p:spPr>
        </p:pic>
        <p:pic>
          <p:nvPicPr>
            <p:cNvPr id="30" name="object 30"/>
            <p:cNvPicPr/>
            <p:nvPr/>
          </p:nvPicPr>
          <p:blipFill>
            <a:blip r:embed="rId5" cstate="print"/>
            <a:stretch>
              <a:fillRect/>
            </a:stretch>
          </p:blipFill>
          <p:spPr>
            <a:xfrm>
              <a:off x="7212043" y="12746904"/>
              <a:ext cx="80607" cy="80607"/>
            </a:xfrm>
            <a:prstGeom prst="rect">
              <a:avLst/>
            </a:prstGeom>
          </p:spPr>
        </p:pic>
      </p:grpSp>
      <p:sp>
        <p:nvSpPr>
          <p:cNvPr id="31" name="object 31"/>
          <p:cNvSpPr txBox="1"/>
          <p:nvPr/>
        </p:nvSpPr>
        <p:spPr>
          <a:xfrm>
            <a:off x="6997071" y="11250417"/>
            <a:ext cx="6125210" cy="2677208"/>
          </a:xfrm>
          <a:prstGeom prst="rect">
            <a:avLst/>
          </a:prstGeom>
        </p:spPr>
        <p:txBody>
          <a:bodyPr vert="horz" wrap="square" lIns="0" tIns="12065" rIns="0" bIns="0" rtlCol="0">
            <a:spAutoFit/>
          </a:bodyPr>
          <a:lstStyle/>
          <a:p>
            <a:pPr marL="441325" marR="169545">
              <a:lnSpc>
                <a:spcPct val="117500"/>
              </a:lnSpc>
              <a:spcBef>
                <a:spcPts val="95"/>
              </a:spcBef>
            </a:pPr>
            <a:r>
              <a:rPr sz="1850" b="1" dirty="0">
                <a:latin typeface="Arsenal" panose="02010504060200020004" charset="0"/>
                <a:cs typeface="Tahoma"/>
              </a:rPr>
              <a:t>Not enough samples in each population</a:t>
            </a:r>
            <a:r>
              <a:rPr sz="1850" dirty="0">
                <a:latin typeface="Arsenal" panose="02010504060200020004" charset="0"/>
                <a:cs typeface="Tahoma"/>
              </a:rPr>
              <a:t>: Samples within  the same rough location were arbitrarily grouped as one  population here but this could be re-conducted by using  FST to genetically identify populations</a:t>
            </a:r>
          </a:p>
          <a:p>
            <a:pPr marL="441325" marR="624205">
              <a:lnSpc>
                <a:spcPct val="117500"/>
              </a:lnSpc>
            </a:pPr>
            <a:r>
              <a:rPr sz="1850" b="1" dirty="0">
                <a:latin typeface="Arsenal" panose="02010504060200020004" charset="0"/>
                <a:cs typeface="Tahoma"/>
              </a:rPr>
              <a:t>Varying diversity across the chromosome: </a:t>
            </a:r>
            <a:r>
              <a:rPr sz="1850" dirty="0">
                <a:latin typeface="Arsenal" panose="02010504060200020004" charset="0"/>
                <a:cs typeface="Tahoma"/>
              </a:rPr>
              <a:t>Measure  recombination levels across the chromosome and re-  conduct analysis with new chromosome positions  (removing area of low recombination)</a:t>
            </a:r>
          </a:p>
        </p:txBody>
      </p:sp>
      <p:sp>
        <p:nvSpPr>
          <p:cNvPr id="32" name="object 32"/>
          <p:cNvSpPr/>
          <p:nvPr/>
        </p:nvSpPr>
        <p:spPr>
          <a:xfrm>
            <a:off x="11087151" y="13632819"/>
            <a:ext cx="332740" cy="309245"/>
          </a:xfrm>
          <a:custGeom>
            <a:avLst/>
            <a:gdLst/>
            <a:ahLst/>
            <a:cxnLst/>
            <a:rect l="l" t="t" r="r" b="b"/>
            <a:pathLst>
              <a:path w="332740" h="309244">
                <a:moveTo>
                  <a:pt x="142214" y="33502"/>
                </a:moveTo>
                <a:lnTo>
                  <a:pt x="121716" y="0"/>
                </a:lnTo>
                <a:lnTo>
                  <a:pt x="114947" y="266"/>
                </a:lnTo>
                <a:lnTo>
                  <a:pt x="108280" y="2032"/>
                </a:lnTo>
                <a:lnTo>
                  <a:pt x="103327" y="8039"/>
                </a:lnTo>
                <a:lnTo>
                  <a:pt x="98171" y="21170"/>
                </a:lnTo>
                <a:lnTo>
                  <a:pt x="97599" y="28371"/>
                </a:lnTo>
                <a:lnTo>
                  <a:pt x="96812" y="35394"/>
                </a:lnTo>
                <a:lnTo>
                  <a:pt x="93433" y="59016"/>
                </a:lnTo>
                <a:lnTo>
                  <a:pt x="88544" y="82346"/>
                </a:lnTo>
                <a:lnTo>
                  <a:pt x="82181" y="105308"/>
                </a:lnTo>
                <a:lnTo>
                  <a:pt x="74371" y="127774"/>
                </a:lnTo>
                <a:lnTo>
                  <a:pt x="72148" y="127533"/>
                </a:lnTo>
                <a:lnTo>
                  <a:pt x="69926" y="127533"/>
                </a:lnTo>
                <a:lnTo>
                  <a:pt x="53657" y="82372"/>
                </a:lnTo>
                <a:lnTo>
                  <a:pt x="45402" y="35433"/>
                </a:lnTo>
                <a:lnTo>
                  <a:pt x="43992" y="21209"/>
                </a:lnTo>
                <a:lnTo>
                  <a:pt x="38836" y="8077"/>
                </a:lnTo>
                <a:lnTo>
                  <a:pt x="33883" y="2070"/>
                </a:lnTo>
                <a:lnTo>
                  <a:pt x="27254" y="304"/>
                </a:lnTo>
                <a:lnTo>
                  <a:pt x="20485" y="50"/>
                </a:lnTo>
                <a:lnTo>
                  <a:pt x="14058" y="2413"/>
                </a:lnTo>
                <a:lnTo>
                  <a:pt x="0" y="33540"/>
                </a:lnTo>
                <a:lnTo>
                  <a:pt x="241" y="40792"/>
                </a:lnTo>
                <a:lnTo>
                  <a:pt x="4813" y="70205"/>
                </a:lnTo>
                <a:lnTo>
                  <a:pt x="14389" y="98310"/>
                </a:lnTo>
                <a:lnTo>
                  <a:pt x="28575" y="124269"/>
                </a:lnTo>
                <a:lnTo>
                  <a:pt x="46939" y="147231"/>
                </a:lnTo>
                <a:lnTo>
                  <a:pt x="46494" y="149136"/>
                </a:lnTo>
                <a:lnTo>
                  <a:pt x="46253" y="151079"/>
                </a:lnTo>
                <a:lnTo>
                  <a:pt x="46253" y="155981"/>
                </a:lnTo>
                <a:lnTo>
                  <a:pt x="46736" y="158699"/>
                </a:lnTo>
                <a:lnTo>
                  <a:pt x="47548" y="161277"/>
                </a:lnTo>
                <a:lnTo>
                  <a:pt x="28930" y="184340"/>
                </a:lnTo>
                <a:lnTo>
                  <a:pt x="14554" y="210451"/>
                </a:lnTo>
                <a:lnTo>
                  <a:pt x="4851" y="238747"/>
                </a:lnTo>
                <a:lnTo>
                  <a:pt x="241" y="268376"/>
                </a:lnTo>
                <a:lnTo>
                  <a:pt x="0" y="275640"/>
                </a:lnTo>
                <a:lnTo>
                  <a:pt x="393" y="282867"/>
                </a:lnTo>
                <a:lnTo>
                  <a:pt x="20485" y="309143"/>
                </a:lnTo>
                <a:lnTo>
                  <a:pt x="27254" y="308876"/>
                </a:lnTo>
                <a:lnTo>
                  <a:pt x="33921" y="307111"/>
                </a:lnTo>
                <a:lnTo>
                  <a:pt x="38874" y="301104"/>
                </a:lnTo>
                <a:lnTo>
                  <a:pt x="44030" y="287972"/>
                </a:lnTo>
                <a:lnTo>
                  <a:pt x="44615" y="280771"/>
                </a:lnTo>
                <a:lnTo>
                  <a:pt x="45402" y="273748"/>
                </a:lnTo>
                <a:lnTo>
                  <a:pt x="48882" y="249402"/>
                </a:lnTo>
                <a:lnTo>
                  <a:pt x="54000" y="225361"/>
                </a:lnTo>
                <a:lnTo>
                  <a:pt x="60680" y="201726"/>
                </a:lnTo>
                <a:lnTo>
                  <a:pt x="68897" y="178612"/>
                </a:lnTo>
                <a:lnTo>
                  <a:pt x="69583" y="178676"/>
                </a:lnTo>
                <a:lnTo>
                  <a:pt x="71767" y="178714"/>
                </a:lnTo>
                <a:lnTo>
                  <a:pt x="88188" y="225361"/>
                </a:lnTo>
                <a:lnTo>
                  <a:pt x="96812" y="273748"/>
                </a:lnTo>
                <a:lnTo>
                  <a:pt x="98209" y="287972"/>
                </a:lnTo>
                <a:lnTo>
                  <a:pt x="103365" y="301104"/>
                </a:lnTo>
                <a:lnTo>
                  <a:pt x="108318" y="307111"/>
                </a:lnTo>
                <a:lnTo>
                  <a:pt x="114947" y="308876"/>
                </a:lnTo>
                <a:lnTo>
                  <a:pt x="121716" y="309130"/>
                </a:lnTo>
                <a:lnTo>
                  <a:pt x="128155" y="306755"/>
                </a:lnTo>
                <a:lnTo>
                  <a:pt x="142214" y="275640"/>
                </a:lnTo>
                <a:lnTo>
                  <a:pt x="141960" y="268376"/>
                </a:lnTo>
                <a:lnTo>
                  <a:pt x="137337" y="238696"/>
                </a:lnTo>
                <a:lnTo>
                  <a:pt x="127596" y="210350"/>
                </a:lnTo>
                <a:lnTo>
                  <a:pt x="113169" y="184200"/>
                </a:lnTo>
                <a:lnTo>
                  <a:pt x="94488" y="161099"/>
                </a:lnTo>
                <a:lnTo>
                  <a:pt x="95300" y="158559"/>
                </a:lnTo>
                <a:lnTo>
                  <a:pt x="95745" y="155879"/>
                </a:lnTo>
                <a:lnTo>
                  <a:pt x="95745" y="151104"/>
                </a:lnTo>
                <a:lnTo>
                  <a:pt x="95504" y="149199"/>
                </a:lnTo>
                <a:lnTo>
                  <a:pt x="95097" y="147370"/>
                </a:lnTo>
                <a:lnTo>
                  <a:pt x="113538" y="124371"/>
                </a:lnTo>
                <a:lnTo>
                  <a:pt x="127774" y="98374"/>
                </a:lnTo>
                <a:lnTo>
                  <a:pt x="137388" y="70231"/>
                </a:lnTo>
                <a:lnTo>
                  <a:pt x="141960" y="40754"/>
                </a:lnTo>
                <a:lnTo>
                  <a:pt x="142214" y="33502"/>
                </a:lnTo>
                <a:close/>
              </a:path>
              <a:path w="332740" h="309244">
                <a:moveTo>
                  <a:pt x="332562" y="33502"/>
                </a:moveTo>
                <a:lnTo>
                  <a:pt x="312077" y="0"/>
                </a:lnTo>
                <a:lnTo>
                  <a:pt x="305295" y="266"/>
                </a:lnTo>
                <a:lnTo>
                  <a:pt x="298640" y="2032"/>
                </a:lnTo>
                <a:lnTo>
                  <a:pt x="293687" y="8039"/>
                </a:lnTo>
                <a:lnTo>
                  <a:pt x="288531" y="21170"/>
                </a:lnTo>
                <a:lnTo>
                  <a:pt x="287947" y="28371"/>
                </a:lnTo>
                <a:lnTo>
                  <a:pt x="287159" y="35394"/>
                </a:lnTo>
                <a:lnTo>
                  <a:pt x="283781" y="59016"/>
                </a:lnTo>
                <a:lnTo>
                  <a:pt x="278904" y="82346"/>
                </a:lnTo>
                <a:lnTo>
                  <a:pt x="272529" y="105308"/>
                </a:lnTo>
                <a:lnTo>
                  <a:pt x="264718" y="127774"/>
                </a:lnTo>
                <a:lnTo>
                  <a:pt x="262496" y="127533"/>
                </a:lnTo>
                <a:lnTo>
                  <a:pt x="260273" y="127533"/>
                </a:lnTo>
                <a:lnTo>
                  <a:pt x="244017" y="82372"/>
                </a:lnTo>
                <a:lnTo>
                  <a:pt x="235750" y="35433"/>
                </a:lnTo>
                <a:lnTo>
                  <a:pt x="234353" y="21209"/>
                </a:lnTo>
                <a:lnTo>
                  <a:pt x="229196" y="8077"/>
                </a:lnTo>
                <a:lnTo>
                  <a:pt x="224243" y="2070"/>
                </a:lnTo>
                <a:lnTo>
                  <a:pt x="217614" y="304"/>
                </a:lnTo>
                <a:lnTo>
                  <a:pt x="210845" y="50"/>
                </a:lnTo>
                <a:lnTo>
                  <a:pt x="204406" y="2413"/>
                </a:lnTo>
                <a:lnTo>
                  <a:pt x="190347" y="33540"/>
                </a:lnTo>
                <a:lnTo>
                  <a:pt x="190588" y="40792"/>
                </a:lnTo>
                <a:lnTo>
                  <a:pt x="195160" y="70205"/>
                </a:lnTo>
                <a:lnTo>
                  <a:pt x="204749" y="98310"/>
                </a:lnTo>
                <a:lnTo>
                  <a:pt x="218922" y="124269"/>
                </a:lnTo>
                <a:lnTo>
                  <a:pt x="237286" y="147231"/>
                </a:lnTo>
                <a:lnTo>
                  <a:pt x="236842" y="149136"/>
                </a:lnTo>
                <a:lnTo>
                  <a:pt x="236601" y="151079"/>
                </a:lnTo>
                <a:lnTo>
                  <a:pt x="236601" y="155981"/>
                </a:lnTo>
                <a:lnTo>
                  <a:pt x="237083" y="158699"/>
                </a:lnTo>
                <a:lnTo>
                  <a:pt x="237909" y="161277"/>
                </a:lnTo>
                <a:lnTo>
                  <a:pt x="219290" y="184340"/>
                </a:lnTo>
                <a:lnTo>
                  <a:pt x="204914" y="210451"/>
                </a:lnTo>
                <a:lnTo>
                  <a:pt x="195199" y="238747"/>
                </a:lnTo>
                <a:lnTo>
                  <a:pt x="190588" y="268376"/>
                </a:lnTo>
                <a:lnTo>
                  <a:pt x="190347" y="275640"/>
                </a:lnTo>
                <a:lnTo>
                  <a:pt x="190741" y="282867"/>
                </a:lnTo>
                <a:lnTo>
                  <a:pt x="210845" y="309143"/>
                </a:lnTo>
                <a:lnTo>
                  <a:pt x="217614" y="308876"/>
                </a:lnTo>
                <a:lnTo>
                  <a:pt x="224269" y="307111"/>
                </a:lnTo>
                <a:lnTo>
                  <a:pt x="229222" y="301104"/>
                </a:lnTo>
                <a:lnTo>
                  <a:pt x="234391" y="287972"/>
                </a:lnTo>
                <a:lnTo>
                  <a:pt x="234962" y="280771"/>
                </a:lnTo>
                <a:lnTo>
                  <a:pt x="235750" y="273748"/>
                </a:lnTo>
                <a:lnTo>
                  <a:pt x="239242" y="249402"/>
                </a:lnTo>
                <a:lnTo>
                  <a:pt x="244348" y="225361"/>
                </a:lnTo>
                <a:lnTo>
                  <a:pt x="251040" y="201726"/>
                </a:lnTo>
                <a:lnTo>
                  <a:pt x="259257" y="178612"/>
                </a:lnTo>
                <a:lnTo>
                  <a:pt x="259930" y="178676"/>
                </a:lnTo>
                <a:lnTo>
                  <a:pt x="262128" y="178714"/>
                </a:lnTo>
                <a:lnTo>
                  <a:pt x="278549" y="225361"/>
                </a:lnTo>
                <a:lnTo>
                  <a:pt x="287159" y="273748"/>
                </a:lnTo>
                <a:lnTo>
                  <a:pt x="288556" y="287972"/>
                </a:lnTo>
                <a:lnTo>
                  <a:pt x="293725" y="301104"/>
                </a:lnTo>
                <a:lnTo>
                  <a:pt x="298678" y="307111"/>
                </a:lnTo>
                <a:lnTo>
                  <a:pt x="305295" y="308876"/>
                </a:lnTo>
                <a:lnTo>
                  <a:pt x="312077" y="309130"/>
                </a:lnTo>
                <a:lnTo>
                  <a:pt x="318503" y="306755"/>
                </a:lnTo>
                <a:lnTo>
                  <a:pt x="332562" y="275640"/>
                </a:lnTo>
                <a:lnTo>
                  <a:pt x="332320" y="268376"/>
                </a:lnTo>
                <a:lnTo>
                  <a:pt x="327698" y="238696"/>
                </a:lnTo>
                <a:lnTo>
                  <a:pt x="317957" y="210350"/>
                </a:lnTo>
                <a:lnTo>
                  <a:pt x="303530" y="184200"/>
                </a:lnTo>
                <a:lnTo>
                  <a:pt x="284835" y="161099"/>
                </a:lnTo>
                <a:lnTo>
                  <a:pt x="285661" y="158559"/>
                </a:lnTo>
                <a:lnTo>
                  <a:pt x="286105" y="155879"/>
                </a:lnTo>
                <a:lnTo>
                  <a:pt x="286105" y="151104"/>
                </a:lnTo>
                <a:lnTo>
                  <a:pt x="285864" y="149199"/>
                </a:lnTo>
                <a:lnTo>
                  <a:pt x="285457" y="147370"/>
                </a:lnTo>
                <a:lnTo>
                  <a:pt x="303885" y="124371"/>
                </a:lnTo>
                <a:lnTo>
                  <a:pt x="318122" y="98374"/>
                </a:lnTo>
                <a:lnTo>
                  <a:pt x="327736" y="70231"/>
                </a:lnTo>
                <a:lnTo>
                  <a:pt x="332320" y="40754"/>
                </a:lnTo>
                <a:lnTo>
                  <a:pt x="332562" y="33502"/>
                </a:lnTo>
                <a:close/>
              </a:path>
            </a:pathLst>
          </a:custGeom>
          <a:solidFill>
            <a:srgbClr val="004684"/>
          </a:solidFill>
        </p:spPr>
        <p:txBody>
          <a:bodyPr wrap="square" lIns="0" tIns="0" rIns="0" bIns="0" rtlCol="0"/>
          <a:lstStyle/>
          <a:p>
            <a:endParaRPr>
              <a:latin typeface="Arsenal" panose="02010504060200020004" charset="0"/>
            </a:endParaRPr>
          </a:p>
        </p:txBody>
      </p:sp>
      <p:sp>
        <p:nvSpPr>
          <p:cNvPr id="33" name="object 33"/>
          <p:cNvSpPr txBox="1"/>
          <p:nvPr/>
        </p:nvSpPr>
        <p:spPr>
          <a:xfrm>
            <a:off x="13540361" y="1950208"/>
            <a:ext cx="6131560" cy="396262"/>
          </a:xfrm>
          <a:prstGeom prst="rect">
            <a:avLst/>
          </a:prstGeom>
          <a:solidFill>
            <a:srgbClr val="BDDACF"/>
          </a:solidFill>
        </p:spPr>
        <p:txBody>
          <a:bodyPr vert="horz" wrap="square" lIns="0" tIns="80010" rIns="0" bIns="0" rtlCol="0">
            <a:spAutoFit/>
          </a:bodyPr>
          <a:lstStyle/>
          <a:p>
            <a:pPr marL="29209" algn="ctr">
              <a:lnSpc>
                <a:spcPct val="100000"/>
              </a:lnSpc>
              <a:spcBef>
                <a:spcPts val="630"/>
              </a:spcBef>
            </a:pPr>
            <a:r>
              <a:rPr sz="2050" dirty="0">
                <a:latin typeface="Arsenal" panose="02010504060200020004" charset="0"/>
                <a:cs typeface="Tahoma"/>
              </a:rPr>
              <a:t>Preliminary Results</a:t>
            </a:r>
            <a:endParaRPr sz="2050">
              <a:latin typeface="Arsenal" panose="02010504060200020004" charset="0"/>
              <a:cs typeface="Tahoma"/>
            </a:endParaRPr>
          </a:p>
        </p:txBody>
      </p:sp>
      <p:sp>
        <p:nvSpPr>
          <p:cNvPr id="34" name="object 34"/>
          <p:cNvSpPr txBox="1"/>
          <p:nvPr/>
        </p:nvSpPr>
        <p:spPr>
          <a:xfrm>
            <a:off x="13540361" y="9184460"/>
            <a:ext cx="6131560" cy="396262"/>
          </a:xfrm>
          <a:prstGeom prst="rect">
            <a:avLst/>
          </a:prstGeom>
          <a:solidFill>
            <a:srgbClr val="BDDACF"/>
          </a:solidFill>
        </p:spPr>
        <p:txBody>
          <a:bodyPr vert="horz" wrap="square" lIns="0" tIns="80010" rIns="0" bIns="0" rtlCol="0">
            <a:spAutoFit/>
          </a:bodyPr>
          <a:lstStyle/>
          <a:p>
            <a:pPr marL="29209" algn="ctr">
              <a:lnSpc>
                <a:spcPct val="100000"/>
              </a:lnSpc>
              <a:spcBef>
                <a:spcPts val="630"/>
              </a:spcBef>
            </a:pPr>
            <a:r>
              <a:rPr sz="2050" dirty="0">
                <a:latin typeface="Arsenal" panose="02010504060200020004" charset="0"/>
                <a:cs typeface="Tahoma"/>
              </a:rPr>
              <a:t>Evaluation</a:t>
            </a:r>
            <a:endParaRPr sz="2050">
              <a:latin typeface="Arsenal" panose="02010504060200020004" charset="0"/>
              <a:cs typeface="Tahoma"/>
            </a:endParaRPr>
          </a:p>
        </p:txBody>
      </p:sp>
      <p:pic>
        <p:nvPicPr>
          <p:cNvPr id="35" name="object 35"/>
          <p:cNvPicPr/>
          <p:nvPr/>
        </p:nvPicPr>
        <p:blipFill>
          <a:blip r:embed="rId6" cstate="print"/>
          <a:stretch>
            <a:fillRect/>
          </a:stretch>
        </p:blipFill>
        <p:spPr>
          <a:xfrm>
            <a:off x="14099013" y="4170305"/>
            <a:ext cx="5123051" cy="1818145"/>
          </a:xfrm>
          <a:prstGeom prst="rect">
            <a:avLst/>
          </a:prstGeom>
        </p:spPr>
      </p:pic>
      <p:pic>
        <p:nvPicPr>
          <p:cNvPr id="36" name="object 36"/>
          <p:cNvPicPr/>
          <p:nvPr/>
        </p:nvPicPr>
        <p:blipFill>
          <a:blip r:embed="rId7" cstate="print"/>
          <a:stretch>
            <a:fillRect/>
          </a:stretch>
        </p:blipFill>
        <p:spPr>
          <a:xfrm>
            <a:off x="14906659" y="9899442"/>
            <a:ext cx="80607" cy="80607"/>
          </a:xfrm>
          <a:prstGeom prst="rect">
            <a:avLst/>
          </a:prstGeom>
        </p:spPr>
      </p:pic>
      <p:pic>
        <p:nvPicPr>
          <p:cNvPr id="37" name="object 37"/>
          <p:cNvPicPr/>
          <p:nvPr/>
        </p:nvPicPr>
        <p:blipFill>
          <a:blip r:embed="rId8" cstate="print"/>
          <a:stretch>
            <a:fillRect/>
          </a:stretch>
        </p:blipFill>
        <p:spPr>
          <a:xfrm>
            <a:off x="14906659" y="10562214"/>
            <a:ext cx="80607" cy="80607"/>
          </a:xfrm>
          <a:prstGeom prst="rect">
            <a:avLst/>
          </a:prstGeom>
        </p:spPr>
      </p:pic>
      <p:sp>
        <p:nvSpPr>
          <p:cNvPr id="38" name="object 38"/>
          <p:cNvSpPr txBox="1"/>
          <p:nvPr/>
        </p:nvSpPr>
        <p:spPr>
          <a:xfrm>
            <a:off x="15120808" y="9728500"/>
            <a:ext cx="4524375" cy="1669431"/>
          </a:xfrm>
          <a:prstGeom prst="rect">
            <a:avLst/>
          </a:prstGeom>
        </p:spPr>
        <p:txBody>
          <a:bodyPr vert="horz" wrap="square" lIns="0" tIns="12065" rIns="0" bIns="0" rtlCol="0">
            <a:spAutoFit/>
          </a:bodyPr>
          <a:lstStyle/>
          <a:p>
            <a:pPr marL="12700" marR="5080">
              <a:lnSpc>
                <a:spcPct val="117500"/>
              </a:lnSpc>
              <a:spcBef>
                <a:spcPts val="95"/>
              </a:spcBef>
            </a:pPr>
            <a:r>
              <a:rPr sz="1850" dirty="0">
                <a:solidFill>
                  <a:srgbClr val="181818"/>
                </a:solidFill>
                <a:latin typeface="Arsenal" panose="02010504060200020004" charset="0"/>
                <a:cs typeface="Tahoma"/>
              </a:rPr>
              <a:t>Investigate the reason for the difference  between the intergenic vs 4-CDS diversity levels  Conduct analyses for other species and  countries - potentially compare Africa-wide and  local </a:t>
            </a:r>
            <a:r>
              <a:rPr sz="1850" i="1" dirty="0">
                <a:solidFill>
                  <a:srgbClr val="181818"/>
                </a:solidFill>
                <a:latin typeface="Arsenal" panose="02010504060200020004" charset="0"/>
                <a:cs typeface="Verdana"/>
              </a:rPr>
              <a:t>Ne </a:t>
            </a:r>
            <a:r>
              <a:rPr sz="1850" dirty="0">
                <a:solidFill>
                  <a:srgbClr val="181818"/>
                </a:solidFill>
                <a:latin typeface="Arsenal" panose="02010504060200020004" charset="0"/>
                <a:cs typeface="Tahoma"/>
              </a:rPr>
              <a:t>estimations</a:t>
            </a:r>
            <a:endParaRPr sz="1850" dirty="0">
              <a:latin typeface="Arsenal" panose="02010504060200020004" charset="0"/>
              <a:cs typeface="Tahoma"/>
            </a:endParaRPr>
          </a:p>
        </p:txBody>
      </p:sp>
      <p:sp>
        <p:nvSpPr>
          <p:cNvPr id="39" name="object 39"/>
          <p:cNvSpPr txBox="1"/>
          <p:nvPr/>
        </p:nvSpPr>
        <p:spPr>
          <a:xfrm>
            <a:off x="13557215" y="11427400"/>
            <a:ext cx="6131560" cy="396262"/>
          </a:xfrm>
          <a:prstGeom prst="rect">
            <a:avLst/>
          </a:prstGeom>
          <a:solidFill>
            <a:srgbClr val="BDDACF"/>
          </a:solidFill>
        </p:spPr>
        <p:txBody>
          <a:bodyPr vert="horz" wrap="square" lIns="0" tIns="80010" rIns="0" bIns="0" rtlCol="0">
            <a:spAutoFit/>
          </a:bodyPr>
          <a:lstStyle/>
          <a:p>
            <a:pPr marL="12065" algn="ctr">
              <a:lnSpc>
                <a:spcPct val="100000"/>
              </a:lnSpc>
              <a:spcBef>
                <a:spcPts val="630"/>
              </a:spcBef>
            </a:pPr>
            <a:r>
              <a:rPr sz="2050" dirty="0">
                <a:latin typeface="Arsenal" panose="02010504060200020004" charset="0"/>
                <a:cs typeface="Tahoma"/>
              </a:rPr>
              <a:t>References</a:t>
            </a:r>
            <a:endParaRPr sz="2050">
              <a:latin typeface="Arsenal" panose="02010504060200020004" charset="0"/>
              <a:cs typeface="Tahoma"/>
            </a:endParaRPr>
          </a:p>
        </p:txBody>
      </p:sp>
      <p:sp>
        <p:nvSpPr>
          <p:cNvPr id="40" name="object 40"/>
          <p:cNvSpPr txBox="1"/>
          <p:nvPr/>
        </p:nvSpPr>
        <p:spPr>
          <a:xfrm>
            <a:off x="13540361" y="13320500"/>
            <a:ext cx="6131560" cy="387286"/>
          </a:xfrm>
          <a:prstGeom prst="rect">
            <a:avLst/>
          </a:prstGeom>
          <a:solidFill>
            <a:srgbClr val="BDDACF"/>
          </a:solidFill>
        </p:spPr>
        <p:txBody>
          <a:bodyPr vert="horz" wrap="square" lIns="0" tIns="71120" rIns="0" bIns="0" rtlCol="0">
            <a:spAutoFit/>
          </a:bodyPr>
          <a:lstStyle/>
          <a:p>
            <a:pPr marL="29209" algn="ctr">
              <a:lnSpc>
                <a:spcPct val="100000"/>
              </a:lnSpc>
              <a:spcBef>
                <a:spcPts val="560"/>
              </a:spcBef>
            </a:pPr>
            <a:r>
              <a:rPr sz="2050" dirty="0">
                <a:latin typeface="Arsenal" panose="02010504060200020004" charset="0"/>
                <a:cs typeface="Tahoma"/>
              </a:rPr>
              <a:t>Acknowledgment</a:t>
            </a:r>
            <a:endParaRPr sz="2050">
              <a:latin typeface="Arsenal" panose="02010504060200020004" charset="0"/>
              <a:cs typeface="Tahoma"/>
            </a:endParaRPr>
          </a:p>
        </p:txBody>
      </p:sp>
      <p:sp>
        <p:nvSpPr>
          <p:cNvPr id="41" name="object 41"/>
          <p:cNvSpPr/>
          <p:nvPr/>
        </p:nvSpPr>
        <p:spPr>
          <a:xfrm>
            <a:off x="13623799" y="6071563"/>
            <a:ext cx="750570" cy="750570"/>
          </a:xfrm>
          <a:custGeom>
            <a:avLst/>
            <a:gdLst/>
            <a:ahLst/>
            <a:cxnLst/>
            <a:rect l="l" t="t" r="r" b="b"/>
            <a:pathLst>
              <a:path w="750569" h="750570">
                <a:moveTo>
                  <a:pt x="482722" y="115180"/>
                </a:moveTo>
                <a:lnTo>
                  <a:pt x="267421" y="115180"/>
                </a:lnTo>
                <a:lnTo>
                  <a:pt x="375070" y="0"/>
                </a:lnTo>
                <a:lnTo>
                  <a:pt x="482722" y="115180"/>
                </a:lnTo>
                <a:close/>
              </a:path>
              <a:path w="750569" h="750570">
                <a:moveTo>
                  <a:pt x="109856" y="640286"/>
                </a:moveTo>
                <a:lnTo>
                  <a:pt x="115180" y="482720"/>
                </a:lnTo>
                <a:lnTo>
                  <a:pt x="0" y="375070"/>
                </a:lnTo>
                <a:lnTo>
                  <a:pt x="115180" y="267420"/>
                </a:lnTo>
                <a:lnTo>
                  <a:pt x="109856" y="109855"/>
                </a:lnTo>
                <a:lnTo>
                  <a:pt x="267421" y="115180"/>
                </a:lnTo>
                <a:lnTo>
                  <a:pt x="640106" y="115180"/>
                </a:lnTo>
                <a:lnTo>
                  <a:pt x="634962" y="267420"/>
                </a:lnTo>
                <a:lnTo>
                  <a:pt x="750142" y="375070"/>
                </a:lnTo>
                <a:lnTo>
                  <a:pt x="634962" y="482720"/>
                </a:lnTo>
                <a:lnTo>
                  <a:pt x="640106" y="634961"/>
                </a:lnTo>
                <a:lnTo>
                  <a:pt x="267421" y="634961"/>
                </a:lnTo>
                <a:lnTo>
                  <a:pt x="109856" y="640286"/>
                </a:lnTo>
                <a:close/>
              </a:path>
              <a:path w="750569" h="750570">
                <a:moveTo>
                  <a:pt x="640106" y="115180"/>
                </a:moveTo>
                <a:lnTo>
                  <a:pt x="482722" y="115180"/>
                </a:lnTo>
                <a:lnTo>
                  <a:pt x="640286" y="109855"/>
                </a:lnTo>
                <a:lnTo>
                  <a:pt x="640106" y="115180"/>
                </a:lnTo>
                <a:close/>
              </a:path>
              <a:path w="750569" h="750570">
                <a:moveTo>
                  <a:pt x="375071" y="750142"/>
                </a:moveTo>
                <a:lnTo>
                  <a:pt x="267421" y="634961"/>
                </a:lnTo>
                <a:lnTo>
                  <a:pt x="482722" y="634961"/>
                </a:lnTo>
                <a:lnTo>
                  <a:pt x="375071" y="750142"/>
                </a:lnTo>
                <a:close/>
              </a:path>
              <a:path w="750569" h="750570">
                <a:moveTo>
                  <a:pt x="640286" y="640286"/>
                </a:moveTo>
                <a:lnTo>
                  <a:pt x="482722" y="634961"/>
                </a:lnTo>
                <a:lnTo>
                  <a:pt x="640106" y="634961"/>
                </a:lnTo>
                <a:lnTo>
                  <a:pt x="640286" y="640286"/>
                </a:lnTo>
                <a:close/>
              </a:path>
            </a:pathLst>
          </a:custGeom>
          <a:solidFill>
            <a:srgbClr val="004684"/>
          </a:solidFill>
        </p:spPr>
        <p:txBody>
          <a:bodyPr wrap="square" lIns="0" tIns="0" rIns="0" bIns="0" rtlCol="0"/>
          <a:lstStyle/>
          <a:p>
            <a:endParaRPr>
              <a:latin typeface="Arsenal" panose="02010504060200020004" charset="0"/>
            </a:endParaRPr>
          </a:p>
        </p:txBody>
      </p:sp>
      <p:sp>
        <p:nvSpPr>
          <p:cNvPr id="42" name="object 42"/>
          <p:cNvSpPr txBox="1"/>
          <p:nvPr/>
        </p:nvSpPr>
        <p:spPr>
          <a:xfrm>
            <a:off x="13940945" y="6279818"/>
            <a:ext cx="116205" cy="297815"/>
          </a:xfrm>
          <a:prstGeom prst="rect">
            <a:avLst/>
          </a:prstGeom>
        </p:spPr>
        <p:txBody>
          <a:bodyPr vert="horz" wrap="square" lIns="0" tIns="17145" rIns="0" bIns="0" rtlCol="0">
            <a:spAutoFit/>
          </a:bodyPr>
          <a:lstStyle/>
          <a:p>
            <a:pPr marL="12700">
              <a:lnSpc>
                <a:spcPct val="100000"/>
              </a:lnSpc>
              <a:spcBef>
                <a:spcPts val="135"/>
              </a:spcBef>
            </a:pPr>
            <a:r>
              <a:rPr sz="1750" b="1" dirty="0">
                <a:solidFill>
                  <a:srgbClr val="FFFFFF"/>
                </a:solidFill>
                <a:latin typeface="Arsenal" panose="02010504060200020004" charset="0"/>
                <a:cs typeface="Tahoma"/>
              </a:rPr>
              <a:t>1</a:t>
            </a:r>
            <a:endParaRPr sz="1750">
              <a:latin typeface="Arsenal" panose="02010504060200020004" charset="0"/>
              <a:cs typeface="Tahoma"/>
            </a:endParaRPr>
          </a:p>
        </p:txBody>
      </p:sp>
      <p:sp>
        <p:nvSpPr>
          <p:cNvPr id="43" name="object 43"/>
          <p:cNvSpPr/>
          <p:nvPr/>
        </p:nvSpPr>
        <p:spPr>
          <a:xfrm>
            <a:off x="13601069" y="7116619"/>
            <a:ext cx="750570" cy="750570"/>
          </a:xfrm>
          <a:custGeom>
            <a:avLst/>
            <a:gdLst/>
            <a:ahLst/>
            <a:cxnLst/>
            <a:rect l="l" t="t" r="r" b="b"/>
            <a:pathLst>
              <a:path w="750569" h="750570">
                <a:moveTo>
                  <a:pt x="482722" y="115180"/>
                </a:moveTo>
                <a:lnTo>
                  <a:pt x="267421" y="115180"/>
                </a:lnTo>
                <a:lnTo>
                  <a:pt x="375070" y="0"/>
                </a:lnTo>
                <a:lnTo>
                  <a:pt x="482722" y="115180"/>
                </a:lnTo>
                <a:close/>
              </a:path>
              <a:path w="750569" h="750570">
                <a:moveTo>
                  <a:pt x="109856" y="640286"/>
                </a:moveTo>
                <a:lnTo>
                  <a:pt x="115180" y="482720"/>
                </a:lnTo>
                <a:lnTo>
                  <a:pt x="0" y="375070"/>
                </a:lnTo>
                <a:lnTo>
                  <a:pt x="115180" y="267420"/>
                </a:lnTo>
                <a:lnTo>
                  <a:pt x="109856" y="109855"/>
                </a:lnTo>
                <a:lnTo>
                  <a:pt x="267421" y="115180"/>
                </a:lnTo>
                <a:lnTo>
                  <a:pt x="640106" y="115180"/>
                </a:lnTo>
                <a:lnTo>
                  <a:pt x="634962" y="267420"/>
                </a:lnTo>
                <a:lnTo>
                  <a:pt x="750142" y="375070"/>
                </a:lnTo>
                <a:lnTo>
                  <a:pt x="634962" y="482720"/>
                </a:lnTo>
                <a:lnTo>
                  <a:pt x="640106" y="634961"/>
                </a:lnTo>
                <a:lnTo>
                  <a:pt x="267421" y="634961"/>
                </a:lnTo>
                <a:lnTo>
                  <a:pt x="109856" y="640286"/>
                </a:lnTo>
                <a:close/>
              </a:path>
              <a:path w="750569" h="750570">
                <a:moveTo>
                  <a:pt x="640106" y="115180"/>
                </a:moveTo>
                <a:lnTo>
                  <a:pt x="482722" y="115180"/>
                </a:lnTo>
                <a:lnTo>
                  <a:pt x="640286" y="109855"/>
                </a:lnTo>
                <a:lnTo>
                  <a:pt x="640106" y="115180"/>
                </a:lnTo>
                <a:close/>
              </a:path>
              <a:path w="750569" h="750570">
                <a:moveTo>
                  <a:pt x="375071" y="750142"/>
                </a:moveTo>
                <a:lnTo>
                  <a:pt x="267421" y="634961"/>
                </a:lnTo>
                <a:lnTo>
                  <a:pt x="482722" y="634961"/>
                </a:lnTo>
                <a:lnTo>
                  <a:pt x="375071" y="750142"/>
                </a:lnTo>
                <a:close/>
              </a:path>
              <a:path w="750569" h="750570">
                <a:moveTo>
                  <a:pt x="640286" y="640286"/>
                </a:moveTo>
                <a:lnTo>
                  <a:pt x="482722" y="634961"/>
                </a:lnTo>
                <a:lnTo>
                  <a:pt x="640106" y="634961"/>
                </a:lnTo>
                <a:lnTo>
                  <a:pt x="640286" y="640286"/>
                </a:lnTo>
                <a:close/>
              </a:path>
            </a:pathLst>
          </a:custGeom>
          <a:solidFill>
            <a:srgbClr val="004684"/>
          </a:solidFill>
        </p:spPr>
        <p:txBody>
          <a:bodyPr wrap="square" lIns="0" tIns="0" rIns="0" bIns="0" rtlCol="0"/>
          <a:lstStyle/>
          <a:p>
            <a:endParaRPr>
              <a:latin typeface="Arsenal" panose="02010504060200020004" charset="0"/>
            </a:endParaRPr>
          </a:p>
        </p:txBody>
      </p:sp>
      <p:sp>
        <p:nvSpPr>
          <p:cNvPr id="44" name="object 44"/>
          <p:cNvSpPr txBox="1"/>
          <p:nvPr/>
        </p:nvSpPr>
        <p:spPr>
          <a:xfrm>
            <a:off x="13908419" y="7324873"/>
            <a:ext cx="135255" cy="297815"/>
          </a:xfrm>
          <a:prstGeom prst="rect">
            <a:avLst/>
          </a:prstGeom>
        </p:spPr>
        <p:txBody>
          <a:bodyPr vert="horz" wrap="square" lIns="0" tIns="17145" rIns="0" bIns="0" rtlCol="0">
            <a:spAutoFit/>
          </a:bodyPr>
          <a:lstStyle/>
          <a:p>
            <a:pPr marL="12700">
              <a:lnSpc>
                <a:spcPct val="100000"/>
              </a:lnSpc>
              <a:spcBef>
                <a:spcPts val="135"/>
              </a:spcBef>
            </a:pPr>
            <a:r>
              <a:rPr sz="1750" b="1" dirty="0">
                <a:solidFill>
                  <a:srgbClr val="FFFFFF"/>
                </a:solidFill>
                <a:latin typeface="Arsenal" panose="02010504060200020004" charset="0"/>
                <a:cs typeface="Tahoma"/>
              </a:rPr>
              <a:t>2</a:t>
            </a:r>
            <a:endParaRPr sz="1750">
              <a:latin typeface="Arsenal" panose="02010504060200020004" charset="0"/>
              <a:cs typeface="Tahoma"/>
            </a:endParaRPr>
          </a:p>
        </p:txBody>
      </p:sp>
      <p:sp>
        <p:nvSpPr>
          <p:cNvPr id="45" name="object 45"/>
          <p:cNvSpPr/>
          <p:nvPr/>
        </p:nvSpPr>
        <p:spPr>
          <a:xfrm>
            <a:off x="13601069" y="8161675"/>
            <a:ext cx="750570" cy="750570"/>
          </a:xfrm>
          <a:custGeom>
            <a:avLst/>
            <a:gdLst/>
            <a:ahLst/>
            <a:cxnLst/>
            <a:rect l="l" t="t" r="r" b="b"/>
            <a:pathLst>
              <a:path w="750569" h="750570">
                <a:moveTo>
                  <a:pt x="482722" y="115180"/>
                </a:moveTo>
                <a:lnTo>
                  <a:pt x="267421" y="115180"/>
                </a:lnTo>
                <a:lnTo>
                  <a:pt x="375070" y="0"/>
                </a:lnTo>
                <a:lnTo>
                  <a:pt x="482722" y="115180"/>
                </a:lnTo>
                <a:close/>
              </a:path>
              <a:path w="750569" h="750570">
                <a:moveTo>
                  <a:pt x="109856" y="640286"/>
                </a:moveTo>
                <a:lnTo>
                  <a:pt x="115180" y="482720"/>
                </a:lnTo>
                <a:lnTo>
                  <a:pt x="0" y="375070"/>
                </a:lnTo>
                <a:lnTo>
                  <a:pt x="115180" y="267420"/>
                </a:lnTo>
                <a:lnTo>
                  <a:pt x="109856" y="109855"/>
                </a:lnTo>
                <a:lnTo>
                  <a:pt x="267421" y="115180"/>
                </a:lnTo>
                <a:lnTo>
                  <a:pt x="640106" y="115180"/>
                </a:lnTo>
                <a:lnTo>
                  <a:pt x="634962" y="267420"/>
                </a:lnTo>
                <a:lnTo>
                  <a:pt x="750142" y="375070"/>
                </a:lnTo>
                <a:lnTo>
                  <a:pt x="634962" y="482720"/>
                </a:lnTo>
                <a:lnTo>
                  <a:pt x="640106" y="634961"/>
                </a:lnTo>
                <a:lnTo>
                  <a:pt x="267412" y="634961"/>
                </a:lnTo>
                <a:lnTo>
                  <a:pt x="109856" y="640286"/>
                </a:lnTo>
                <a:close/>
              </a:path>
              <a:path w="750569" h="750570">
                <a:moveTo>
                  <a:pt x="640106" y="115180"/>
                </a:moveTo>
                <a:lnTo>
                  <a:pt x="482722" y="115180"/>
                </a:lnTo>
                <a:lnTo>
                  <a:pt x="640286" y="109855"/>
                </a:lnTo>
                <a:lnTo>
                  <a:pt x="640106" y="115180"/>
                </a:lnTo>
                <a:close/>
              </a:path>
              <a:path w="750569" h="750570">
                <a:moveTo>
                  <a:pt x="375071" y="750141"/>
                </a:moveTo>
                <a:lnTo>
                  <a:pt x="267421" y="634961"/>
                </a:lnTo>
                <a:lnTo>
                  <a:pt x="482722" y="634961"/>
                </a:lnTo>
                <a:lnTo>
                  <a:pt x="375071" y="750141"/>
                </a:lnTo>
                <a:close/>
              </a:path>
              <a:path w="750569" h="750570">
                <a:moveTo>
                  <a:pt x="640286" y="640286"/>
                </a:moveTo>
                <a:lnTo>
                  <a:pt x="482722" y="634961"/>
                </a:lnTo>
                <a:lnTo>
                  <a:pt x="640106" y="634961"/>
                </a:lnTo>
                <a:lnTo>
                  <a:pt x="640286" y="640286"/>
                </a:lnTo>
                <a:close/>
              </a:path>
            </a:pathLst>
          </a:custGeom>
          <a:solidFill>
            <a:srgbClr val="004684"/>
          </a:solidFill>
        </p:spPr>
        <p:txBody>
          <a:bodyPr wrap="square" lIns="0" tIns="0" rIns="0" bIns="0" rtlCol="0"/>
          <a:lstStyle/>
          <a:p>
            <a:endParaRPr>
              <a:latin typeface="Arsenal" panose="02010504060200020004" charset="0"/>
            </a:endParaRPr>
          </a:p>
        </p:txBody>
      </p:sp>
      <p:sp>
        <p:nvSpPr>
          <p:cNvPr id="46" name="object 46"/>
          <p:cNvSpPr/>
          <p:nvPr/>
        </p:nvSpPr>
        <p:spPr>
          <a:xfrm>
            <a:off x="9959505" y="6428010"/>
            <a:ext cx="204470" cy="376555"/>
          </a:xfrm>
          <a:custGeom>
            <a:avLst/>
            <a:gdLst/>
            <a:ahLst/>
            <a:cxnLst/>
            <a:rect l="l" t="t" r="r" b="b"/>
            <a:pathLst>
              <a:path w="204470" h="376554">
                <a:moveTo>
                  <a:pt x="0" y="284535"/>
                </a:moveTo>
                <a:lnTo>
                  <a:pt x="57505" y="284535"/>
                </a:lnTo>
                <a:lnTo>
                  <a:pt x="57505" y="0"/>
                </a:lnTo>
                <a:lnTo>
                  <a:pt x="146938" y="0"/>
                </a:lnTo>
                <a:lnTo>
                  <a:pt x="146938" y="284535"/>
                </a:lnTo>
                <a:lnTo>
                  <a:pt x="204443" y="284535"/>
                </a:lnTo>
                <a:lnTo>
                  <a:pt x="102221" y="376168"/>
                </a:lnTo>
                <a:lnTo>
                  <a:pt x="0" y="284535"/>
                </a:lnTo>
                <a:close/>
              </a:path>
            </a:pathLst>
          </a:custGeom>
          <a:solidFill>
            <a:srgbClr val="6A94B4"/>
          </a:solidFill>
        </p:spPr>
        <p:txBody>
          <a:bodyPr wrap="square" lIns="0" tIns="0" rIns="0" bIns="0" rtlCol="0"/>
          <a:lstStyle/>
          <a:p>
            <a:endParaRPr>
              <a:latin typeface="Arsenal" panose="02010504060200020004" charset="0"/>
            </a:endParaRPr>
          </a:p>
        </p:txBody>
      </p:sp>
      <p:sp>
        <p:nvSpPr>
          <p:cNvPr id="47" name="object 47"/>
          <p:cNvSpPr/>
          <p:nvPr/>
        </p:nvSpPr>
        <p:spPr>
          <a:xfrm>
            <a:off x="10005484" y="8153022"/>
            <a:ext cx="222250" cy="421005"/>
          </a:xfrm>
          <a:custGeom>
            <a:avLst/>
            <a:gdLst/>
            <a:ahLst/>
            <a:cxnLst/>
            <a:rect l="l" t="t" r="r" b="b"/>
            <a:pathLst>
              <a:path w="222250" h="421004">
                <a:moveTo>
                  <a:pt x="0" y="318409"/>
                </a:moveTo>
                <a:lnTo>
                  <a:pt x="62486" y="318409"/>
                </a:lnTo>
                <a:lnTo>
                  <a:pt x="62486" y="0"/>
                </a:lnTo>
                <a:lnTo>
                  <a:pt x="159665" y="0"/>
                </a:lnTo>
                <a:lnTo>
                  <a:pt x="159665" y="318409"/>
                </a:lnTo>
                <a:lnTo>
                  <a:pt x="222152" y="318409"/>
                </a:lnTo>
                <a:lnTo>
                  <a:pt x="111076" y="420950"/>
                </a:lnTo>
                <a:lnTo>
                  <a:pt x="0" y="318409"/>
                </a:lnTo>
                <a:close/>
              </a:path>
            </a:pathLst>
          </a:custGeom>
          <a:solidFill>
            <a:srgbClr val="6A94B4"/>
          </a:solidFill>
        </p:spPr>
        <p:txBody>
          <a:bodyPr wrap="square" lIns="0" tIns="0" rIns="0" bIns="0" rtlCol="0"/>
          <a:lstStyle/>
          <a:p>
            <a:endParaRPr>
              <a:latin typeface="Arsenal" panose="02010504060200020004" charset="0"/>
            </a:endParaRPr>
          </a:p>
        </p:txBody>
      </p:sp>
      <p:sp>
        <p:nvSpPr>
          <p:cNvPr id="48" name="object 48"/>
          <p:cNvSpPr txBox="1"/>
          <p:nvPr/>
        </p:nvSpPr>
        <p:spPr>
          <a:xfrm>
            <a:off x="761365" y="10302743"/>
            <a:ext cx="899794" cy="312420"/>
          </a:xfrm>
          <a:prstGeom prst="rect">
            <a:avLst/>
          </a:prstGeom>
        </p:spPr>
        <p:txBody>
          <a:bodyPr vert="horz" wrap="square" lIns="0" tIns="16510" rIns="0" bIns="0" rtlCol="0">
            <a:spAutoFit/>
          </a:bodyPr>
          <a:lstStyle/>
          <a:p>
            <a:pPr marL="12700">
              <a:lnSpc>
                <a:spcPct val="100000"/>
              </a:lnSpc>
              <a:spcBef>
                <a:spcPts val="130"/>
              </a:spcBef>
            </a:pPr>
            <a:r>
              <a:rPr sz="1850" b="1" dirty="0">
                <a:latin typeface="Arsenal" panose="02010504060200020004" charset="0"/>
                <a:cs typeface="Tahoma"/>
              </a:rPr>
              <a:t>Large </a:t>
            </a:r>
            <a:r>
              <a:rPr sz="1850" b="1" i="1" dirty="0">
                <a:latin typeface="Arsenal" panose="02010504060200020004" charset="0"/>
                <a:cs typeface="Verdana"/>
              </a:rPr>
              <a:t>Ne</a:t>
            </a:r>
            <a:endParaRPr sz="1850">
              <a:latin typeface="Arsenal" panose="02010504060200020004" charset="0"/>
              <a:cs typeface="Verdana"/>
            </a:endParaRPr>
          </a:p>
        </p:txBody>
      </p:sp>
      <p:sp>
        <p:nvSpPr>
          <p:cNvPr id="49" name="object 49"/>
          <p:cNvSpPr txBox="1"/>
          <p:nvPr/>
        </p:nvSpPr>
        <p:spPr>
          <a:xfrm>
            <a:off x="2217367" y="10284938"/>
            <a:ext cx="897890" cy="312420"/>
          </a:xfrm>
          <a:prstGeom prst="rect">
            <a:avLst/>
          </a:prstGeom>
        </p:spPr>
        <p:txBody>
          <a:bodyPr vert="horz" wrap="square" lIns="0" tIns="16510" rIns="0" bIns="0" rtlCol="0">
            <a:spAutoFit/>
          </a:bodyPr>
          <a:lstStyle/>
          <a:p>
            <a:pPr marL="12700">
              <a:lnSpc>
                <a:spcPct val="100000"/>
              </a:lnSpc>
              <a:spcBef>
                <a:spcPts val="130"/>
              </a:spcBef>
            </a:pPr>
            <a:r>
              <a:rPr sz="1850" b="1" dirty="0">
                <a:latin typeface="Arsenal" panose="02010504060200020004" charset="0"/>
                <a:cs typeface="Tahoma"/>
              </a:rPr>
              <a:t>Small </a:t>
            </a:r>
            <a:r>
              <a:rPr sz="1850" b="1" i="1" dirty="0">
                <a:latin typeface="Arsenal" panose="02010504060200020004" charset="0"/>
                <a:cs typeface="Verdana"/>
              </a:rPr>
              <a:t>Ne</a:t>
            </a:r>
            <a:endParaRPr sz="1850">
              <a:latin typeface="Arsenal" panose="02010504060200020004" charset="0"/>
              <a:cs typeface="Verdana"/>
            </a:endParaRPr>
          </a:p>
        </p:txBody>
      </p:sp>
      <p:sp>
        <p:nvSpPr>
          <p:cNvPr id="50" name="object 50"/>
          <p:cNvSpPr txBox="1"/>
          <p:nvPr/>
        </p:nvSpPr>
        <p:spPr>
          <a:xfrm>
            <a:off x="576726" y="11023399"/>
            <a:ext cx="1269365" cy="688340"/>
          </a:xfrm>
          <a:prstGeom prst="rect">
            <a:avLst/>
          </a:prstGeom>
        </p:spPr>
        <p:txBody>
          <a:bodyPr vert="horz" wrap="square" lIns="0" tIns="60960" rIns="0" bIns="0" rtlCol="0">
            <a:spAutoFit/>
          </a:bodyPr>
          <a:lstStyle/>
          <a:p>
            <a:pPr marR="53340" algn="ctr">
              <a:lnSpc>
                <a:spcPct val="100000"/>
              </a:lnSpc>
              <a:spcBef>
                <a:spcPts val="480"/>
              </a:spcBef>
            </a:pPr>
            <a:r>
              <a:rPr sz="1850" b="1" dirty="0">
                <a:solidFill>
                  <a:srgbClr val="004684"/>
                </a:solidFill>
                <a:latin typeface="Arsenal" panose="02010504060200020004" charset="0"/>
                <a:cs typeface="Tahoma"/>
              </a:rPr>
              <a:t>Larger </a:t>
            </a:r>
            <a:r>
              <a:rPr sz="1850" b="1" dirty="0">
                <a:solidFill>
                  <a:srgbClr val="004684"/>
                </a:solidFill>
                <a:latin typeface="Arsenal" panose="02010504060200020004" charset="0"/>
                <a:cs typeface="Arial"/>
              </a:rPr>
              <a:t>π</a:t>
            </a:r>
            <a:endParaRPr sz="1850">
              <a:latin typeface="Arsenal" panose="02010504060200020004" charset="0"/>
              <a:cs typeface="Arial"/>
            </a:endParaRPr>
          </a:p>
          <a:p>
            <a:pPr algn="ctr">
              <a:lnSpc>
                <a:spcPct val="100000"/>
              </a:lnSpc>
              <a:spcBef>
                <a:spcPts val="390"/>
              </a:spcBef>
            </a:pPr>
            <a:r>
              <a:rPr sz="1850" b="1" dirty="0">
                <a:solidFill>
                  <a:srgbClr val="6A94B4"/>
                </a:solidFill>
                <a:latin typeface="Arsenal" panose="02010504060200020004" charset="0"/>
                <a:cs typeface="Tahoma"/>
              </a:rPr>
              <a:t>Smaller drift</a:t>
            </a:r>
            <a:endParaRPr sz="1850">
              <a:latin typeface="Arsenal" panose="02010504060200020004" charset="0"/>
              <a:cs typeface="Tahoma"/>
            </a:endParaRPr>
          </a:p>
        </p:txBody>
      </p:sp>
      <p:sp>
        <p:nvSpPr>
          <p:cNvPr id="51" name="object 51"/>
          <p:cNvSpPr txBox="1"/>
          <p:nvPr/>
        </p:nvSpPr>
        <p:spPr>
          <a:xfrm>
            <a:off x="2087168" y="11026785"/>
            <a:ext cx="1158240" cy="688340"/>
          </a:xfrm>
          <a:prstGeom prst="rect">
            <a:avLst/>
          </a:prstGeom>
        </p:spPr>
        <p:txBody>
          <a:bodyPr vert="horz" wrap="square" lIns="0" tIns="60960" rIns="0" bIns="0" rtlCol="0">
            <a:spAutoFit/>
          </a:bodyPr>
          <a:lstStyle/>
          <a:p>
            <a:pPr marL="89535">
              <a:lnSpc>
                <a:spcPct val="100000"/>
              </a:lnSpc>
              <a:spcBef>
                <a:spcPts val="480"/>
              </a:spcBef>
            </a:pPr>
            <a:r>
              <a:rPr sz="1850" b="1" dirty="0">
                <a:solidFill>
                  <a:srgbClr val="004684"/>
                </a:solidFill>
                <a:latin typeface="Arsenal" panose="02010504060200020004" charset="0"/>
                <a:cs typeface="Tahoma"/>
              </a:rPr>
              <a:t>Smaller </a:t>
            </a:r>
            <a:r>
              <a:rPr sz="1850" b="1" dirty="0">
                <a:solidFill>
                  <a:srgbClr val="004684"/>
                </a:solidFill>
                <a:latin typeface="Arsenal" panose="02010504060200020004" charset="0"/>
                <a:cs typeface="Arial"/>
              </a:rPr>
              <a:t>π</a:t>
            </a:r>
            <a:endParaRPr sz="1850">
              <a:latin typeface="Arsenal" panose="02010504060200020004" charset="0"/>
              <a:cs typeface="Arial"/>
            </a:endParaRPr>
          </a:p>
          <a:p>
            <a:pPr marL="12700">
              <a:lnSpc>
                <a:spcPct val="100000"/>
              </a:lnSpc>
              <a:spcBef>
                <a:spcPts val="390"/>
              </a:spcBef>
            </a:pPr>
            <a:r>
              <a:rPr sz="1850" b="1" dirty="0">
                <a:solidFill>
                  <a:srgbClr val="6A94B4"/>
                </a:solidFill>
                <a:latin typeface="Arsenal" panose="02010504060200020004" charset="0"/>
                <a:cs typeface="Tahoma"/>
              </a:rPr>
              <a:t>Larger drift</a:t>
            </a:r>
            <a:endParaRPr sz="1850">
              <a:latin typeface="Arsenal" panose="02010504060200020004" charset="0"/>
              <a:cs typeface="Tahoma"/>
            </a:endParaRPr>
          </a:p>
        </p:txBody>
      </p:sp>
      <p:sp>
        <p:nvSpPr>
          <p:cNvPr id="52" name="object 52"/>
          <p:cNvSpPr/>
          <p:nvPr/>
        </p:nvSpPr>
        <p:spPr>
          <a:xfrm>
            <a:off x="13612860" y="9999612"/>
            <a:ext cx="1230630" cy="883919"/>
          </a:xfrm>
          <a:custGeom>
            <a:avLst/>
            <a:gdLst/>
            <a:ahLst/>
            <a:cxnLst/>
            <a:rect l="l" t="t" r="r" b="b"/>
            <a:pathLst>
              <a:path w="1230630" h="883920">
                <a:moveTo>
                  <a:pt x="614361" y="883415"/>
                </a:moveTo>
                <a:lnTo>
                  <a:pt x="573416" y="867236"/>
                </a:lnTo>
                <a:lnTo>
                  <a:pt x="554830" y="824039"/>
                </a:lnTo>
                <a:lnTo>
                  <a:pt x="554830" y="556057"/>
                </a:lnTo>
                <a:lnTo>
                  <a:pt x="93264" y="872729"/>
                </a:lnTo>
                <a:lnTo>
                  <a:pt x="85482" y="877404"/>
                </a:lnTo>
                <a:lnTo>
                  <a:pt x="77142" y="880744"/>
                </a:lnTo>
                <a:lnTo>
                  <a:pt x="68429" y="882747"/>
                </a:lnTo>
                <a:lnTo>
                  <a:pt x="59531" y="883415"/>
                </a:lnTo>
                <a:lnTo>
                  <a:pt x="52400" y="882976"/>
                </a:lnTo>
                <a:lnTo>
                  <a:pt x="8582" y="854816"/>
                </a:lnTo>
                <a:lnTo>
                  <a:pt x="0" y="824039"/>
                </a:lnTo>
                <a:lnTo>
                  <a:pt x="0" y="59276"/>
                </a:lnTo>
                <a:lnTo>
                  <a:pt x="18584" y="16080"/>
                </a:lnTo>
                <a:lnTo>
                  <a:pt x="62953" y="0"/>
                </a:lnTo>
                <a:lnTo>
                  <a:pt x="78686" y="3178"/>
                </a:lnTo>
                <a:lnTo>
                  <a:pt x="93264" y="10588"/>
                </a:lnTo>
                <a:lnTo>
                  <a:pt x="554830" y="327260"/>
                </a:lnTo>
                <a:lnTo>
                  <a:pt x="554830" y="59276"/>
                </a:lnTo>
                <a:lnTo>
                  <a:pt x="573415" y="16080"/>
                </a:lnTo>
                <a:lnTo>
                  <a:pt x="617785" y="0"/>
                </a:lnTo>
                <a:lnTo>
                  <a:pt x="633518" y="3178"/>
                </a:lnTo>
                <a:lnTo>
                  <a:pt x="1204514" y="392575"/>
                </a:lnTo>
                <a:lnTo>
                  <a:pt x="1228569" y="427365"/>
                </a:lnTo>
                <a:lnTo>
                  <a:pt x="1230312" y="441659"/>
                </a:lnTo>
                <a:lnTo>
                  <a:pt x="1228569" y="455952"/>
                </a:lnTo>
                <a:lnTo>
                  <a:pt x="1204514" y="490742"/>
                </a:lnTo>
                <a:lnTo>
                  <a:pt x="648097" y="872729"/>
                </a:lnTo>
                <a:lnTo>
                  <a:pt x="623037" y="882747"/>
                </a:lnTo>
                <a:lnTo>
                  <a:pt x="614361" y="883415"/>
                </a:lnTo>
                <a:close/>
              </a:path>
            </a:pathLst>
          </a:custGeom>
          <a:solidFill>
            <a:srgbClr val="004684"/>
          </a:solidFill>
        </p:spPr>
        <p:txBody>
          <a:bodyPr wrap="square" lIns="0" tIns="0" rIns="0" bIns="0" rtlCol="0"/>
          <a:lstStyle/>
          <a:p>
            <a:endParaRPr>
              <a:latin typeface="Arsenal" panose="02010504060200020004" charset="0"/>
            </a:endParaRPr>
          </a:p>
        </p:txBody>
      </p:sp>
      <p:sp>
        <p:nvSpPr>
          <p:cNvPr id="53" name="object 53"/>
          <p:cNvSpPr txBox="1"/>
          <p:nvPr/>
        </p:nvSpPr>
        <p:spPr>
          <a:xfrm>
            <a:off x="13650174" y="10236272"/>
            <a:ext cx="1078865" cy="312420"/>
          </a:xfrm>
          <a:prstGeom prst="rect">
            <a:avLst/>
          </a:prstGeom>
        </p:spPr>
        <p:txBody>
          <a:bodyPr vert="horz" wrap="square" lIns="0" tIns="16510" rIns="0" bIns="0" rtlCol="0">
            <a:spAutoFit/>
          </a:bodyPr>
          <a:lstStyle/>
          <a:p>
            <a:pPr marL="12700">
              <a:lnSpc>
                <a:spcPct val="100000"/>
              </a:lnSpc>
              <a:spcBef>
                <a:spcPts val="130"/>
              </a:spcBef>
            </a:pPr>
            <a:r>
              <a:rPr sz="1850" b="1" dirty="0">
                <a:solidFill>
                  <a:srgbClr val="FFFFFF"/>
                </a:solidFill>
                <a:latin typeface="Arsenal" panose="02010504060200020004" charset="0"/>
                <a:cs typeface="Tahoma"/>
              </a:rPr>
              <a:t>Next steps</a:t>
            </a:r>
            <a:endParaRPr sz="1850">
              <a:latin typeface="Arsenal" panose="02010504060200020004" charset="0"/>
              <a:cs typeface="Tahoma"/>
            </a:endParaRPr>
          </a:p>
        </p:txBody>
      </p:sp>
      <p:pic>
        <p:nvPicPr>
          <p:cNvPr id="54" name="object 54"/>
          <p:cNvPicPr/>
          <p:nvPr/>
        </p:nvPicPr>
        <p:blipFill>
          <a:blip r:embed="rId8" cstate="print"/>
          <a:stretch>
            <a:fillRect/>
          </a:stretch>
        </p:blipFill>
        <p:spPr>
          <a:xfrm>
            <a:off x="588723" y="3737553"/>
            <a:ext cx="80607" cy="80607"/>
          </a:xfrm>
          <a:prstGeom prst="rect">
            <a:avLst/>
          </a:prstGeom>
        </p:spPr>
      </p:pic>
      <p:pic>
        <p:nvPicPr>
          <p:cNvPr id="55" name="object 55"/>
          <p:cNvPicPr/>
          <p:nvPr/>
        </p:nvPicPr>
        <p:blipFill>
          <a:blip r:embed="rId8" cstate="print"/>
          <a:stretch>
            <a:fillRect/>
          </a:stretch>
        </p:blipFill>
        <p:spPr>
          <a:xfrm>
            <a:off x="588723" y="4400326"/>
            <a:ext cx="80607" cy="80607"/>
          </a:xfrm>
          <a:prstGeom prst="rect">
            <a:avLst/>
          </a:prstGeom>
        </p:spPr>
      </p:pic>
      <p:pic>
        <p:nvPicPr>
          <p:cNvPr id="56" name="object 56"/>
          <p:cNvPicPr/>
          <p:nvPr/>
        </p:nvPicPr>
        <p:blipFill>
          <a:blip r:embed="rId8" cstate="print"/>
          <a:stretch>
            <a:fillRect/>
          </a:stretch>
        </p:blipFill>
        <p:spPr>
          <a:xfrm>
            <a:off x="588723" y="6836462"/>
            <a:ext cx="80607" cy="80607"/>
          </a:xfrm>
          <a:prstGeom prst="rect">
            <a:avLst/>
          </a:prstGeom>
        </p:spPr>
      </p:pic>
      <p:pic>
        <p:nvPicPr>
          <p:cNvPr id="57" name="object 57"/>
          <p:cNvPicPr/>
          <p:nvPr/>
        </p:nvPicPr>
        <p:blipFill>
          <a:blip r:embed="rId9" cstate="print"/>
          <a:stretch>
            <a:fillRect/>
          </a:stretch>
        </p:blipFill>
        <p:spPr>
          <a:xfrm>
            <a:off x="996239" y="7494757"/>
            <a:ext cx="89563" cy="89563"/>
          </a:xfrm>
          <a:prstGeom prst="rect">
            <a:avLst/>
          </a:prstGeom>
        </p:spPr>
      </p:pic>
      <p:pic>
        <p:nvPicPr>
          <p:cNvPr id="58" name="object 58"/>
          <p:cNvPicPr/>
          <p:nvPr/>
        </p:nvPicPr>
        <p:blipFill>
          <a:blip r:embed="rId8" cstate="print"/>
          <a:stretch>
            <a:fillRect/>
          </a:stretch>
        </p:blipFill>
        <p:spPr>
          <a:xfrm>
            <a:off x="588723" y="7830621"/>
            <a:ext cx="80607" cy="80606"/>
          </a:xfrm>
          <a:prstGeom prst="rect">
            <a:avLst/>
          </a:prstGeom>
        </p:spPr>
      </p:pic>
      <p:pic>
        <p:nvPicPr>
          <p:cNvPr id="59" name="object 59"/>
          <p:cNvPicPr/>
          <p:nvPr/>
        </p:nvPicPr>
        <p:blipFill>
          <a:blip r:embed="rId10" cstate="print"/>
          <a:stretch>
            <a:fillRect/>
          </a:stretch>
        </p:blipFill>
        <p:spPr>
          <a:xfrm>
            <a:off x="996239" y="8488915"/>
            <a:ext cx="89563" cy="89563"/>
          </a:xfrm>
          <a:prstGeom prst="rect">
            <a:avLst/>
          </a:prstGeom>
        </p:spPr>
      </p:pic>
      <p:sp>
        <p:nvSpPr>
          <p:cNvPr id="60" name="object 60"/>
          <p:cNvSpPr txBox="1">
            <a:spLocks noGrp="1"/>
          </p:cNvSpPr>
          <p:nvPr>
            <p:ph type="title"/>
          </p:nvPr>
        </p:nvSpPr>
        <p:spPr>
          <a:xfrm>
            <a:off x="2439206" y="-21226"/>
            <a:ext cx="16604444" cy="982961"/>
          </a:xfrm>
          <a:prstGeom prst="rect">
            <a:avLst/>
          </a:prstGeom>
        </p:spPr>
        <p:txBody>
          <a:bodyPr vert="horz" wrap="square" lIns="0" tIns="13335" rIns="0" bIns="0" rtlCol="0">
            <a:spAutoFit/>
          </a:bodyPr>
          <a:lstStyle/>
          <a:p>
            <a:pPr marL="1209040">
              <a:lnSpc>
                <a:spcPct val="100000"/>
              </a:lnSpc>
              <a:spcBef>
                <a:spcPts val="105"/>
              </a:spcBef>
            </a:pPr>
            <a:r>
              <a:rPr dirty="0">
                <a:latin typeface="Arsenal" panose="02010504060200020004" charset="0"/>
              </a:rPr>
              <a:t>Estimating </a:t>
            </a:r>
            <a:r>
              <a:rPr i="1" dirty="0">
                <a:latin typeface="Arsenal" panose="02010504060200020004" charset="0"/>
                <a:cs typeface="Verdana"/>
              </a:rPr>
              <a:t>Anopheles spp. </a:t>
            </a:r>
            <a:r>
              <a:rPr dirty="0">
                <a:latin typeface="Arsenal" panose="02010504060200020004" charset="0"/>
              </a:rPr>
              <a:t>population size</a:t>
            </a:r>
          </a:p>
        </p:txBody>
      </p:sp>
      <p:sp>
        <p:nvSpPr>
          <p:cNvPr id="61" name="object 61"/>
          <p:cNvSpPr txBox="1"/>
          <p:nvPr/>
        </p:nvSpPr>
        <p:spPr>
          <a:xfrm>
            <a:off x="7413492" y="1044165"/>
            <a:ext cx="5690870" cy="616194"/>
          </a:xfrm>
          <a:prstGeom prst="rect">
            <a:avLst/>
          </a:prstGeom>
        </p:spPr>
        <p:txBody>
          <a:bodyPr vert="horz" wrap="square" lIns="0" tIns="71755" rIns="0" bIns="0" rtlCol="0">
            <a:spAutoFit/>
          </a:bodyPr>
          <a:lstStyle/>
          <a:p>
            <a:pPr marL="25400">
              <a:lnSpc>
                <a:spcPct val="100000"/>
              </a:lnSpc>
              <a:spcBef>
                <a:spcPts val="565"/>
              </a:spcBef>
            </a:pPr>
            <a:r>
              <a:rPr dirty="0">
                <a:solidFill>
                  <a:srgbClr val="181818"/>
                </a:solidFill>
                <a:latin typeface="Arsenal" panose="02010504060200020004" charset="0"/>
                <a:cs typeface="Cambria"/>
              </a:rPr>
              <a:t>Isabelle Rajendiran, Tin-Yu Hui</a:t>
            </a:r>
            <a:r>
              <a:rPr sz="1400" baseline="49019" dirty="0">
                <a:solidFill>
                  <a:srgbClr val="181818"/>
                </a:solidFill>
                <a:latin typeface="Arsenal" panose="02010504060200020004" charset="0"/>
                <a:cs typeface="Trebuchet MS"/>
              </a:rPr>
              <a:t>1 </a:t>
            </a:r>
            <a:r>
              <a:rPr dirty="0">
                <a:solidFill>
                  <a:srgbClr val="181818"/>
                </a:solidFill>
                <a:latin typeface="Arsenal" panose="02010504060200020004" charset="0"/>
                <a:cs typeface="Cambria"/>
              </a:rPr>
              <a:t>and Vassiliki Koufopanou</a:t>
            </a:r>
            <a:r>
              <a:rPr sz="1400" baseline="45751" dirty="0">
                <a:solidFill>
                  <a:srgbClr val="181818"/>
                </a:solidFill>
                <a:latin typeface="Arsenal" panose="02010504060200020004" charset="0"/>
                <a:cs typeface="Trebuchet MS"/>
              </a:rPr>
              <a:t>1</a:t>
            </a:r>
            <a:endParaRPr sz="1400" baseline="45751" dirty="0">
              <a:latin typeface="Arsenal" panose="02010504060200020004" charset="0"/>
              <a:cs typeface="Trebuchet MS"/>
            </a:endParaRPr>
          </a:p>
          <a:p>
            <a:pPr marL="394335">
              <a:lnSpc>
                <a:spcPct val="100000"/>
              </a:lnSpc>
              <a:spcBef>
                <a:spcPts val="365"/>
              </a:spcBef>
            </a:pPr>
            <a:r>
              <a:rPr sz="1400" baseline="35947" dirty="0">
                <a:solidFill>
                  <a:srgbClr val="181818"/>
                </a:solidFill>
                <a:latin typeface="Arsenal" panose="02010504060200020004" charset="0"/>
                <a:cs typeface="Trebuchet MS"/>
              </a:rPr>
              <a:t>1</a:t>
            </a:r>
            <a:r>
              <a:rPr sz="1400" dirty="0">
                <a:solidFill>
                  <a:srgbClr val="181818"/>
                </a:solidFill>
                <a:latin typeface="Arsenal" panose="02010504060200020004" charset="0"/>
                <a:cs typeface="Cambria"/>
              </a:rPr>
              <a:t>Department of Life Sciences, Silwood Park, Imperial College London</a:t>
            </a:r>
            <a:endParaRPr sz="1400" dirty="0">
              <a:latin typeface="Arsenal" panose="02010504060200020004" charset="0"/>
              <a:cs typeface="Cambria"/>
            </a:endParaRPr>
          </a:p>
        </p:txBody>
      </p:sp>
      <p:sp>
        <p:nvSpPr>
          <p:cNvPr id="62" name="object 62"/>
          <p:cNvSpPr txBox="1"/>
          <p:nvPr/>
        </p:nvSpPr>
        <p:spPr>
          <a:xfrm>
            <a:off x="6973095" y="2581737"/>
            <a:ext cx="5731510" cy="312420"/>
          </a:xfrm>
          <a:prstGeom prst="rect">
            <a:avLst/>
          </a:prstGeom>
        </p:spPr>
        <p:txBody>
          <a:bodyPr vert="horz" wrap="square" lIns="0" tIns="16510" rIns="0" bIns="0" rtlCol="0">
            <a:spAutoFit/>
          </a:bodyPr>
          <a:lstStyle/>
          <a:p>
            <a:pPr marL="12700">
              <a:lnSpc>
                <a:spcPct val="100000"/>
              </a:lnSpc>
              <a:spcBef>
                <a:spcPts val="130"/>
              </a:spcBef>
            </a:pPr>
            <a:r>
              <a:rPr sz="1850" dirty="0">
                <a:latin typeface="Arsenal" panose="02010504060200020004" charset="0"/>
                <a:cs typeface="Tahoma"/>
              </a:rPr>
              <a:t>The project is conducted using Python on Jupyter Notebook.</a:t>
            </a:r>
            <a:endParaRPr sz="1850">
              <a:latin typeface="Arsenal" panose="02010504060200020004" charset="0"/>
              <a:cs typeface="Tahoma"/>
            </a:endParaRPr>
          </a:p>
        </p:txBody>
      </p:sp>
      <p:sp>
        <p:nvSpPr>
          <p:cNvPr id="63" name="object 63"/>
          <p:cNvSpPr txBox="1"/>
          <p:nvPr/>
        </p:nvSpPr>
        <p:spPr>
          <a:xfrm>
            <a:off x="7105779" y="9678046"/>
            <a:ext cx="5887720" cy="795020"/>
          </a:xfrm>
          <a:prstGeom prst="rect">
            <a:avLst/>
          </a:prstGeom>
        </p:spPr>
        <p:txBody>
          <a:bodyPr vert="horz" wrap="square" lIns="0" tIns="16510" rIns="0" bIns="0" rtlCol="0">
            <a:spAutoFit/>
          </a:bodyPr>
          <a:lstStyle/>
          <a:p>
            <a:pPr algn="ctr">
              <a:lnSpc>
                <a:spcPct val="100000"/>
              </a:lnSpc>
              <a:spcBef>
                <a:spcPts val="130"/>
              </a:spcBef>
            </a:pPr>
            <a:r>
              <a:rPr sz="1850" b="1" dirty="0">
                <a:latin typeface="Arsenal" panose="02010504060200020004" charset="0"/>
                <a:cs typeface="Tahoma"/>
              </a:rPr>
              <a:t>Estimate historical and contemporary </a:t>
            </a:r>
            <a:r>
              <a:rPr sz="1850" b="1" i="1" dirty="0">
                <a:latin typeface="Arsenal" panose="02010504060200020004" charset="0"/>
                <a:cs typeface="Verdana"/>
              </a:rPr>
              <a:t>Ne</a:t>
            </a:r>
            <a:endParaRPr sz="1850">
              <a:latin typeface="Arsenal" panose="02010504060200020004" charset="0"/>
              <a:cs typeface="Verdana"/>
            </a:endParaRPr>
          </a:p>
          <a:p>
            <a:pPr algn="ctr">
              <a:lnSpc>
                <a:spcPct val="100000"/>
              </a:lnSpc>
              <a:spcBef>
                <a:spcPts val="1890"/>
              </a:spcBef>
            </a:pPr>
            <a:r>
              <a:rPr sz="1600" dirty="0">
                <a:solidFill>
                  <a:srgbClr val="181818"/>
                </a:solidFill>
                <a:latin typeface="Arsenal" panose="02010504060200020004" charset="0"/>
                <a:cs typeface="Tahoma"/>
              </a:rPr>
              <a:t>Figure 1. The experimental workflow for estimating </a:t>
            </a:r>
            <a:r>
              <a:rPr sz="1600" i="1" dirty="0">
                <a:solidFill>
                  <a:srgbClr val="181818"/>
                </a:solidFill>
                <a:latin typeface="Arsenal" panose="02010504060200020004" charset="0"/>
                <a:cs typeface="Verdana"/>
              </a:rPr>
              <a:t>Ne </a:t>
            </a:r>
            <a:r>
              <a:rPr sz="1600" dirty="0">
                <a:solidFill>
                  <a:srgbClr val="181818"/>
                </a:solidFill>
                <a:latin typeface="Arsenal" panose="02010504060200020004" charset="0"/>
                <a:cs typeface="Tahoma"/>
              </a:rPr>
              <a:t>from genomic data</a:t>
            </a:r>
            <a:endParaRPr sz="1600">
              <a:latin typeface="Arsenal" panose="02010504060200020004" charset="0"/>
              <a:cs typeface="Tahoma"/>
            </a:endParaRPr>
          </a:p>
        </p:txBody>
      </p:sp>
      <p:sp>
        <p:nvSpPr>
          <p:cNvPr id="64" name="object 64"/>
          <p:cNvSpPr txBox="1"/>
          <p:nvPr/>
        </p:nvSpPr>
        <p:spPr>
          <a:xfrm>
            <a:off x="13611099" y="2411415"/>
            <a:ext cx="6054090" cy="1669431"/>
          </a:xfrm>
          <a:prstGeom prst="rect">
            <a:avLst/>
          </a:prstGeom>
        </p:spPr>
        <p:txBody>
          <a:bodyPr vert="horz" wrap="square" lIns="0" tIns="12065" rIns="0" bIns="0" rtlCol="0">
            <a:spAutoFit/>
          </a:bodyPr>
          <a:lstStyle/>
          <a:p>
            <a:pPr marL="12700" marR="5080">
              <a:lnSpc>
                <a:spcPct val="117500"/>
              </a:lnSpc>
              <a:spcBef>
                <a:spcPts val="95"/>
              </a:spcBef>
            </a:pPr>
            <a:r>
              <a:rPr sz="1850" b="1" dirty="0">
                <a:latin typeface="Arsenal" panose="02010504060200020004" charset="0"/>
                <a:cs typeface="Tahoma"/>
              </a:rPr>
              <a:t>Table 1. Nucleotide diversity results for </a:t>
            </a:r>
            <a:r>
              <a:rPr sz="1850" b="1" i="1" dirty="0">
                <a:latin typeface="Arsenal" panose="02010504060200020004" charset="0"/>
                <a:cs typeface="Verdana"/>
              </a:rPr>
              <a:t>A.coluzzii </a:t>
            </a:r>
            <a:r>
              <a:rPr sz="1850" b="1" dirty="0">
                <a:latin typeface="Arsenal" panose="02010504060200020004" charset="0"/>
                <a:cs typeface="Tahoma"/>
              </a:rPr>
              <a:t>samples  taken in 2013 and 2015 in Niono, Mali. </a:t>
            </a:r>
            <a:r>
              <a:rPr sz="1850" dirty="0">
                <a:latin typeface="Arsenal" panose="02010504060200020004" charset="0"/>
                <a:cs typeface="Tahoma"/>
              </a:rPr>
              <a:t>Results compare  between chromosomes (X and 3R) and neutral site types  (intergenic and 4-fold degenerate coding sites). A sample size of  70 mosquitoes was used for all.</a:t>
            </a:r>
            <a:endParaRPr sz="1850">
              <a:latin typeface="Arsenal" panose="02010504060200020004" charset="0"/>
              <a:cs typeface="Tahoma"/>
            </a:endParaRPr>
          </a:p>
        </p:txBody>
      </p:sp>
      <p:sp>
        <p:nvSpPr>
          <p:cNvPr id="65" name="object 65"/>
          <p:cNvSpPr txBox="1"/>
          <p:nvPr/>
        </p:nvSpPr>
        <p:spPr>
          <a:xfrm>
            <a:off x="13588369" y="13822726"/>
            <a:ext cx="3879215" cy="221856"/>
          </a:xfrm>
          <a:prstGeom prst="rect">
            <a:avLst/>
          </a:prstGeom>
        </p:spPr>
        <p:txBody>
          <a:bodyPr vert="horz" wrap="square" lIns="0" tIns="13970" rIns="0" bIns="0" rtlCol="0">
            <a:spAutoFit/>
          </a:bodyPr>
          <a:lstStyle/>
          <a:p>
            <a:pPr marL="12700">
              <a:lnSpc>
                <a:spcPct val="100000"/>
              </a:lnSpc>
              <a:spcBef>
                <a:spcPts val="110"/>
              </a:spcBef>
            </a:pPr>
            <a:r>
              <a:rPr sz="1350" dirty="0">
                <a:solidFill>
                  <a:srgbClr val="181818"/>
                </a:solidFill>
                <a:latin typeface="Arsenal" panose="02010504060200020004" charset="0"/>
                <a:cs typeface="Tahoma"/>
              </a:rPr>
              <a:t>Jon Brenas for for addressing my python-related queries</a:t>
            </a:r>
            <a:endParaRPr sz="1350">
              <a:latin typeface="Arsenal" panose="02010504060200020004" charset="0"/>
              <a:cs typeface="Tahoma"/>
            </a:endParaRPr>
          </a:p>
        </p:txBody>
      </p:sp>
      <p:sp>
        <p:nvSpPr>
          <p:cNvPr id="66" name="object 66"/>
          <p:cNvSpPr txBox="1"/>
          <p:nvPr/>
        </p:nvSpPr>
        <p:spPr>
          <a:xfrm>
            <a:off x="13640779" y="11887271"/>
            <a:ext cx="6071870" cy="1385700"/>
          </a:xfrm>
          <a:prstGeom prst="rect">
            <a:avLst/>
          </a:prstGeom>
        </p:spPr>
        <p:txBody>
          <a:bodyPr vert="horz" wrap="square" lIns="0" tIns="12700" rIns="0" bIns="0" rtlCol="0">
            <a:spAutoFit/>
          </a:bodyPr>
          <a:lstStyle/>
          <a:p>
            <a:pPr marL="106680" marR="5080" indent="-80645">
              <a:lnSpc>
                <a:spcPct val="111000"/>
              </a:lnSpc>
              <a:spcBef>
                <a:spcPts val="100"/>
              </a:spcBef>
              <a:buSzPct val="88888"/>
              <a:buAutoNum type="arabicPeriod"/>
              <a:tabLst>
                <a:tab pos="107314" algn="l"/>
              </a:tabLst>
            </a:pPr>
            <a:r>
              <a:rPr sz="900" dirty="0">
                <a:latin typeface="Arsenal" panose="02010504060200020004" charset="0"/>
                <a:cs typeface="Tahoma"/>
              </a:rPr>
              <a:t>Monawwer, S. A., Alzubaidi, A. O. I., Yasmin, F., Haimour, S. M. Q., Shah, S. M. I. &amp; Ullah, I. (2022) Gene-drive mosquitoes: a prospect  for future malaria control. The Pan African Medical Journal. 41 109. 10.11604/pamj.2022.41.109.31687.</a:t>
            </a:r>
          </a:p>
          <a:p>
            <a:pPr marL="106680" marR="59690" indent="-92710">
              <a:lnSpc>
                <a:spcPct val="111000"/>
              </a:lnSpc>
              <a:buSzPct val="88888"/>
              <a:buAutoNum type="arabicPeriod"/>
              <a:tabLst>
                <a:tab pos="107314" algn="l"/>
              </a:tabLst>
            </a:pPr>
            <a:r>
              <a:rPr sz="900" dirty="0">
                <a:latin typeface="Arsenal" panose="02010504060200020004" charset="0"/>
                <a:cs typeface="Tahoma"/>
              </a:rPr>
              <a:t>Luikart, G., Ryman, N., Tallmon, D. A., Schwartz, M. K. &amp; Allendorf, F. W. (2010) Estimation of census and effective population sizes:  the increasing usefulness of DNA-based approaches. Conservation Genetics. 11 355-373.</a:t>
            </a:r>
          </a:p>
          <a:p>
            <a:pPr marL="106680" marR="330200" indent="-92710">
              <a:lnSpc>
                <a:spcPct val="111000"/>
              </a:lnSpc>
              <a:buSzPct val="88888"/>
              <a:buAutoNum type="arabicPeriod"/>
              <a:tabLst>
                <a:tab pos="107314" algn="l"/>
              </a:tabLst>
            </a:pPr>
            <a:r>
              <a:rPr sz="900" dirty="0">
                <a:latin typeface="Arsenal" panose="02010504060200020004" charset="0"/>
                <a:cs typeface="Tahoma"/>
              </a:rPr>
              <a:t>Hui, T. J., Brenas, J. H. &amp; Burt, A. (2021) Contemporary Ne estimation using temporally spaced data with linked loci. Molecular  Ecology Resources. 21 (7), 2221-2230. 10.1111/1755-0998.13412.</a:t>
            </a:r>
          </a:p>
          <a:p>
            <a:pPr marL="106680" indent="-94615">
              <a:lnSpc>
                <a:spcPct val="100000"/>
              </a:lnSpc>
              <a:spcBef>
                <a:spcPts val="120"/>
              </a:spcBef>
              <a:buSzPct val="88888"/>
              <a:buAutoNum type="arabicPeriod"/>
              <a:tabLst>
                <a:tab pos="107314" algn="l"/>
              </a:tabLst>
            </a:pPr>
            <a:r>
              <a:rPr sz="900" dirty="0">
                <a:latin typeface="Arsenal" panose="02010504060200020004" charset="0"/>
                <a:cs typeface="Tahoma"/>
              </a:rPr>
              <a:t>Hartl, D. L., &amp; Clark, A. G. (2007). Principles of population genetics (4th ed.). Oxford University Press.</a:t>
            </a:r>
          </a:p>
          <a:p>
            <a:pPr marL="106680" marR="307975" indent="-91440">
              <a:lnSpc>
                <a:spcPct val="111000"/>
              </a:lnSpc>
              <a:buSzPct val="88888"/>
              <a:buAutoNum type="arabicPeriod"/>
              <a:tabLst>
                <a:tab pos="107314" algn="l"/>
              </a:tabLst>
            </a:pPr>
            <a:r>
              <a:rPr sz="900" dirty="0">
                <a:latin typeface="Arsenal" panose="02010504060200020004" charset="0"/>
                <a:cs typeface="Tahoma"/>
              </a:rPr>
              <a:t>The Anopheles gambiae 1000 Genomes Consortium. (2017) Genetic diversity of the African malaria vector Anopheles gambiae.  Nature. 552 (7683), 96-100. 10.1038/nature24995.</a:t>
            </a:r>
          </a:p>
        </p:txBody>
      </p:sp>
      <p:sp>
        <p:nvSpPr>
          <p:cNvPr id="67" name="object 67"/>
          <p:cNvSpPr txBox="1"/>
          <p:nvPr/>
        </p:nvSpPr>
        <p:spPr>
          <a:xfrm>
            <a:off x="13882180" y="6088363"/>
            <a:ext cx="5770880" cy="2901950"/>
          </a:xfrm>
          <a:prstGeom prst="rect">
            <a:avLst/>
          </a:prstGeom>
        </p:spPr>
        <p:txBody>
          <a:bodyPr vert="horz" wrap="square" lIns="0" tIns="12065" rIns="0" bIns="0" rtlCol="0">
            <a:spAutoFit/>
          </a:bodyPr>
          <a:lstStyle/>
          <a:p>
            <a:pPr marL="607695" marR="526415">
              <a:lnSpc>
                <a:spcPct val="117500"/>
              </a:lnSpc>
              <a:spcBef>
                <a:spcPts val="95"/>
              </a:spcBef>
            </a:pPr>
            <a:r>
              <a:rPr sz="1850" b="1" dirty="0">
                <a:latin typeface="Arsenal" panose="02010504060200020004" charset="0"/>
                <a:cs typeface="Tahoma"/>
              </a:rPr>
              <a:t>No difference in diversity is observed between  2013 and 2015 </a:t>
            </a:r>
            <a:r>
              <a:rPr sz="1850" dirty="0">
                <a:latin typeface="Arsenal" panose="02010504060200020004" charset="0"/>
                <a:cs typeface="Tahoma"/>
              </a:rPr>
              <a:t>for all comparisons</a:t>
            </a:r>
            <a:endParaRPr sz="1850">
              <a:latin typeface="Arsenal" panose="02010504060200020004" charset="0"/>
              <a:cs typeface="Tahoma"/>
            </a:endParaRPr>
          </a:p>
          <a:p>
            <a:pPr marL="556260" marR="43180">
              <a:lnSpc>
                <a:spcPct val="117500"/>
              </a:lnSpc>
              <a:spcBef>
                <a:spcPts val="960"/>
              </a:spcBef>
            </a:pPr>
            <a:r>
              <a:rPr sz="1850" b="1" dirty="0">
                <a:latin typeface="Arsenal" panose="02010504060200020004" charset="0"/>
                <a:cs typeface="Tahoma"/>
              </a:rPr>
              <a:t>The observed 3R:X ratio was lower than the  expected ratio of 1:0.75</a:t>
            </a:r>
            <a:r>
              <a:rPr sz="1850" dirty="0">
                <a:latin typeface="Arsenal" panose="02010504060200020004" charset="0"/>
                <a:cs typeface="Tahoma"/>
              </a:rPr>
              <a:t>, but consistent with previous  findings from the Ag1000G project</a:t>
            </a:r>
            <a:r>
              <a:rPr sz="2100" baseline="31746" dirty="0">
                <a:latin typeface="Arsenal" panose="02010504060200020004" charset="0"/>
                <a:cs typeface="Tahoma"/>
              </a:rPr>
              <a:t>5</a:t>
            </a:r>
            <a:endParaRPr sz="2100" baseline="31746">
              <a:latin typeface="Arsenal" panose="02010504060200020004" charset="0"/>
              <a:cs typeface="Tahoma"/>
            </a:endParaRPr>
          </a:p>
          <a:p>
            <a:pPr marL="556260">
              <a:lnSpc>
                <a:spcPct val="100000"/>
              </a:lnSpc>
              <a:spcBef>
                <a:spcPts val="1205"/>
              </a:spcBef>
            </a:pPr>
            <a:r>
              <a:rPr sz="1850" b="1" dirty="0">
                <a:latin typeface="Arsenal" panose="02010504060200020004" charset="0"/>
                <a:cs typeface="Tahoma"/>
              </a:rPr>
              <a:t>Intergenic sites on chromosome 3R showed almost</a:t>
            </a:r>
            <a:endParaRPr sz="1850">
              <a:latin typeface="Arsenal" panose="02010504060200020004" charset="0"/>
              <a:cs typeface="Tahoma"/>
            </a:endParaRPr>
          </a:p>
          <a:p>
            <a:pPr marL="556260" marR="87630" indent="-518795">
              <a:lnSpc>
                <a:spcPct val="113599"/>
              </a:lnSpc>
              <a:spcBef>
                <a:spcPts val="175"/>
              </a:spcBef>
              <a:tabLst>
                <a:tab pos="556260" algn="l"/>
              </a:tabLst>
            </a:pPr>
            <a:r>
              <a:rPr sz="1750" b="1" dirty="0">
                <a:solidFill>
                  <a:srgbClr val="FFFFFF"/>
                </a:solidFill>
                <a:latin typeface="Arsenal" panose="02010504060200020004" charset="0"/>
                <a:cs typeface="Tahoma"/>
              </a:rPr>
              <a:t>3	</a:t>
            </a:r>
            <a:r>
              <a:rPr sz="2775" b="1" baseline="3003" dirty="0">
                <a:latin typeface="Arsenal" panose="02010504060200020004" charset="0"/>
                <a:cs typeface="Tahoma"/>
              </a:rPr>
              <a:t>double the diversity compared to 4-CDS sites</a:t>
            </a:r>
            <a:r>
              <a:rPr sz="2775" baseline="3003" dirty="0">
                <a:latin typeface="Arsenal" panose="02010504060200020004" charset="0"/>
                <a:cs typeface="Tahoma"/>
              </a:rPr>
              <a:t>, while  </a:t>
            </a:r>
            <a:r>
              <a:rPr sz="1850" dirty="0">
                <a:latin typeface="Arsenal" panose="02010504060200020004" charset="0"/>
                <a:cs typeface="Tahoma"/>
              </a:rPr>
              <a:t>no such difference was observed for chromosome X</a:t>
            </a:r>
            <a:endParaRPr sz="1850">
              <a:latin typeface="Arsenal" panose="02010504060200020004" charset="0"/>
              <a:cs typeface="Tahoma"/>
            </a:endParaRPr>
          </a:p>
        </p:txBody>
      </p:sp>
      <p:sp>
        <p:nvSpPr>
          <p:cNvPr id="68" name="object 68"/>
          <p:cNvSpPr txBox="1"/>
          <p:nvPr/>
        </p:nvSpPr>
        <p:spPr>
          <a:xfrm>
            <a:off x="7136144" y="3153349"/>
            <a:ext cx="5835650" cy="661656"/>
          </a:xfrm>
          <a:prstGeom prst="rect">
            <a:avLst/>
          </a:prstGeom>
        </p:spPr>
        <p:txBody>
          <a:bodyPr vert="horz" wrap="square" lIns="0" tIns="12065" rIns="0" bIns="0" rtlCol="0">
            <a:spAutoFit/>
          </a:bodyPr>
          <a:lstStyle/>
          <a:p>
            <a:pPr marL="836294" marR="30480" indent="-798830">
              <a:lnSpc>
                <a:spcPct val="117500"/>
              </a:lnSpc>
              <a:spcBef>
                <a:spcPts val="95"/>
              </a:spcBef>
            </a:pPr>
            <a:r>
              <a:rPr sz="1850" b="1" dirty="0">
                <a:latin typeface="Arsenal" panose="02010504060200020004" charset="0"/>
                <a:cs typeface="Tahoma"/>
              </a:rPr>
              <a:t>Access the </a:t>
            </a:r>
            <a:r>
              <a:rPr sz="1850" b="1" i="1" dirty="0">
                <a:latin typeface="Arsenal" panose="02010504060200020004" charset="0"/>
                <a:cs typeface="Verdana"/>
              </a:rPr>
              <a:t>Anopheles gambiae </a:t>
            </a:r>
            <a:r>
              <a:rPr sz="1850" b="1" dirty="0">
                <a:latin typeface="Arsenal" panose="02010504060200020004" charset="0"/>
                <a:cs typeface="Tahoma"/>
              </a:rPr>
              <a:t>1000 Genomes (Ag1000G)  Project phase 3 dataset from MalariaGEN </a:t>
            </a:r>
            <a:r>
              <a:rPr sz="2100" baseline="41666" dirty="0">
                <a:latin typeface="Arsenal" panose="02010504060200020004" charset="0"/>
                <a:cs typeface="Tahoma"/>
              </a:rPr>
              <a:t>5</a:t>
            </a:r>
            <a:endParaRPr sz="2100" baseline="41666">
              <a:latin typeface="Arsenal" panose="02010504060200020004" charset="0"/>
              <a:cs typeface="Tahoma"/>
            </a:endParaRPr>
          </a:p>
        </p:txBody>
      </p:sp>
      <p:sp>
        <p:nvSpPr>
          <p:cNvPr id="69" name="object 69"/>
          <p:cNvSpPr txBox="1"/>
          <p:nvPr/>
        </p:nvSpPr>
        <p:spPr>
          <a:xfrm>
            <a:off x="3490028" y="9197366"/>
            <a:ext cx="2932430" cy="2370842"/>
          </a:xfrm>
          <a:prstGeom prst="rect">
            <a:avLst/>
          </a:prstGeom>
          <a:solidFill>
            <a:srgbClr val="BDDACF"/>
          </a:solidFill>
        </p:spPr>
        <p:txBody>
          <a:bodyPr vert="horz" wrap="square" lIns="0" tIns="92075" rIns="0" bIns="0" rtlCol="0">
            <a:spAutoFit/>
          </a:bodyPr>
          <a:lstStyle/>
          <a:p>
            <a:pPr marR="65405" algn="ctr">
              <a:lnSpc>
                <a:spcPct val="100000"/>
              </a:lnSpc>
              <a:spcBef>
                <a:spcPts val="725"/>
              </a:spcBef>
            </a:pPr>
            <a:r>
              <a:rPr sz="1850" b="1" dirty="0">
                <a:solidFill>
                  <a:srgbClr val="181818"/>
                </a:solidFill>
                <a:latin typeface="Arsenal" panose="02010504060200020004" charset="0"/>
                <a:cs typeface="Tahoma"/>
              </a:rPr>
              <a:t>WHY?</a:t>
            </a:r>
            <a:endParaRPr sz="1850">
              <a:latin typeface="Arsenal" panose="02010504060200020004" charset="0"/>
              <a:cs typeface="Tahoma"/>
            </a:endParaRPr>
          </a:p>
          <a:p>
            <a:pPr marL="187960" marR="192405" indent="-635" algn="ctr">
              <a:lnSpc>
                <a:spcPct val="117500"/>
              </a:lnSpc>
            </a:pPr>
            <a:r>
              <a:rPr sz="1850" dirty="0">
                <a:solidFill>
                  <a:srgbClr val="181818"/>
                </a:solidFill>
                <a:latin typeface="Arsenal" panose="02010504060200020004" charset="0"/>
                <a:cs typeface="Tahoma"/>
              </a:rPr>
              <a:t>Smaller populations  experience greater drift  which also leads to loss of  genetic variation over time  (due to loss and fixation of  alleles) </a:t>
            </a:r>
            <a:r>
              <a:rPr sz="2100" baseline="47619" dirty="0">
                <a:latin typeface="Arsenal" panose="02010504060200020004" charset="0"/>
                <a:cs typeface="Tahoma"/>
              </a:rPr>
              <a:t>4</a:t>
            </a:r>
            <a:endParaRPr sz="2100" baseline="47619">
              <a:latin typeface="Arsenal" panose="02010504060200020004" charset="0"/>
              <a:cs typeface="Tahoma"/>
            </a:endParaRPr>
          </a:p>
        </p:txBody>
      </p:sp>
      <p:sp>
        <p:nvSpPr>
          <p:cNvPr id="70" name="object 70"/>
          <p:cNvSpPr txBox="1"/>
          <p:nvPr/>
        </p:nvSpPr>
        <p:spPr>
          <a:xfrm>
            <a:off x="371495" y="5554930"/>
            <a:ext cx="6219825" cy="3456304"/>
          </a:xfrm>
          <a:prstGeom prst="rect">
            <a:avLst/>
          </a:prstGeom>
        </p:spPr>
        <p:txBody>
          <a:bodyPr vert="horz" wrap="square" lIns="0" tIns="12065" rIns="0" bIns="0" rtlCol="0">
            <a:spAutoFit/>
          </a:bodyPr>
          <a:lstStyle/>
          <a:p>
            <a:pPr marL="38100" marR="30480" algn="just">
              <a:lnSpc>
                <a:spcPct val="117500"/>
              </a:lnSpc>
              <a:spcBef>
                <a:spcPts val="95"/>
              </a:spcBef>
            </a:pPr>
            <a:r>
              <a:rPr sz="1850" dirty="0">
                <a:solidFill>
                  <a:srgbClr val="181818"/>
                </a:solidFill>
                <a:latin typeface="Arsenal" panose="02010504060200020004" charset="0"/>
                <a:cs typeface="Tahoma"/>
              </a:rPr>
              <a:t>Here, </a:t>
            </a:r>
            <a:r>
              <a:rPr sz="1850" b="1" dirty="0">
                <a:solidFill>
                  <a:srgbClr val="181818"/>
                </a:solidFill>
                <a:latin typeface="Arsenal" panose="02010504060200020004" charset="0"/>
                <a:cs typeface="Tahoma"/>
              </a:rPr>
              <a:t>effective population size (</a:t>
            </a:r>
            <a:r>
              <a:rPr sz="1850" b="1" i="1" dirty="0">
                <a:solidFill>
                  <a:srgbClr val="181818"/>
                </a:solidFill>
                <a:latin typeface="Arsenal" panose="02010504060200020004" charset="0"/>
                <a:cs typeface="Verdana"/>
              </a:rPr>
              <a:t>Ne</a:t>
            </a:r>
            <a:r>
              <a:rPr sz="1850" b="1" dirty="0">
                <a:solidFill>
                  <a:srgbClr val="181818"/>
                </a:solidFill>
                <a:latin typeface="Arsenal" panose="02010504060200020004" charset="0"/>
                <a:cs typeface="Tahoma"/>
              </a:rPr>
              <a:t>) </a:t>
            </a:r>
            <a:r>
              <a:rPr sz="1850" dirty="0">
                <a:solidFill>
                  <a:srgbClr val="181818"/>
                </a:solidFill>
                <a:latin typeface="Arsenal" panose="02010504060200020004" charset="0"/>
                <a:cs typeface="Tahoma"/>
              </a:rPr>
              <a:t>will be estimated - the size  of an ideal (Wright-Fisher) population which loses heterozygosity  at the same rate as the observed population.</a:t>
            </a:r>
            <a:r>
              <a:rPr sz="2100" baseline="35714" dirty="0">
                <a:latin typeface="Arsenal" panose="02010504060200020004" charset="0"/>
                <a:cs typeface="Tahoma"/>
              </a:rPr>
              <a:t>2 </a:t>
            </a:r>
            <a:r>
              <a:rPr sz="1850" dirty="0">
                <a:solidFill>
                  <a:srgbClr val="181818"/>
                </a:solidFill>
                <a:latin typeface="Arsenal" panose="02010504060200020004" charset="0"/>
                <a:cs typeface="Tahoma"/>
              </a:rPr>
              <a:t>Includes:</a:t>
            </a:r>
            <a:endParaRPr sz="1850" dirty="0">
              <a:latin typeface="Arsenal" panose="02010504060200020004" charset="0"/>
              <a:cs typeface="Tahoma"/>
            </a:endParaRPr>
          </a:p>
          <a:p>
            <a:pPr marL="443865" marR="116205" algn="just">
              <a:lnSpc>
                <a:spcPct val="117500"/>
              </a:lnSpc>
              <a:spcBef>
                <a:spcPts val="915"/>
              </a:spcBef>
            </a:pPr>
            <a:r>
              <a:rPr sz="1850" b="1" dirty="0">
                <a:solidFill>
                  <a:srgbClr val="181818"/>
                </a:solidFill>
                <a:latin typeface="Arsenal" panose="02010504060200020004" charset="0"/>
                <a:cs typeface="Tahoma"/>
              </a:rPr>
              <a:t>Historical </a:t>
            </a:r>
            <a:r>
              <a:rPr sz="1850" b="1" i="1" dirty="0">
                <a:solidFill>
                  <a:srgbClr val="181818"/>
                </a:solidFill>
                <a:latin typeface="Arsenal" panose="02010504060200020004" charset="0"/>
                <a:cs typeface="Verdana"/>
              </a:rPr>
              <a:t>Ne</a:t>
            </a:r>
            <a:r>
              <a:rPr sz="1850" dirty="0">
                <a:solidFill>
                  <a:srgbClr val="181818"/>
                </a:solidFill>
                <a:latin typeface="Arsenal" panose="02010504060200020004" charset="0"/>
                <a:cs typeface="Tahoma"/>
              </a:rPr>
              <a:t>: </a:t>
            </a:r>
            <a:r>
              <a:rPr sz="1850" i="1" dirty="0">
                <a:solidFill>
                  <a:srgbClr val="181818"/>
                </a:solidFill>
                <a:latin typeface="Arsenal" panose="02010504060200020004" charset="0"/>
                <a:cs typeface="Verdana"/>
              </a:rPr>
              <a:t>Ne </a:t>
            </a:r>
            <a:r>
              <a:rPr sz="1850" dirty="0">
                <a:solidFill>
                  <a:srgbClr val="181818"/>
                </a:solidFill>
                <a:latin typeface="Arsenal" panose="02010504060200020004" charset="0"/>
                <a:cs typeface="Tahoma"/>
              </a:rPr>
              <a:t>estimation over a longer period and wider  geographical scale i.e., global measure</a:t>
            </a:r>
            <a:r>
              <a:rPr sz="2100" baseline="37698" dirty="0">
                <a:latin typeface="Arsenal" panose="02010504060200020004" charset="0"/>
                <a:cs typeface="Tahoma"/>
              </a:rPr>
              <a:t>2</a:t>
            </a:r>
          </a:p>
          <a:p>
            <a:pPr marL="443865" marR="483234" indent="405765">
              <a:lnSpc>
                <a:spcPct val="117500"/>
              </a:lnSpc>
            </a:pPr>
            <a:r>
              <a:rPr sz="1850" dirty="0">
                <a:solidFill>
                  <a:srgbClr val="181818"/>
                </a:solidFill>
                <a:latin typeface="Arsenal" panose="02010504060200020004" charset="0"/>
                <a:cs typeface="Tahoma"/>
              </a:rPr>
              <a:t>Can be calculated using </a:t>
            </a:r>
            <a:r>
              <a:rPr sz="1850" b="1" dirty="0">
                <a:solidFill>
                  <a:srgbClr val="004684"/>
                </a:solidFill>
                <a:latin typeface="Arsenal" panose="02010504060200020004" charset="0"/>
                <a:cs typeface="Tahoma"/>
              </a:rPr>
              <a:t>nucleotide diversity (</a:t>
            </a:r>
            <a:r>
              <a:rPr sz="1850" b="1" dirty="0">
                <a:solidFill>
                  <a:srgbClr val="004684"/>
                </a:solidFill>
                <a:latin typeface="Arsenal" panose="02010504060200020004" charset="0"/>
                <a:cs typeface="Arial"/>
              </a:rPr>
              <a:t>π</a:t>
            </a:r>
            <a:r>
              <a:rPr sz="1850" b="1" dirty="0">
                <a:solidFill>
                  <a:srgbClr val="004684"/>
                </a:solidFill>
                <a:latin typeface="Arsenal" panose="02010504060200020004" charset="0"/>
                <a:cs typeface="Tahoma"/>
              </a:rPr>
              <a:t>)  </a:t>
            </a:r>
            <a:r>
              <a:rPr sz="1850" b="1" dirty="0">
                <a:solidFill>
                  <a:srgbClr val="181818"/>
                </a:solidFill>
                <a:latin typeface="Arsenal" panose="02010504060200020004" charset="0"/>
                <a:cs typeface="Tahoma"/>
              </a:rPr>
              <a:t>Contemporary </a:t>
            </a:r>
            <a:r>
              <a:rPr sz="1850" b="1" i="1" dirty="0">
                <a:solidFill>
                  <a:srgbClr val="181818"/>
                </a:solidFill>
                <a:latin typeface="Arsenal" panose="02010504060200020004" charset="0"/>
                <a:cs typeface="Verdana"/>
              </a:rPr>
              <a:t>Ne</a:t>
            </a:r>
            <a:r>
              <a:rPr sz="1850" dirty="0">
                <a:solidFill>
                  <a:srgbClr val="181818"/>
                </a:solidFill>
                <a:latin typeface="Arsenal" panose="02010504060200020004" charset="0"/>
                <a:cs typeface="Tahoma"/>
              </a:rPr>
              <a:t>: </a:t>
            </a:r>
            <a:r>
              <a:rPr sz="1850" i="1" dirty="0">
                <a:solidFill>
                  <a:srgbClr val="181818"/>
                </a:solidFill>
                <a:latin typeface="Arsenal" panose="02010504060200020004" charset="0"/>
                <a:cs typeface="Verdana"/>
              </a:rPr>
              <a:t>Ne </a:t>
            </a:r>
            <a:r>
              <a:rPr sz="1850" dirty="0">
                <a:solidFill>
                  <a:srgbClr val="181818"/>
                </a:solidFill>
                <a:latin typeface="Arsenal" panose="02010504060200020004" charset="0"/>
                <a:cs typeface="Tahoma"/>
              </a:rPr>
              <a:t>estimation over recent years </a:t>
            </a:r>
            <a:r>
              <a:rPr sz="2100" baseline="37698" dirty="0">
                <a:latin typeface="Arsenal" panose="02010504060200020004" charset="0"/>
                <a:cs typeface="Tahoma"/>
              </a:rPr>
              <a:t>2</a:t>
            </a:r>
            <a:r>
              <a:rPr sz="1850" dirty="0">
                <a:solidFill>
                  <a:srgbClr val="181818"/>
                </a:solidFill>
                <a:latin typeface="Arsenal" panose="02010504060200020004" charset="0"/>
                <a:cs typeface="Tahoma"/>
              </a:rPr>
              <a:t>and  local geographical scale </a:t>
            </a:r>
            <a:r>
              <a:rPr sz="2100" baseline="39682" dirty="0">
                <a:latin typeface="Arsenal" panose="02010504060200020004" charset="0"/>
                <a:cs typeface="Tahoma"/>
              </a:rPr>
              <a:t>3</a:t>
            </a:r>
          </a:p>
          <a:p>
            <a:pPr marL="849630" marR="128905">
              <a:lnSpc>
                <a:spcPct val="117500"/>
              </a:lnSpc>
              <a:spcBef>
                <a:spcPts val="5"/>
              </a:spcBef>
            </a:pPr>
            <a:r>
              <a:rPr sz="1850" dirty="0">
                <a:solidFill>
                  <a:srgbClr val="181818"/>
                </a:solidFill>
                <a:latin typeface="Arsenal" panose="02010504060200020004" charset="0"/>
                <a:cs typeface="Tahoma"/>
              </a:rPr>
              <a:t>Can be calculated using </a:t>
            </a:r>
            <a:r>
              <a:rPr sz="1850" b="1" dirty="0">
                <a:solidFill>
                  <a:srgbClr val="6A94B4"/>
                </a:solidFill>
                <a:latin typeface="Arsenal" panose="02010504060200020004" charset="0"/>
                <a:cs typeface="Tahoma"/>
              </a:rPr>
              <a:t>genetic drift </a:t>
            </a:r>
            <a:r>
              <a:rPr sz="1850" dirty="0">
                <a:latin typeface="Arsenal" panose="02010504060200020004" charset="0"/>
                <a:cs typeface="Tahoma"/>
              </a:rPr>
              <a:t>(temporal change  in allele frequencies)</a:t>
            </a:r>
          </a:p>
        </p:txBody>
      </p:sp>
      <p:sp>
        <p:nvSpPr>
          <p:cNvPr id="71" name="object 71"/>
          <p:cNvSpPr txBox="1"/>
          <p:nvPr/>
        </p:nvSpPr>
        <p:spPr>
          <a:xfrm>
            <a:off x="371495" y="2572454"/>
            <a:ext cx="6125845" cy="2677208"/>
          </a:xfrm>
          <a:prstGeom prst="rect">
            <a:avLst/>
          </a:prstGeom>
        </p:spPr>
        <p:txBody>
          <a:bodyPr vert="horz" wrap="square" lIns="0" tIns="12065" rIns="0" bIns="0" rtlCol="0">
            <a:spAutoFit/>
          </a:bodyPr>
          <a:lstStyle/>
          <a:p>
            <a:pPr marL="38100" marR="451484" algn="just">
              <a:lnSpc>
                <a:spcPct val="117500"/>
              </a:lnSpc>
              <a:spcBef>
                <a:spcPts val="95"/>
              </a:spcBef>
            </a:pPr>
            <a:r>
              <a:rPr sz="1850" i="1" dirty="0">
                <a:solidFill>
                  <a:srgbClr val="181818"/>
                </a:solidFill>
                <a:latin typeface="Arsenal" panose="02010504060200020004" charset="0"/>
                <a:cs typeface="Verdana"/>
              </a:rPr>
              <a:t>Anopheles spp, </a:t>
            </a:r>
            <a:r>
              <a:rPr sz="1850" dirty="0">
                <a:solidFill>
                  <a:srgbClr val="181818"/>
                </a:solidFill>
                <a:latin typeface="Arsenal" panose="02010504060200020004" charset="0"/>
                <a:cs typeface="Tahoma"/>
              </a:rPr>
              <a:t>especially </a:t>
            </a:r>
            <a:r>
              <a:rPr sz="1850" i="1" dirty="0">
                <a:solidFill>
                  <a:srgbClr val="181818"/>
                </a:solidFill>
                <a:latin typeface="Arsenal" panose="02010504060200020004" charset="0"/>
                <a:cs typeface="Verdana"/>
              </a:rPr>
              <a:t>A.gambiae </a:t>
            </a:r>
            <a:r>
              <a:rPr sz="1850" dirty="0">
                <a:solidFill>
                  <a:srgbClr val="181818"/>
                </a:solidFill>
                <a:latin typeface="Arsenal" panose="02010504060200020004" charset="0"/>
                <a:cs typeface="Tahoma"/>
              </a:rPr>
              <a:t>and </a:t>
            </a:r>
            <a:r>
              <a:rPr sz="1850" i="1" dirty="0">
                <a:solidFill>
                  <a:srgbClr val="181818"/>
                </a:solidFill>
                <a:latin typeface="Arsenal" panose="02010504060200020004" charset="0"/>
                <a:cs typeface="Verdana"/>
              </a:rPr>
              <a:t>A.coluzzii</a:t>
            </a:r>
            <a:r>
              <a:rPr sz="1850" dirty="0">
                <a:solidFill>
                  <a:srgbClr val="181818"/>
                </a:solidFill>
                <a:latin typeface="Arsenal" panose="02010504060200020004" charset="0"/>
                <a:cs typeface="Tahoma"/>
              </a:rPr>
              <a:t>, are key  </a:t>
            </a:r>
            <a:r>
              <a:rPr sz="1850" b="1" dirty="0">
                <a:solidFill>
                  <a:srgbClr val="181818"/>
                </a:solidFill>
                <a:latin typeface="Arsenal" panose="02010504060200020004" charset="0"/>
                <a:cs typeface="Tahoma"/>
              </a:rPr>
              <a:t>vectors of human malaria</a:t>
            </a:r>
            <a:r>
              <a:rPr sz="1850" dirty="0">
                <a:solidFill>
                  <a:srgbClr val="181818"/>
                </a:solidFill>
                <a:latin typeface="Arsenal" panose="02010504060200020004" charset="0"/>
                <a:cs typeface="Tahoma"/>
              </a:rPr>
              <a:t>.</a:t>
            </a:r>
            <a:r>
              <a:rPr sz="2100" baseline="33730" dirty="0">
                <a:latin typeface="Arsenal" panose="02010504060200020004" charset="0"/>
                <a:cs typeface="Tahoma"/>
              </a:rPr>
              <a:t>1 </a:t>
            </a:r>
            <a:r>
              <a:rPr sz="1850" dirty="0">
                <a:solidFill>
                  <a:srgbClr val="181818"/>
                </a:solidFill>
                <a:latin typeface="Arsenal" panose="02010504060200020004" charset="0"/>
                <a:cs typeface="Tahoma"/>
              </a:rPr>
              <a:t>Knowing the population size of  these mosquitoes is critical for vector control strategies:</a:t>
            </a:r>
            <a:endParaRPr sz="1850" dirty="0">
              <a:latin typeface="Arsenal" panose="02010504060200020004" charset="0"/>
              <a:cs typeface="Tahoma"/>
            </a:endParaRPr>
          </a:p>
          <a:p>
            <a:pPr marL="443865" marR="30480">
              <a:lnSpc>
                <a:spcPct val="117500"/>
              </a:lnSpc>
            </a:pPr>
            <a:r>
              <a:rPr sz="1850" b="1" dirty="0">
                <a:solidFill>
                  <a:srgbClr val="181818"/>
                </a:solidFill>
                <a:latin typeface="Arsenal" panose="02010504060200020004" charset="0"/>
                <a:cs typeface="Tahoma"/>
              </a:rPr>
              <a:t>Monitoring pre- and post- intervention effectiveness </a:t>
            </a:r>
            <a:r>
              <a:rPr sz="1850" dirty="0">
                <a:solidFill>
                  <a:srgbClr val="181818"/>
                </a:solidFill>
                <a:latin typeface="Arsenal" panose="02010504060200020004" charset="0"/>
                <a:cs typeface="Tahoma"/>
              </a:rPr>
              <a:t>i.e.,  lower population size</a:t>
            </a:r>
            <a:endParaRPr sz="1850" dirty="0">
              <a:latin typeface="Arsenal" panose="02010504060200020004" charset="0"/>
              <a:cs typeface="Tahoma"/>
            </a:endParaRPr>
          </a:p>
          <a:p>
            <a:pPr marL="443865" marR="198755">
              <a:lnSpc>
                <a:spcPct val="117500"/>
              </a:lnSpc>
            </a:pPr>
            <a:r>
              <a:rPr sz="1850" b="1" dirty="0">
                <a:solidFill>
                  <a:srgbClr val="181818"/>
                </a:solidFill>
                <a:latin typeface="Arsenal" panose="02010504060200020004" charset="0"/>
                <a:cs typeface="Tahoma"/>
              </a:rPr>
              <a:t>Determining the necessary amount of intervention </a:t>
            </a:r>
            <a:r>
              <a:rPr sz="1850" dirty="0">
                <a:solidFill>
                  <a:srgbClr val="181818"/>
                </a:solidFill>
                <a:latin typeface="Arsenal" panose="02010504060200020004" charset="0"/>
                <a:cs typeface="Tahoma"/>
              </a:rPr>
              <a:t>e.g.,  enough gene drive is needed to prevent its loss in the  population by genetic drift</a:t>
            </a:r>
            <a:r>
              <a:rPr sz="2100" baseline="43650" dirty="0">
                <a:latin typeface="Arsenal" panose="02010504060200020004" charset="0"/>
                <a:cs typeface="Tahoma"/>
              </a:rPr>
              <a:t>1</a:t>
            </a:r>
          </a:p>
        </p:txBody>
      </p:sp>
      <p:sp>
        <p:nvSpPr>
          <p:cNvPr id="72" name="object 72"/>
          <p:cNvSpPr/>
          <p:nvPr/>
        </p:nvSpPr>
        <p:spPr>
          <a:xfrm>
            <a:off x="2572958" y="10727612"/>
            <a:ext cx="186690" cy="349885"/>
          </a:xfrm>
          <a:custGeom>
            <a:avLst/>
            <a:gdLst/>
            <a:ahLst/>
            <a:cxnLst/>
            <a:rect l="l" t="t" r="r" b="b"/>
            <a:pathLst>
              <a:path w="186689" h="349884">
                <a:moveTo>
                  <a:pt x="0" y="264211"/>
                </a:moveTo>
                <a:lnTo>
                  <a:pt x="52499" y="264211"/>
                </a:lnTo>
                <a:lnTo>
                  <a:pt x="52499" y="0"/>
                </a:lnTo>
                <a:lnTo>
                  <a:pt x="134146" y="0"/>
                </a:lnTo>
                <a:lnTo>
                  <a:pt x="134146" y="264211"/>
                </a:lnTo>
                <a:lnTo>
                  <a:pt x="186645" y="264211"/>
                </a:lnTo>
                <a:lnTo>
                  <a:pt x="93322" y="349299"/>
                </a:lnTo>
                <a:lnTo>
                  <a:pt x="0" y="264211"/>
                </a:lnTo>
                <a:close/>
              </a:path>
            </a:pathLst>
          </a:custGeom>
          <a:solidFill>
            <a:srgbClr val="004684"/>
          </a:solidFill>
        </p:spPr>
        <p:txBody>
          <a:bodyPr wrap="square" lIns="0" tIns="0" rIns="0" bIns="0" rtlCol="0"/>
          <a:lstStyle/>
          <a:p>
            <a:endParaRPr>
              <a:latin typeface="Arsenal" panose="02010504060200020004" charset="0"/>
            </a:endParaRPr>
          </a:p>
        </p:txBody>
      </p:sp>
      <p:sp>
        <p:nvSpPr>
          <p:cNvPr id="25" name="object 25"/>
          <p:cNvSpPr txBox="1"/>
          <p:nvPr/>
        </p:nvSpPr>
        <p:spPr>
          <a:xfrm>
            <a:off x="6961265" y="10786766"/>
            <a:ext cx="6161405" cy="340995"/>
          </a:xfrm>
          <a:prstGeom prst="rect">
            <a:avLst/>
          </a:prstGeom>
        </p:spPr>
        <p:txBody>
          <a:bodyPr vert="horz" wrap="square" lIns="0" tIns="14604" rIns="0" bIns="0" rtlCol="0">
            <a:spAutoFit/>
          </a:bodyPr>
          <a:lstStyle/>
          <a:p>
            <a:pPr algn="ctr">
              <a:lnSpc>
                <a:spcPct val="100000"/>
              </a:lnSpc>
              <a:spcBef>
                <a:spcPts val="114"/>
              </a:spcBef>
            </a:pPr>
            <a:r>
              <a:rPr sz="2050" dirty="0">
                <a:latin typeface="Arsenal" panose="02010504060200020004" charset="0"/>
                <a:cs typeface="Tahoma"/>
              </a:rPr>
              <a:t>Risk and Mitigation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1545</Words>
  <Application>Microsoft Office PowerPoint</Application>
  <PresentationFormat>Custom</PresentationFormat>
  <Paragraphs>76</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Arsenal</vt:lpstr>
      <vt:lpstr>Calibri</vt:lpstr>
      <vt:lpstr>Tahoma</vt:lpstr>
      <vt:lpstr>Office Theme</vt:lpstr>
      <vt:lpstr>Estimating Anopheles spp. population size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Updated FYP Poster</dc:title>
  <dc:creator>Isabelle Rajendiran</dc:creator>
  <cp:keywords>DAFheE5DmVs,BAE2boi7HhQ</cp:keywords>
  <cp:lastModifiedBy>Rajendiran, Isabelle</cp:lastModifiedBy>
  <cp:revision>3</cp:revision>
  <dcterms:created xsi:type="dcterms:W3CDTF">2023-05-03T07:17:10Z</dcterms:created>
  <dcterms:modified xsi:type="dcterms:W3CDTF">2023-05-16T11:24:30Z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2023-05-01T00:00:00Z</vt:filetime>
  </property>
  <property fmtid="{D5CDD505-2E9C-101B-9397-08002B2CF9AE}" pid="3" name="Creator">
    <vt:lpwstr>Canva</vt:lpwstr>
  </property>
  <property fmtid="{D5CDD505-2E9C-101B-9397-08002B2CF9AE}" pid="4" name="LastSaved">
    <vt:filetime>2023-05-03T00:00:00Z</vt:filetime>
  </property>
</Properties>
</file>