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8" r:id="rId3"/>
    <p:sldId id="310" r:id="rId4"/>
    <p:sldId id="267" r:id="rId5"/>
    <p:sldId id="314" r:id="rId6"/>
    <p:sldId id="313" r:id="rId7"/>
    <p:sldId id="315" r:id="rId8"/>
    <p:sldId id="317" r:id="rId9"/>
    <p:sldId id="318" r:id="rId10"/>
    <p:sldId id="319" r:id="rId11"/>
    <p:sldId id="320" r:id="rId12"/>
    <p:sldId id="321" r:id="rId13"/>
    <p:sldId id="309" r:id="rId14"/>
    <p:sldId id="323" r:id="rId15"/>
    <p:sldId id="324" r:id="rId16"/>
    <p:sldId id="325" r:id="rId17"/>
  </p:sldIdLst>
  <p:sldSz cx="9144000" cy="5143500" type="screen16x9"/>
  <p:notesSz cx="6858000" cy="9144000"/>
  <p:embeddedFontLst>
    <p:embeddedFont>
      <p:font typeface="Bebas Neue" panose="020B0606020202050201" pitchFamily="34" charset="0"/>
      <p:regular r:id="rId19"/>
    </p:embeddedFont>
    <p:embeddedFont>
      <p:font typeface="Nunito Light" pitchFamily="2" charset="0"/>
      <p:regular r:id="rId20"/>
      <p:italic r:id="rId21"/>
    </p:embeddedFont>
    <p:embeddedFont>
      <p:font typeface="Open Sans" panose="020B0606030504020204" pitchFamily="34" charset="0"/>
      <p:regular r:id="rId22"/>
      <p:bold r:id="rId23"/>
      <p:italic r:id="rId24"/>
      <p:boldItalic r:id="rId25"/>
    </p:embeddedFont>
    <p:embeddedFont>
      <p:font typeface="Roboto Condensed Light" panose="02000000000000000000" pitchFamily="2" charset="0"/>
      <p:regular r:id="rId26"/>
      <p: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1E9"/>
    <a:srgbClr val="310995"/>
    <a:srgbClr val="2B25A3"/>
    <a:srgbClr val="632DE9"/>
    <a:srgbClr val="5928A0"/>
    <a:srgbClr val="2D235F"/>
    <a:srgbClr val="6A5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B7A2F-FAFC-4A8D-8219-9F183D3AD8E4}" v="136" dt="2025-02-03T07:37:53.566"/>
  </p1510:revLst>
</p1510:revInfo>
</file>

<file path=ppt/tableStyles.xml><?xml version="1.0" encoding="utf-8"?>
<a:tblStyleLst xmlns:a="http://schemas.openxmlformats.org/drawingml/2006/main" def="{3423A41D-661A-4705-825F-864BE082ED70}">
  <a:tblStyle styleId="{3423A41D-661A-4705-825F-864BE082ED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0974" autoAdjust="0"/>
  </p:normalViewPr>
  <p:slideViewPr>
    <p:cSldViewPr snapToGrid="0">
      <p:cViewPr>
        <p:scale>
          <a:sx n="100" d="100"/>
          <a:sy n="100" d="100"/>
        </p:scale>
        <p:origin x="19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le Rajendiran" userId="72c74f6e193ffb24" providerId="LiveId" clId="{FFDB7A2F-FAFC-4A8D-8219-9F183D3AD8E4}"/>
    <pc:docChg chg="undo redo custSel addSld modSld sldOrd">
      <pc:chgData name="Isabelle Rajendiran" userId="72c74f6e193ffb24" providerId="LiveId" clId="{FFDB7A2F-FAFC-4A8D-8219-9F183D3AD8E4}" dt="2025-02-03T07:38:08.184" v="2692" actId="20577"/>
      <pc:docMkLst>
        <pc:docMk/>
      </pc:docMkLst>
      <pc:sldChg chg="modTransition modAnim modNotesTx">
        <pc:chgData name="Isabelle Rajendiran" userId="72c74f6e193ffb24" providerId="LiveId" clId="{FFDB7A2F-FAFC-4A8D-8219-9F183D3AD8E4}" dt="2025-02-02T21:24:13.763" v="483" actId="33524"/>
        <pc:sldMkLst>
          <pc:docMk/>
          <pc:sldMk cId="0" sldId="256"/>
        </pc:sldMkLst>
      </pc:sldChg>
      <pc:sldChg chg="modTransition">
        <pc:chgData name="Isabelle Rajendiran" userId="72c74f6e193ffb24" providerId="LiveId" clId="{FFDB7A2F-FAFC-4A8D-8219-9F183D3AD8E4}" dt="2025-02-02T20:43:05.111" v="9"/>
        <pc:sldMkLst>
          <pc:docMk/>
          <pc:sldMk cId="0" sldId="258"/>
        </pc:sldMkLst>
      </pc:sldChg>
      <pc:sldChg chg="modTransition modNotesTx">
        <pc:chgData name="Isabelle Rajendiran" userId="72c74f6e193ffb24" providerId="LiveId" clId="{FFDB7A2F-FAFC-4A8D-8219-9F183D3AD8E4}" dt="2025-02-02T21:39:12.289" v="639" actId="20577"/>
        <pc:sldMkLst>
          <pc:docMk/>
          <pc:sldMk cId="0" sldId="267"/>
        </pc:sldMkLst>
      </pc:sldChg>
      <pc:sldChg chg="modTransition modNotesTx">
        <pc:chgData name="Isabelle Rajendiran" userId="72c74f6e193ffb24" providerId="LiveId" clId="{FFDB7A2F-FAFC-4A8D-8219-9F183D3AD8E4}" dt="2025-02-02T22:09:13.890" v="2091"/>
        <pc:sldMkLst>
          <pc:docMk/>
          <pc:sldMk cId="1670654455" sldId="309"/>
        </pc:sldMkLst>
      </pc:sldChg>
      <pc:sldChg chg="modTransition modAnim modNotesTx">
        <pc:chgData name="Isabelle Rajendiran" userId="72c74f6e193ffb24" providerId="LiveId" clId="{FFDB7A2F-FAFC-4A8D-8219-9F183D3AD8E4}" dt="2025-02-02T21:25:36.376" v="495" actId="20577"/>
        <pc:sldMkLst>
          <pc:docMk/>
          <pc:sldMk cId="427098409" sldId="310"/>
        </pc:sldMkLst>
      </pc:sldChg>
      <pc:sldChg chg="modTransition modAnim modNotesTx">
        <pc:chgData name="Isabelle Rajendiran" userId="72c74f6e193ffb24" providerId="LiveId" clId="{FFDB7A2F-FAFC-4A8D-8219-9F183D3AD8E4}" dt="2025-02-02T21:50:04.790" v="1041" actId="20577"/>
        <pc:sldMkLst>
          <pc:docMk/>
          <pc:sldMk cId="1546419724" sldId="313"/>
        </pc:sldMkLst>
      </pc:sldChg>
      <pc:sldChg chg="addSp modSp mod modTransition modAnim modNotesTx">
        <pc:chgData name="Isabelle Rajendiran" userId="72c74f6e193ffb24" providerId="LiveId" clId="{FFDB7A2F-FAFC-4A8D-8219-9F183D3AD8E4}" dt="2025-02-02T21:40:12.007" v="708" actId="20577"/>
        <pc:sldMkLst>
          <pc:docMk/>
          <pc:sldMk cId="2769529479" sldId="314"/>
        </pc:sldMkLst>
        <pc:spChg chg="mod">
          <ac:chgData name="Isabelle Rajendiran" userId="72c74f6e193ffb24" providerId="LiveId" clId="{FFDB7A2F-FAFC-4A8D-8219-9F183D3AD8E4}" dt="2025-02-02T20:45:02.773" v="69" actId="1076"/>
          <ac:spMkLst>
            <pc:docMk/>
            <pc:sldMk cId="2769529479" sldId="314"/>
            <ac:spMk id="6" creationId="{0DBAD179-20BC-329C-12FB-C131D6DF2FD9}"/>
          </ac:spMkLst>
        </pc:spChg>
        <pc:spChg chg="mod">
          <ac:chgData name="Isabelle Rajendiran" userId="72c74f6e193ffb24" providerId="LiveId" clId="{FFDB7A2F-FAFC-4A8D-8219-9F183D3AD8E4}" dt="2025-02-02T20:45:52.737" v="82" actId="164"/>
          <ac:spMkLst>
            <pc:docMk/>
            <pc:sldMk cId="2769529479" sldId="314"/>
            <ac:spMk id="16" creationId="{3D3CA09C-F196-44AD-60C9-ABF1479B9F6B}"/>
          </ac:spMkLst>
        </pc:spChg>
        <pc:spChg chg="mod ord">
          <ac:chgData name="Isabelle Rajendiran" userId="72c74f6e193ffb24" providerId="LiveId" clId="{FFDB7A2F-FAFC-4A8D-8219-9F183D3AD8E4}" dt="2025-02-02T20:45:44.130" v="81" actId="164"/>
          <ac:spMkLst>
            <pc:docMk/>
            <pc:sldMk cId="2769529479" sldId="314"/>
            <ac:spMk id="24" creationId="{FB7E6859-4464-8ABC-990F-AE2855231704}"/>
          </ac:spMkLst>
        </pc:spChg>
        <pc:spChg chg="mod">
          <ac:chgData name="Isabelle Rajendiran" userId="72c74f6e193ffb24" providerId="LiveId" clId="{FFDB7A2F-FAFC-4A8D-8219-9F183D3AD8E4}" dt="2025-02-02T20:45:52.737" v="82" actId="164"/>
          <ac:spMkLst>
            <pc:docMk/>
            <pc:sldMk cId="2769529479" sldId="314"/>
            <ac:spMk id="27" creationId="{D003BFF9-3934-D96B-BEB1-F09422ABA8BD}"/>
          </ac:spMkLst>
        </pc:spChg>
        <pc:spChg chg="mod">
          <ac:chgData name="Isabelle Rajendiran" userId="72c74f6e193ffb24" providerId="LiveId" clId="{FFDB7A2F-FAFC-4A8D-8219-9F183D3AD8E4}" dt="2025-02-02T20:45:44.130" v="81" actId="164"/>
          <ac:spMkLst>
            <pc:docMk/>
            <pc:sldMk cId="2769529479" sldId="314"/>
            <ac:spMk id="28" creationId="{5B3D75F3-1631-CE89-B651-2A4016AE3868}"/>
          </ac:spMkLst>
        </pc:spChg>
        <pc:spChg chg="mod">
          <ac:chgData name="Isabelle Rajendiran" userId="72c74f6e193ffb24" providerId="LiveId" clId="{FFDB7A2F-FAFC-4A8D-8219-9F183D3AD8E4}" dt="2025-02-02T20:45:02.773" v="69" actId="1076"/>
          <ac:spMkLst>
            <pc:docMk/>
            <pc:sldMk cId="2769529479" sldId="314"/>
            <ac:spMk id="29" creationId="{AD98CAE4-EA68-A20A-1B8E-4183E376931C}"/>
          </ac:spMkLst>
        </pc:spChg>
        <pc:grpChg chg="add mod">
          <ac:chgData name="Isabelle Rajendiran" userId="72c74f6e193ffb24" providerId="LiveId" clId="{FFDB7A2F-FAFC-4A8D-8219-9F183D3AD8E4}" dt="2025-02-02T20:45:02.773" v="69" actId="1076"/>
          <ac:grpSpMkLst>
            <pc:docMk/>
            <pc:sldMk cId="2769529479" sldId="314"/>
            <ac:grpSpMk id="35" creationId="{8B3773C8-6205-1C03-33F6-A7A70312157B}"/>
          </ac:grpSpMkLst>
        </pc:grpChg>
        <pc:grpChg chg="add mod">
          <ac:chgData name="Isabelle Rajendiran" userId="72c74f6e193ffb24" providerId="LiveId" clId="{FFDB7A2F-FAFC-4A8D-8219-9F183D3AD8E4}" dt="2025-02-02T20:45:44.130" v="81" actId="164"/>
          <ac:grpSpMkLst>
            <pc:docMk/>
            <pc:sldMk cId="2769529479" sldId="314"/>
            <ac:grpSpMk id="36" creationId="{59C8338C-A3D1-0338-3EE5-2CB4EA506E7F}"/>
          </ac:grpSpMkLst>
        </pc:grpChg>
        <pc:grpChg chg="add mod">
          <ac:chgData name="Isabelle Rajendiran" userId="72c74f6e193ffb24" providerId="LiveId" clId="{FFDB7A2F-FAFC-4A8D-8219-9F183D3AD8E4}" dt="2025-02-02T20:45:52.737" v="82" actId="164"/>
          <ac:grpSpMkLst>
            <pc:docMk/>
            <pc:sldMk cId="2769529479" sldId="314"/>
            <ac:grpSpMk id="37" creationId="{D8CF7D35-1F49-C292-92A8-9AC383215318}"/>
          </ac:grpSpMkLst>
        </pc:grpChg>
        <pc:picChg chg="mod">
          <ac:chgData name="Isabelle Rajendiran" userId="72c74f6e193ffb24" providerId="LiveId" clId="{FFDB7A2F-FAFC-4A8D-8219-9F183D3AD8E4}" dt="2025-02-02T20:45:52.737" v="82" actId="164"/>
          <ac:picMkLst>
            <pc:docMk/>
            <pc:sldMk cId="2769529479" sldId="314"/>
            <ac:picMk id="25" creationId="{8BC62E6E-070F-B7FD-3EC0-1EAFA5CEE2E2}"/>
          </ac:picMkLst>
        </pc:picChg>
        <pc:picChg chg="mod">
          <ac:chgData name="Isabelle Rajendiran" userId="72c74f6e193ffb24" providerId="LiveId" clId="{FFDB7A2F-FAFC-4A8D-8219-9F183D3AD8E4}" dt="2025-02-02T20:45:02.773" v="69" actId="1076"/>
          <ac:picMkLst>
            <pc:docMk/>
            <pc:sldMk cId="2769529479" sldId="314"/>
            <ac:picMk id="1028" creationId="{9EE7C62B-F65B-B04C-6A32-91183C70DAE3}"/>
          </ac:picMkLst>
        </pc:picChg>
        <pc:cxnChg chg="mod">
          <ac:chgData name="Isabelle Rajendiran" userId="72c74f6e193ffb24" providerId="LiveId" clId="{FFDB7A2F-FAFC-4A8D-8219-9F183D3AD8E4}" dt="2025-02-02T20:45:44.130" v="81" actId="164"/>
          <ac:cxnSpMkLst>
            <pc:docMk/>
            <pc:sldMk cId="2769529479" sldId="314"/>
            <ac:cxnSpMk id="15" creationId="{51DC3F62-F89C-FA00-E9B2-AE3E1160756E}"/>
          </ac:cxnSpMkLst>
        </pc:cxnChg>
        <pc:cxnChg chg="mod">
          <ac:chgData name="Isabelle Rajendiran" userId="72c74f6e193ffb24" providerId="LiveId" clId="{FFDB7A2F-FAFC-4A8D-8219-9F183D3AD8E4}" dt="2025-02-02T20:45:52.737" v="82" actId="164"/>
          <ac:cxnSpMkLst>
            <pc:docMk/>
            <pc:sldMk cId="2769529479" sldId="314"/>
            <ac:cxnSpMk id="26" creationId="{E635D0C7-063F-D525-72F1-50D015F106B8}"/>
          </ac:cxnSpMkLst>
        </pc:cxnChg>
      </pc:sldChg>
      <pc:sldChg chg="addSp delSp modSp mod modTransition modAnim modNotesTx">
        <pc:chgData name="Isabelle Rajendiran" userId="72c74f6e193ffb24" providerId="LiveId" clId="{FFDB7A2F-FAFC-4A8D-8219-9F183D3AD8E4}" dt="2025-02-02T21:53:20.504" v="1269" actId="313"/>
        <pc:sldMkLst>
          <pc:docMk/>
          <pc:sldMk cId="3246857113" sldId="315"/>
        </pc:sldMkLst>
        <pc:spChg chg="mod">
          <ac:chgData name="Isabelle Rajendiran" userId="72c74f6e193ffb24" providerId="LiveId" clId="{FFDB7A2F-FAFC-4A8D-8219-9F183D3AD8E4}" dt="2025-02-02T20:48:29.761" v="95" actId="27803"/>
          <ac:spMkLst>
            <pc:docMk/>
            <pc:sldMk cId="3246857113" sldId="315"/>
            <ac:spMk id="5" creationId="{05071938-0B24-AB7B-188C-4B3062E3C8B7}"/>
          </ac:spMkLst>
        </pc:spChg>
        <pc:spChg chg="mod">
          <ac:chgData name="Isabelle Rajendiran" userId="72c74f6e193ffb24" providerId="LiveId" clId="{FFDB7A2F-FAFC-4A8D-8219-9F183D3AD8E4}" dt="2025-02-02T20:48:37.944" v="96" actId="27803"/>
          <ac:spMkLst>
            <pc:docMk/>
            <pc:sldMk cId="3246857113" sldId="315"/>
            <ac:spMk id="40" creationId="{0DBF4EAD-6FB5-3851-7059-5763B3C921F7}"/>
          </ac:spMkLst>
        </pc:spChg>
        <pc:spChg chg="mod">
          <ac:chgData name="Isabelle Rajendiran" userId="72c74f6e193ffb24" providerId="LiveId" clId="{FFDB7A2F-FAFC-4A8D-8219-9F183D3AD8E4}" dt="2025-02-02T20:48:37.944" v="96" actId="27803"/>
          <ac:spMkLst>
            <pc:docMk/>
            <pc:sldMk cId="3246857113" sldId="315"/>
            <ac:spMk id="41" creationId="{29CB8368-CFBA-0271-D5CB-147D92FF6C45}"/>
          </ac:spMkLst>
        </pc:spChg>
        <pc:spChg chg="mod">
          <ac:chgData name="Isabelle Rajendiran" userId="72c74f6e193ffb24" providerId="LiveId" clId="{FFDB7A2F-FAFC-4A8D-8219-9F183D3AD8E4}" dt="2025-02-02T20:48:29.761" v="95" actId="27803"/>
          <ac:spMkLst>
            <pc:docMk/>
            <pc:sldMk cId="3246857113" sldId="315"/>
            <ac:spMk id="1117" creationId="{7B208BB1-9ECA-7A8B-56FA-187F2666C651}"/>
          </ac:spMkLst>
        </pc:spChg>
        <pc:grpChg chg="add del mod">
          <ac:chgData name="Isabelle Rajendiran" userId="72c74f6e193ffb24" providerId="LiveId" clId="{FFDB7A2F-FAFC-4A8D-8219-9F183D3AD8E4}" dt="2025-02-02T20:48:37.944" v="96" actId="27803"/>
          <ac:grpSpMkLst>
            <pc:docMk/>
            <pc:sldMk cId="3246857113" sldId="315"/>
            <ac:grpSpMk id="39" creationId="{AA125B21-4597-E429-38DB-AC788AB56561}"/>
          </ac:grpSpMkLst>
        </pc:grpChg>
        <pc:picChg chg="add del">
          <ac:chgData name="Isabelle Rajendiran" userId="72c74f6e193ffb24" providerId="LiveId" clId="{FFDB7A2F-FAFC-4A8D-8219-9F183D3AD8E4}" dt="2025-02-02T20:48:37.944" v="96" actId="27803"/>
          <ac:picMkLst>
            <pc:docMk/>
            <pc:sldMk cId="3246857113" sldId="315"/>
            <ac:picMk id="15" creationId="{769BCADB-1CE6-91B9-A1A7-A48335094F98}"/>
          </ac:picMkLst>
        </pc:picChg>
      </pc:sldChg>
      <pc:sldChg chg="modSp mod modTransition modAnim modNotesTx">
        <pc:chgData name="Isabelle Rajendiran" userId="72c74f6e193ffb24" providerId="LiveId" clId="{FFDB7A2F-FAFC-4A8D-8219-9F183D3AD8E4}" dt="2025-02-03T07:38:08.184" v="2692" actId="20577"/>
        <pc:sldMkLst>
          <pc:docMk/>
          <pc:sldMk cId="3462264948" sldId="317"/>
        </pc:sldMkLst>
        <pc:spChg chg="mod">
          <ac:chgData name="Isabelle Rajendiran" userId="72c74f6e193ffb24" providerId="LiveId" clId="{FFDB7A2F-FAFC-4A8D-8219-9F183D3AD8E4}" dt="2025-02-02T20:52:21.164" v="135" actId="1076"/>
          <ac:spMkLst>
            <pc:docMk/>
            <pc:sldMk cId="3462264948" sldId="317"/>
            <ac:spMk id="51" creationId="{61E50829-85DB-4A7A-882C-3F838DA640E3}"/>
          </ac:spMkLst>
        </pc:spChg>
        <pc:cxnChg chg="mod">
          <ac:chgData name="Isabelle Rajendiran" userId="72c74f6e193ffb24" providerId="LiveId" clId="{FFDB7A2F-FAFC-4A8D-8219-9F183D3AD8E4}" dt="2025-02-02T20:52:21.164" v="135" actId="1076"/>
          <ac:cxnSpMkLst>
            <pc:docMk/>
            <pc:sldMk cId="3462264948" sldId="317"/>
            <ac:cxnSpMk id="1042" creationId="{7BA11E14-9E85-A31D-7E09-BFDC885E8939}"/>
          </ac:cxnSpMkLst>
        </pc:cxnChg>
      </pc:sldChg>
      <pc:sldChg chg="modTransition modAnim modNotesTx">
        <pc:chgData name="Isabelle Rajendiran" userId="72c74f6e193ffb24" providerId="LiveId" clId="{FFDB7A2F-FAFC-4A8D-8219-9F183D3AD8E4}" dt="2025-02-03T07:32:26.215" v="2651" actId="20577"/>
        <pc:sldMkLst>
          <pc:docMk/>
          <pc:sldMk cId="64985872" sldId="318"/>
        </pc:sldMkLst>
      </pc:sldChg>
      <pc:sldChg chg="modSp mod modTransition modAnim modNotesTx">
        <pc:chgData name="Isabelle Rajendiran" userId="72c74f6e193ffb24" providerId="LiveId" clId="{FFDB7A2F-FAFC-4A8D-8219-9F183D3AD8E4}" dt="2025-02-02T22:03:29.632" v="1807" actId="20577"/>
        <pc:sldMkLst>
          <pc:docMk/>
          <pc:sldMk cId="1751208497" sldId="319"/>
        </pc:sldMkLst>
        <pc:picChg chg="ord">
          <ac:chgData name="Isabelle Rajendiran" userId="72c74f6e193ffb24" providerId="LiveId" clId="{FFDB7A2F-FAFC-4A8D-8219-9F183D3AD8E4}" dt="2025-02-02T20:55:46.800" v="162" actId="166"/>
          <ac:picMkLst>
            <pc:docMk/>
            <pc:sldMk cId="1751208497" sldId="319"/>
            <ac:picMk id="5" creationId="{3349C221-AA23-9AE1-944D-CAA166F66CEE}"/>
          </ac:picMkLst>
        </pc:picChg>
      </pc:sldChg>
      <pc:sldChg chg="addSp delSp modSp mod modTransition delAnim modAnim modNotesTx">
        <pc:chgData name="Isabelle Rajendiran" userId="72c74f6e193ffb24" providerId="LiveId" clId="{FFDB7A2F-FAFC-4A8D-8219-9F183D3AD8E4}" dt="2025-02-03T07:09:32.163" v="2487" actId="14100"/>
        <pc:sldMkLst>
          <pc:docMk/>
          <pc:sldMk cId="594238391" sldId="320"/>
        </pc:sldMkLst>
        <pc:spChg chg="del">
          <ac:chgData name="Isabelle Rajendiran" userId="72c74f6e193ffb24" providerId="LiveId" clId="{FFDB7A2F-FAFC-4A8D-8219-9F183D3AD8E4}" dt="2025-02-03T07:09:08.063" v="2428" actId="478"/>
          <ac:spMkLst>
            <pc:docMk/>
            <pc:sldMk cId="594238391" sldId="320"/>
            <ac:spMk id="4" creationId="{7FC7EC5C-85A6-2C8B-A5B1-338653F85FC8}"/>
          </ac:spMkLst>
        </pc:spChg>
        <pc:spChg chg="del">
          <ac:chgData name="Isabelle Rajendiran" userId="72c74f6e193ffb24" providerId="LiveId" clId="{FFDB7A2F-FAFC-4A8D-8219-9F183D3AD8E4}" dt="2025-02-03T07:09:06.644" v="2427" actId="478"/>
          <ac:spMkLst>
            <pc:docMk/>
            <pc:sldMk cId="594238391" sldId="320"/>
            <ac:spMk id="8" creationId="{5BEA740E-EA7B-24E8-D60A-8E26E1B4DCF2}"/>
          </ac:spMkLst>
        </pc:spChg>
        <pc:spChg chg="mod">
          <ac:chgData name="Isabelle Rajendiran" userId="72c74f6e193ffb24" providerId="LiveId" clId="{FFDB7A2F-FAFC-4A8D-8219-9F183D3AD8E4}" dt="2025-02-03T07:09:32.163" v="2487" actId="14100"/>
          <ac:spMkLst>
            <pc:docMk/>
            <pc:sldMk cId="594238391" sldId="320"/>
            <ac:spMk id="19" creationId="{90FEA6D9-65F3-9992-B45E-781DBC37F9B2}"/>
          </ac:spMkLst>
        </pc:spChg>
        <pc:spChg chg="mod">
          <ac:chgData name="Isabelle Rajendiran" userId="72c74f6e193ffb24" providerId="LiveId" clId="{FFDB7A2F-FAFC-4A8D-8219-9F183D3AD8E4}" dt="2025-02-03T07:09:22.175" v="2483" actId="1035"/>
          <ac:spMkLst>
            <pc:docMk/>
            <pc:sldMk cId="594238391" sldId="320"/>
            <ac:spMk id="21" creationId="{B4EFB091-2E1C-989A-4EE5-BC8440115116}"/>
          </ac:spMkLst>
        </pc:spChg>
        <pc:spChg chg="add del mod">
          <ac:chgData name="Isabelle Rajendiran" userId="72c74f6e193ffb24" providerId="LiveId" clId="{FFDB7A2F-FAFC-4A8D-8219-9F183D3AD8E4}" dt="2025-02-03T07:09:10.304" v="2429" actId="478"/>
          <ac:spMkLst>
            <pc:docMk/>
            <pc:sldMk cId="594238391" sldId="320"/>
            <ac:spMk id="25" creationId="{CFD87AB4-7558-5B03-8DB4-1C3901229E2F}"/>
          </ac:spMkLst>
        </pc:spChg>
        <pc:picChg chg="del">
          <ac:chgData name="Isabelle Rajendiran" userId="72c74f6e193ffb24" providerId="LiveId" clId="{FFDB7A2F-FAFC-4A8D-8219-9F183D3AD8E4}" dt="2025-02-03T07:09:11.807" v="2430" actId="478"/>
          <ac:picMkLst>
            <pc:docMk/>
            <pc:sldMk cId="594238391" sldId="320"/>
            <ac:picMk id="9" creationId="{60D52B0B-DAE8-2C9D-5D02-07D2C07F0E4A}"/>
          </ac:picMkLst>
        </pc:picChg>
        <pc:picChg chg="mod">
          <ac:chgData name="Isabelle Rajendiran" userId="72c74f6e193ffb24" providerId="LiveId" clId="{FFDB7A2F-FAFC-4A8D-8219-9F183D3AD8E4}" dt="2025-02-03T07:09:22.175" v="2483" actId="1035"/>
          <ac:picMkLst>
            <pc:docMk/>
            <pc:sldMk cId="594238391" sldId="320"/>
            <ac:picMk id="20" creationId="{006C3E70-23DA-EF8C-BFBE-7C0ED89F72A3}"/>
          </ac:picMkLst>
        </pc:picChg>
      </pc:sldChg>
      <pc:sldChg chg="addSp delSp modSp mod modTransition modAnim modNotesTx">
        <pc:chgData name="Isabelle Rajendiran" userId="72c74f6e193ffb24" providerId="LiveId" clId="{FFDB7A2F-FAFC-4A8D-8219-9F183D3AD8E4}" dt="2025-02-03T07:11:08.371" v="2585" actId="20577"/>
        <pc:sldMkLst>
          <pc:docMk/>
          <pc:sldMk cId="2581888839" sldId="321"/>
        </pc:sldMkLst>
        <pc:spChg chg="mod">
          <ac:chgData name="Isabelle Rajendiran" userId="72c74f6e193ffb24" providerId="LiveId" clId="{FFDB7A2F-FAFC-4A8D-8219-9F183D3AD8E4}" dt="2025-02-02T20:58:15.812" v="179" actId="164"/>
          <ac:spMkLst>
            <pc:docMk/>
            <pc:sldMk cId="2581888839" sldId="321"/>
            <ac:spMk id="6" creationId="{2D41094F-5F64-A613-5B87-3AA8F3DE5DD8}"/>
          </ac:spMkLst>
        </pc:spChg>
        <pc:spChg chg="mod">
          <ac:chgData name="Isabelle Rajendiran" userId="72c74f6e193ffb24" providerId="LiveId" clId="{FFDB7A2F-FAFC-4A8D-8219-9F183D3AD8E4}" dt="2025-02-02T20:58:15.812" v="179" actId="164"/>
          <ac:spMkLst>
            <pc:docMk/>
            <pc:sldMk cId="2581888839" sldId="321"/>
            <ac:spMk id="7" creationId="{785E86AA-B92F-452C-F960-41116815C6C6}"/>
          </ac:spMkLst>
        </pc:spChg>
        <pc:spChg chg="mod">
          <ac:chgData name="Isabelle Rajendiran" userId="72c74f6e193ffb24" providerId="LiveId" clId="{FFDB7A2F-FAFC-4A8D-8219-9F183D3AD8E4}" dt="2025-02-02T21:04:04.405" v="210" actId="164"/>
          <ac:spMkLst>
            <pc:docMk/>
            <pc:sldMk cId="2581888839" sldId="321"/>
            <ac:spMk id="23" creationId="{E9A30C44-0A1E-A9E0-77F6-18A53284AE3B}"/>
          </ac:spMkLst>
        </pc:spChg>
        <pc:spChg chg="mod">
          <ac:chgData name="Isabelle Rajendiran" userId="72c74f6e193ffb24" providerId="LiveId" clId="{FFDB7A2F-FAFC-4A8D-8219-9F183D3AD8E4}" dt="2025-02-02T20:58:15.812" v="179" actId="164"/>
          <ac:spMkLst>
            <pc:docMk/>
            <pc:sldMk cId="2581888839" sldId="321"/>
            <ac:spMk id="43" creationId="{993F113B-BBEB-B84B-FF68-EF2125992E16}"/>
          </ac:spMkLst>
        </pc:spChg>
        <pc:spChg chg="mod topLvl">
          <ac:chgData name="Isabelle Rajendiran" userId="72c74f6e193ffb24" providerId="LiveId" clId="{FFDB7A2F-FAFC-4A8D-8219-9F183D3AD8E4}" dt="2025-02-02T20:58:55.786" v="185" actId="164"/>
          <ac:spMkLst>
            <pc:docMk/>
            <pc:sldMk cId="2581888839" sldId="321"/>
            <ac:spMk id="50" creationId="{57B7B7D3-0933-F0ED-7202-26237A430066}"/>
          </ac:spMkLst>
        </pc:spChg>
        <pc:spChg chg="mod topLvl">
          <ac:chgData name="Isabelle Rajendiran" userId="72c74f6e193ffb24" providerId="LiveId" clId="{FFDB7A2F-FAFC-4A8D-8219-9F183D3AD8E4}" dt="2025-02-02T20:58:55.786" v="185" actId="164"/>
          <ac:spMkLst>
            <pc:docMk/>
            <pc:sldMk cId="2581888839" sldId="321"/>
            <ac:spMk id="51" creationId="{FCB1DC8B-2F60-572A-14BA-781462F641A7}"/>
          </ac:spMkLst>
        </pc:spChg>
        <pc:spChg chg="mod">
          <ac:chgData name="Isabelle Rajendiran" userId="72c74f6e193ffb24" providerId="LiveId" clId="{FFDB7A2F-FAFC-4A8D-8219-9F183D3AD8E4}" dt="2025-02-02T20:58:55.786" v="185" actId="164"/>
          <ac:spMkLst>
            <pc:docMk/>
            <pc:sldMk cId="2581888839" sldId="321"/>
            <ac:spMk id="52" creationId="{C85CCBDE-C768-6BD7-6C37-868991F03374}"/>
          </ac:spMkLst>
        </pc:spChg>
        <pc:spChg chg="mod topLvl">
          <ac:chgData name="Isabelle Rajendiran" userId="72c74f6e193ffb24" providerId="LiveId" clId="{FFDB7A2F-FAFC-4A8D-8219-9F183D3AD8E4}" dt="2025-02-02T20:59:15.276" v="188" actId="164"/>
          <ac:spMkLst>
            <pc:docMk/>
            <pc:sldMk cId="2581888839" sldId="321"/>
            <ac:spMk id="53" creationId="{35F0517B-49F2-607C-4DE6-1D07D7C01A11}"/>
          </ac:spMkLst>
        </pc:spChg>
        <pc:spChg chg="mod topLvl">
          <ac:chgData name="Isabelle Rajendiran" userId="72c74f6e193ffb24" providerId="LiveId" clId="{FFDB7A2F-FAFC-4A8D-8219-9F183D3AD8E4}" dt="2025-02-02T21:00:45.259" v="198" actId="164"/>
          <ac:spMkLst>
            <pc:docMk/>
            <pc:sldMk cId="2581888839" sldId="321"/>
            <ac:spMk id="54" creationId="{AD1D493D-7263-0F84-FBB8-54CC36DE8E0E}"/>
          </ac:spMkLst>
        </pc:spChg>
        <pc:spChg chg="mod topLvl">
          <ac:chgData name="Isabelle Rajendiran" userId="72c74f6e193ffb24" providerId="LiveId" clId="{FFDB7A2F-FAFC-4A8D-8219-9F183D3AD8E4}" dt="2025-02-02T21:00:45.259" v="198" actId="164"/>
          <ac:spMkLst>
            <pc:docMk/>
            <pc:sldMk cId="2581888839" sldId="321"/>
            <ac:spMk id="55" creationId="{05CF032A-9629-21A6-E629-FBD1758F943A}"/>
          </ac:spMkLst>
        </pc:spChg>
        <pc:spChg chg="mod">
          <ac:chgData name="Isabelle Rajendiran" userId="72c74f6e193ffb24" providerId="LiveId" clId="{FFDB7A2F-FAFC-4A8D-8219-9F183D3AD8E4}" dt="2025-02-02T21:00:38.397" v="197" actId="164"/>
          <ac:spMkLst>
            <pc:docMk/>
            <pc:sldMk cId="2581888839" sldId="321"/>
            <ac:spMk id="56" creationId="{E6DA72EA-1BF2-4E89-FFDD-98FC211A69F7}"/>
          </ac:spMkLst>
        </pc:spChg>
        <pc:spChg chg="mod topLvl">
          <ac:chgData name="Isabelle Rajendiran" userId="72c74f6e193ffb24" providerId="LiveId" clId="{FFDB7A2F-FAFC-4A8D-8219-9F183D3AD8E4}" dt="2025-02-02T21:00:38.397" v="197" actId="164"/>
          <ac:spMkLst>
            <pc:docMk/>
            <pc:sldMk cId="2581888839" sldId="321"/>
            <ac:spMk id="57" creationId="{0E6E44CA-75A1-0FA7-2197-229B1945BD89}"/>
          </ac:spMkLst>
        </pc:spChg>
        <pc:spChg chg="mod">
          <ac:chgData name="Isabelle Rajendiran" userId="72c74f6e193ffb24" providerId="LiveId" clId="{FFDB7A2F-FAFC-4A8D-8219-9F183D3AD8E4}" dt="2025-02-02T21:00:55.272" v="200" actId="164"/>
          <ac:spMkLst>
            <pc:docMk/>
            <pc:sldMk cId="2581888839" sldId="321"/>
            <ac:spMk id="58" creationId="{41E3965D-E7F7-B631-A1B2-72C31575D4C0}"/>
          </ac:spMkLst>
        </pc:spChg>
        <pc:spChg chg="mod">
          <ac:chgData name="Isabelle Rajendiran" userId="72c74f6e193ffb24" providerId="LiveId" clId="{FFDB7A2F-FAFC-4A8D-8219-9F183D3AD8E4}" dt="2025-02-02T21:00:55.272" v="200" actId="164"/>
          <ac:spMkLst>
            <pc:docMk/>
            <pc:sldMk cId="2581888839" sldId="321"/>
            <ac:spMk id="59" creationId="{8B20932B-D249-CF20-78F9-3C08DE8FBD61}"/>
          </ac:spMkLst>
        </pc:spChg>
        <pc:spChg chg="mod">
          <ac:chgData name="Isabelle Rajendiran" userId="72c74f6e193ffb24" providerId="LiveId" clId="{FFDB7A2F-FAFC-4A8D-8219-9F183D3AD8E4}" dt="2025-02-02T21:00:55.272" v="200" actId="164"/>
          <ac:spMkLst>
            <pc:docMk/>
            <pc:sldMk cId="2581888839" sldId="321"/>
            <ac:spMk id="60" creationId="{5D420E47-45B8-FBFC-18D4-37CD94D3F538}"/>
          </ac:spMkLst>
        </pc:spChg>
        <pc:spChg chg="mod">
          <ac:chgData name="Isabelle Rajendiran" userId="72c74f6e193ffb24" providerId="LiveId" clId="{FFDB7A2F-FAFC-4A8D-8219-9F183D3AD8E4}" dt="2025-02-02T21:00:55.272" v="200" actId="164"/>
          <ac:spMkLst>
            <pc:docMk/>
            <pc:sldMk cId="2581888839" sldId="321"/>
            <ac:spMk id="61" creationId="{3BC08204-0366-E5A5-330E-E5953C27C6E7}"/>
          </ac:spMkLst>
        </pc:spChg>
        <pc:grpChg chg="add mod">
          <ac:chgData name="Isabelle Rajendiran" userId="72c74f6e193ffb24" providerId="LiveId" clId="{FFDB7A2F-FAFC-4A8D-8219-9F183D3AD8E4}" dt="2025-02-02T21:04:04.405" v="210" actId="164"/>
          <ac:grpSpMkLst>
            <pc:docMk/>
            <pc:sldMk cId="2581888839" sldId="321"/>
            <ac:grpSpMk id="62" creationId="{9238D9C4-CF80-2B58-FE47-53F69F17FB34}"/>
          </ac:grpSpMkLst>
        </pc:grpChg>
        <pc:grpChg chg="add del mod">
          <ac:chgData name="Isabelle Rajendiran" userId="72c74f6e193ffb24" providerId="LiveId" clId="{FFDB7A2F-FAFC-4A8D-8219-9F183D3AD8E4}" dt="2025-02-02T20:58:41.334" v="184" actId="165"/>
          <ac:grpSpMkLst>
            <pc:docMk/>
            <pc:sldMk cId="2581888839" sldId="321"/>
            <ac:grpSpMk id="63" creationId="{0837C1BE-8D25-8251-A349-659C75DBD1A4}"/>
          </ac:grpSpMkLst>
        </pc:grpChg>
        <pc:grpChg chg="add mod">
          <ac:chgData name="Isabelle Rajendiran" userId="72c74f6e193ffb24" providerId="LiveId" clId="{FFDB7A2F-FAFC-4A8D-8219-9F183D3AD8E4}" dt="2025-02-02T20:59:15.276" v="188" actId="164"/>
          <ac:grpSpMkLst>
            <pc:docMk/>
            <pc:sldMk cId="2581888839" sldId="321"/>
            <ac:grpSpMk id="1088" creationId="{E4391CCC-6D64-6931-EE18-8E4AA8475099}"/>
          </ac:grpSpMkLst>
        </pc:grpChg>
        <pc:grpChg chg="add mod">
          <ac:chgData name="Isabelle Rajendiran" userId="72c74f6e193ffb24" providerId="LiveId" clId="{FFDB7A2F-FAFC-4A8D-8219-9F183D3AD8E4}" dt="2025-02-02T20:59:15.276" v="188" actId="164"/>
          <ac:grpSpMkLst>
            <pc:docMk/>
            <pc:sldMk cId="2581888839" sldId="321"/>
            <ac:grpSpMk id="1089" creationId="{3AE834CA-738F-6195-DAED-6FAF8F715738}"/>
          </ac:grpSpMkLst>
        </pc:grpChg>
        <pc:grpChg chg="add del mod">
          <ac:chgData name="Isabelle Rajendiran" userId="72c74f6e193ffb24" providerId="LiveId" clId="{FFDB7A2F-FAFC-4A8D-8219-9F183D3AD8E4}" dt="2025-02-02T21:00:12.218" v="194" actId="165"/>
          <ac:grpSpMkLst>
            <pc:docMk/>
            <pc:sldMk cId="2581888839" sldId="321"/>
            <ac:grpSpMk id="1090" creationId="{7DFAA473-C8D3-FD02-E622-B1D71736FB08}"/>
          </ac:grpSpMkLst>
        </pc:grpChg>
        <pc:grpChg chg="add mod">
          <ac:chgData name="Isabelle Rajendiran" userId="72c74f6e193ffb24" providerId="LiveId" clId="{FFDB7A2F-FAFC-4A8D-8219-9F183D3AD8E4}" dt="2025-02-02T21:00:45.259" v="198" actId="164"/>
          <ac:grpSpMkLst>
            <pc:docMk/>
            <pc:sldMk cId="2581888839" sldId="321"/>
            <ac:grpSpMk id="1091" creationId="{310CF9DD-4829-DEFD-D86A-51E43B63BED4}"/>
          </ac:grpSpMkLst>
        </pc:grpChg>
        <pc:grpChg chg="add mod">
          <ac:chgData name="Isabelle Rajendiran" userId="72c74f6e193ffb24" providerId="LiveId" clId="{FFDB7A2F-FAFC-4A8D-8219-9F183D3AD8E4}" dt="2025-02-02T21:00:45.259" v="198" actId="164"/>
          <ac:grpSpMkLst>
            <pc:docMk/>
            <pc:sldMk cId="2581888839" sldId="321"/>
            <ac:grpSpMk id="1092" creationId="{C2DE83B1-9589-0D38-6D37-8A94052BE80B}"/>
          </ac:grpSpMkLst>
        </pc:grpChg>
        <pc:grpChg chg="add mod">
          <ac:chgData name="Isabelle Rajendiran" userId="72c74f6e193ffb24" providerId="LiveId" clId="{FFDB7A2F-FAFC-4A8D-8219-9F183D3AD8E4}" dt="2025-02-02T21:00:55.272" v="200" actId="164"/>
          <ac:grpSpMkLst>
            <pc:docMk/>
            <pc:sldMk cId="2581888839" sldId="321"/>
            <ac:grpSpMk id="1093" creationId="{9D4B5A10-8111-B0F9-A504-301EE0C0550E}"/>
          </ac:grpSpMkLst>
        </pc:grpChg>
        <pc:grpChg chg="add mod">
          <ac:chgData name="Isabelle Rajendiran" userId="72c74f6e193ffb24" providerId="LiveId" clId="{FFDB7A2F-FAFC-4A8D-8219-9F183D3AD8E4}" dt="2025-02-02T21:04:04.405" v="210" actId="164"/>
          <ac:grpSpMkLst>
            <pc:docMk/>
            <pc:sldMk cId="2581888839" sldId="321"/>
            <ac:grpSpMk id="1094" creationId="{746C9909-7ACF-8CD7-DAEF-51C47CBF5A6C}"/>
          </ac:grpSpMkLst>
        </pc:grpChg>
      </pc:sldChg>
      <pc:sldChg chg="modTransition modAnim modNotesTx">
        <pc:chgData name="Isabelle Rajendiran" userId="72c74f6e193ffb24" providerId="LiveId" clId="{FFDB7A2F-FAFC-4A8D-8219-9F183D3AD8E4}" dt="2025-02-03T07:32:26.540" v="2653" actId="20577"/>
        <pc:sldMkLst>
          <pc:docMk/>
          <pc:sldMk cId="1913379058" sldId="323"/>
        </pc:sldMkLst>
      </pc:sldChg>
      <pc:sldChg chg="modTransition">
        <pc:chgData name="Isabelle Rajendiran" userId="72c74f6e193ffb24" providerId="LiveId" clId="{FFDB7A2F-FAFC-4A8D-8219-9F183D3AD8E4}" dt="2025-02-02T21:01:41.214" v="208"/>
        <pc:sldMkLst>
          <pc:docMk/>
          <pc:sldMk cId="2949514247" sldId="324"/>
        </pc:sldMkLst>
      </pc:sldChg>
      <pc:sldChg chg="add mod ord modShow">
        <pc:chgData name="Isabelle Rajendiran" userId="72c74f6e193ffb24" providerId="LiveId" clId="{FFDB7A2F-FAFC-4A8D-8219-9F183D3AD8E4}" dt="2025-02-03T07:08:01.646" v="2374" actId="729"/>
        <pc:sldMkLst>
          <pc:docMk/>
          <pc:sldMk cId="449614511"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Hello, good morning, everyone and thank you for your time. Today, I will be presenting MoodTunes: a mood-based song recommendation system.</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BEC35AA9-C2B2-4914-4D90-ECCE1B18624C}"/>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79753FF7-9834-20A4-4075-EABA6CAE25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C5EF1DD1-5079-C2B6-C0ED-674F8D53DE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But what does the distribution of dominant topics i.e., the highest probability topic look like for my dataset.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This bar chart shows that an overwhelming 97% of my songs' dominant topic was love and relationships. This is a huge imbalance.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This imbalance was further highlighted by this heatmap which shows the spread of songs across both emotion and dominant topic. 46% of </a:t>
            </a:r>
            <a:r>
              <a:rPr lang="en" sz="1100" dirty="0"/>
              <a:t>songs belong to the </a:t>
            </a:r>
            <a:r>
              <a:rPr lang="en" sz="1100" b="0" dirty="0">
                <a:solidFill>
                  <a:srgbClr val="00D1E9"/>
                </a:solidFill>
              </a:rPr>
              <a:t>joy</a:t>
            </a:r>
            <a:r>
              <a:rPr lang="en" sz="1100" b="0" dirty="0"/>
              <a:t> and </a:t>
            </a:r>
            <a:r>
              <a:rPr lang="en" sz="1100" b="0" dirty="0">
                <a:solidFill>
                  <a:srgbClr val="00D1E9"/>
                </a:solidFill>
              </a:rPr>
              <a:t>love &amp; relationship</a:t>
            </a:r>
            <a:r>
              <a:rPr lang="en" sz="1100" b="0" dirty="0"/>
              <a:t> </a:t>
            </a:r>
            <a:r>
              <a:rPr lang="en" sz="1100" dirty="0"/>
              <a:t>categories; and many reamining combinations having less than 35 and even 0 songs.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This has a severe negative impact on the users experience as there is essentially very little songs from which to recommend to the users fitting those categories.</a:t>
            </a:r>
          </a:p>
        </p:txBody>
      </p:sp>
    </p:spTree>
    <p:extLst>
      <p:ext uri="{BB962C8B-B14F-4D97-AF65-F5344CB8AC3E}">
        <p14:creationId xmlns:p14="http://schemas.microsoft.com/office/powerpoint/2010/main" val="116819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35B4BD4F-E49C-FE3F-D02B-9A3E3EDCC176}"/>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A93ED2DB-05B9-733E-FBEF-A657710202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CB8C8EB4-4B6C-E35C-D687-C9AFAC994E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evaluate how well the dominant topic fits the lyrics, again, I randomly picked some songs and manually evaluated them. I found that the topics were generally not a very good fit for a lot of the songs, which I expected by the poor coherence of the topics and messy word clouds.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For example, this song is accurately an angry song but there is no indicator of Christmas or religion at all.</a:t>
            </a:r>
          </a:p>
        </p:txBody>
      </p:sp>
    </p:spTree>
    <p:extLst>
      <p:ext uri="{BB962C8B-B14F-4D97-AF65-F5344CB8AC3E}">
        <p14:creationId xmlns:p14="http://schemas.microsoft.com/office/powerpoint/2010/main" val="257284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DD453BDA-CA97-C264-C1D1-B2DF88E64A97}"/>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7CA4A6C5-E0F5-0413-364E-D45D2DE526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F3A59E57-9B87-810E-D707-280FDD7998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Once, I had my complete dataset. I was now able to build a recommendation system.</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How it works is I apply both models on the user prompt to get its main emotion and topic distribution.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Next, I filter the dataset to only contain songs with matching emotion to the user.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Then, I compute a cosine similarity score, a metric of similarity between two vectors, between the topic distribution of the prompt and every remaining songs’ topic distribution. </a:t>
            </a:r>
          </a:p>
          <a:p>
            <a:pPr marL="0" lvl="0" indent="0" algn="l" rtl="0">
              <a:spcBef>
                <a:spcPts val="0"/>
              </a:spcBef>
              <a:spcAft>
                <a:spcPts val="0"/>
              </a:spcAft>
              <a:buNone/>
            </a:pPr>
            <a:endParaRPr lang="en-GB" b="0" i="0" dirty="0">
              <a:solidFill>
                <a:srgbClr val="FFFFFF"/>
              </a:solidFill>
              <a:effectLst/>
              <a:latin typeface="system-ui"/>
            </a:endParaRPr>
          </a:p>
          <a:p>
            <a:pPr marL="0" lvl="0" indent="0" algn="l" rtl="0">
              <a:spcBef>
                <a:spcPts val="0"/>
              </a:spcBef>
              <a:spcAft>
                <a:spcPts val="0"/>
              </a:spcAft>
              <a:buNone/>
            </a:pPr>
            <a:r>
              <a:rPr lang="en-GB" b="0" i="0" dirty="0">
                <a:solidFill>
                  <a:srgbClr val="FFFFFF"/>
                </a:solidFill>
                <a:effectLst/>
                <a:latin typeface="system-ui"/>
              </a:rPr>
              <a:t>Then I display the top 5 songs with the highest similarity score.</a:t>
            </a:r>
            <a:endParaRPr lang="en-GB" dirty="0"/>
          </a:p>
        </p:txBody>
      </p:sp>
    </p:spTree>
    <p:extLst>
      <p:ext uri="{BB962C8B-B14F-4D97-AF65-F5344CB8AC3E}">
        <p14:creationId xmlns:p14="http://schemas.microsoft.com/office/powerpoint/2010/main" val="329422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a:extLst>
            <a:ext uri="{FF2B5EF4-FFF2-40B4-BE49-F238E27FC236}">
              <a16:creationId xmlns:a16="http://schemas.microsoft.com/office/drawing/2014/main" id="{4381534A-1E1E-DAA5-10F7-596CC14F3194}"/>
            </a:ext>
          </a:extLst>
        </p:cNvPr>
        <p:cNvGrpSpPr/>
        <p:nvPr/>
      </p:nvGrpSpPr>
      <p:grpSpPr>
        <a:xfrm>
          <a:off x="0" y="0"/>
          <a:ext cx="0" cy="0"/>
          <a:chOff x="0" y="0"/>
          <a:chExt cx="0" cy="0"/>
        </a:xfrm>
      </p:grpSpPr>
      <p:sp>
        <p:nvSpPr>
          <p:cNvPr id="1205" name="Google Shape;1205;g11f6496f2cd_3_638:notes">
            <a:extLst>
              <a:ext uri="{FF2B5EF4-FFF2-40B4-BE49-F238E27FC236}">
                <a16:creationId xmlns:a16="http://schemas.microsoft.com/office/drawing/2014/main" id="{C33C1458-8FF3-02F2-4C83-B69DCB3DEF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1f6496f2cd_3_638:notes">
            <a:extLst>
              <a:ext uri="{FF2B5EF4-FFF2-40B4-BE49-F238E27FC236}">
                <a16:creationId xmlns:a16="http://schemas.microsoft.com/office/drawing/2014/main" id="{EEFA1D31-6020-0E39-111D-3991F3F3CC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Prompt: I've loved every moment of this academy!</a:t>
            </a:r>
            <a:endParaRPr dirty="0"/>
          </a:p>
        </p:txBody>
      </p:sp>
    </p:spTree>
    <p:extLst>
      <p:ext uri="{BB962C8B-B14F-4D97-AF65-F5344CB8AC3E}">
        <p14:creationId xmlns:p14="http://schemas.microsoft.com/office/powerpoint/2010/main" val="123531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a:extLst>
            <a:ext uri="{FF2B5EF4-FFF2-40B4-BE49-F238E27FC236}">
              <a16:creationId xmlns:a16="http://schemas.microsoft.com/office/drawing/2014/main" id="{C569EF92-CB78-309D-228D-70F2054E8C7C}"/>
            </a:ext>
          </a:extLst>
        </p:cNvPr>
        <p:cNvGrpSpPr/>
        <p:nvPr/>
      </p:nvGrpSpPr>
      <p:grpSpPr>
        <a:xfrm>
          <a:off x="0" y="0"/>
          <a:ext cx="0" cy="0"/>
          <a:chOff x="0" y="0"/>
          <a:chExt cx="0" cy="0"/>
        </a:xfrm>
      </p:grpSpPr>
      <p:sp>
        <p:nvSpPr>
          <p:cNvPr id="1205" name="Google Shape;1205;g11f6496f2cd_3_638:notes">
            <a:extLst>
              <a:ext uri="{FF2B5EF4-FFF2-40B4-BE49-F238E27FC236}">
                <a16:creationId xmlns:a16="http://schemas.microsoft.com/office/drawing/2014/main" id="{FBA02904-208C-39C3-8DF0-300EDACB20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1f6496f2cd_3_638:notes">
            <a:extLst>
              <a:ext uri="{FF2B5EF4-FFF2-40B4-BE49-F238E27FC236}">
                <a16:creationId xmlns:a16="http://schemas.microsoft.com/office/drawing/2014/main" id="{B23B82E1-7884-B954-BB26-DCB95BEE8D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improve this project, I have a few suggestions.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Firstly, my dataset was quite imbalanced perhaps due to the random sampling. Next time, I could add genre information and use this to ensure more variety.</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Additionally, the emotion classification model </a:t>
            </a:r>
            <a:r>
              <a:rPr lang="en-GB" sz="1800" dirty="0">
                <a:effectLst/>
                <a:latin typeface="Calibri" panose="020F0502020204030204" pitchFamily="34" charset="0"/>
                <a:ea typeface="Calibri" panose="020F0502020204030204" pitchFamily="34" charset="0"/>
                <a:cs typeface="Calibri" panose="020F0502020204030204" pitchFamily="34" charset="0"/>
              </a:rPr>
              <a:t>has not been trained specifically for lyrics, which are generally longer and more complex than social media posts, and TV dialogues. Therefore, it would be nice to </a:t>
            </a:r>
            <a:r>
              <a:rPr lang="en-GB" sz="3200" dirty="0"/>
              <a:t>train my own model specifically for lyrics.</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On a similar note, lyrics can also be more than one emotion e.g., a change of emotion through the song so a better approach would be to use multi-label classification.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Lastly, the topics extracted for my topic modelling did not fit well</a:t>
            </a:r>
            <a:r>
              <a:rPr lang="en-GB" sz="1800">
                <a:effectLst/>
                <a:latin typeface="Calibri" panose="020F0502020204030204" pitchFamily="34" charset="0"/>
                <a:ea typeface="Calibri" panose="020F0502020204030204" pitchFamily="34" charset="0"/>
                <a:cs typeface="Calibri" panose="020F0502020204030204" pitchFamily="34" charset="0"/>
              </a:rPr>
              <a:t>. I</a:t>
            </a:r>
            <a:r>
              <a:rPr lang="en-GB" sz="3200"/>
              <a:t>n the future, I want to improve my text cleaning and try other methods like keyword matching. </a:t>
            </a:r>
            <a:r>
              <a:rPr lang="en-GB" sz="1800">
                <a:effectLst/>
                <a:latin typeface="Calibri" panose="020F0502020204030204" pitchFamily="34" charset="0"/>
                <a:ea typeface="Calibri" panose="020F0502020204030204" pitchFamily="34" charset="0"/>
                <a:cs typeface="Calibri" panose="020F0502020204030204" pitchFamily="34" charset="0"/>
              </a:rPr>
              <a:t>The </a:t>
            </a:r>
            <a:r>
              <a:rPr lang="en-GB" sz="1800" dirty="0">
                <a:effectLst/>
                <a:latin typeface="Calibri" panose="020F0502020204030204" pitchFamily="34" charset="0"/>
                <a:ea typeface="Calibri" panose="020F0502020204030204" pitchFamily="34" charset="0"/>
                <a:cs typeface="Calibri" panose="020F0502020204030204" pitchFamily="34" charset="0"/>
              </a:rPr>
              <a:t>implementation of a feedback system would also help to improve the recommendations.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168498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a:extLst>
            <a:ext uri="{FF2B5EF4-FFF2-40B4-BE49-F238E27FC236}">
              <a16:creationId xmlns:a16="http://schemas.microsoft.com/office/drawing/2014/main" id="{0E7A67DE-8B90-3C7C-5400-5316D8BC794A}"/>
            </a:ext>
          </a:extLst>
        </p:cNvPr>
        <p:cNvGrpSpPr/>
        <p:nvPr/>
      </p:nvGrpSpPr>
      <p:grpSpPr>
        <a:xfrm>
          <a:off x="0" y="0"/>
          <a:ext cx="0" cy="0"/>
          <a:chOff x="0" y="0"/>
          <a:chExt cx="0" cy="0"/>
        </a:xfrm>
      </p:grpSpPr>
      <p:sp>
        <p:nvSpPr>
          <p:cNvPr id="1205" name="Google Shape;1205;g11f6496f2cd_3_638:notes">
            <a:extLst>
              <a:ext uri="{FF2B5EF4-FFF2-40B4-BE49-F238E27FC236}">
                <a16:creationId xmlns:a16="http://schemas.microsoft.com/office/drawing/2014/main" id="{4963413E-4419-B4C7-F7FB-39D448BA03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1f6496f2cd_3_638:notes">
            <a:extLst>
              <a:ext uri="{FF2B5EF4-FFF2-40B4-BE49-F238E27FC236}">
                <a16:creationId xmlns:a16="http://schemas.microsoft.com/office/drawing/2014/main" id="{D1879A74-6F11-8D77-2002-8B05A48A40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444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3F2EA46E-0A2A-87B3-3EE4-692CD8117354}"/>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F64A7BCC-B1C5-5796-208D-F3C58BFFFC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A22F9C8D-1808-ECDD-6366-6210210F7A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evaluate how well the dominant topic fits the lyrics, again, I randomly picked some songs and manually evaluated them. I found that the topics were generally not a very good fit for a lot of the songs</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The first one is example of an accurate classification. It shows a sad song with a strong religious theme.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However, I found that the topics were generally not a very good fit for a lot of the songs, which can be known already from the poor coherence of the topics and messy word clouds. For example, this song is accurately an angry song but there is no indicator of Christmas or religion at all.</a:t>
            </a:r>
          </a:p>
        </p:txBody>
      </p:sp>
    </p:spTree>
    <p:extLst>
      <p:ext uri="{BB962C8B-B14F-4D97-AF65-F5344CB8AC3E}">
        <p14:creationId xmlns:p14="http://schemas.microsoft.com/office/powerpoint/2010/main" val="223243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11f6496f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11f6496f0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 will start by proposing my idea and its purpose, followed by the method and results. I will have a quick demonstration of the app and end of the future work.</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a:extLst>
            <a:ext uri="{FF2B5EF4-FFF2-40B4-BE49-F238E27FC236}">
              <a16:creationId xmlns:a16="http://schemas.microsoft.com/office/drawing/2014/main" id="{E421C112-D9D4-E327-849F-2DC2AF33183E}"/>
            </a:ext>
          </a:extLst>
        </p:cNvPr>
        <p:cNvGrpSpPr/>
        <p:nvPr/>
      </p:nvGrpSpPr>
      <p:grpSpPr>
        <a:xfrm>
          <a:off x="0" y="0"/>
          <a:ext cx="0" cy="0"/>
          <a:chOff x="0" y="0"/>
          <a:chExt cx="0" cy="0"/>
        </a:xfrm>
      </p:grpSpPr>
      <p:sp>
        <p:nvSpPr>
          <p:cNvPr id="1130" name="Google Shape;1130;g11f6496f2cd_3_385:notes">
            <a:extLst>
              <a:ext uri="{FF2B5EF4-FFF2-40B4-BE49-F238E27FC236}">
                <a16:creationId xmlns:a16="http://schemas.microsoft.com/office/drawing/2014/main" id="{865C6BCE-170C-7367-F99B-B12B92EA60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1f6496f2cd_3_385:notes">
            <a:extLst>
              <a:ext uri="{FF2B5EF4-FFF2-40B4-BE49-F238E27FC236}">
                <a16:creationId xmlns:a16="http://schemas.microsoft.com/office/drawing/2014/main" id="{4A845DBD-38CB-01E0-1F94-7E574F7667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Personally, I love listening to music, during all occasions. However, I find that I especially lean on it during times of heightened emotions such as when I’m happy and celebrating a success or stressed studying for an exam. I use it almost as a form of self-help for my emotional well-being.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This gave me the idea of creating a song recommendation system that recommends song based on the user’s emotion and thoughts as a way to help </a:t>
            </a:r>
            <a:r>
              <a:rPr lang="en-GB" sz="1800" dirty="0">
                <a:effectLst/>
                <a:latin typeface="Calibri" panose="020F0502020204030204" pitchFamily="34" charset="0"/>
                <a:ea typeface="Calibri" panose="020F0502020204030204" pitchFamily="34" charset="0"/>
                <a:cs typeface="Arial" panose="020B0604020202020204" pitchFamily="34" charset="0"/>
              </a:rPr>
              <a:t>people express and process their emotions. </a:t>
            </a:r>
          </a:p>
          <a:p>
            <a:pPr marL="0" lvl="0" indent="0" algn="l" rtl="0">
              <a:spcBef>
                <a:spcPts val="0"/>
              </a:spcBef>
              <a:spcAft>
                <a:spcPts val="0"/>
              </a:spcAft>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Arial" panose="020B0604020202020204" pitchFamily="34" charset="0"/>
              </a:rPr>
              <a:t>Existing solutions rely on a song’s audio features e.g., tempo and energy for mood analysis. However, I personally find that lyrics are more important for me to establish a greater emotional connection to a song. Therefore, here I aim to use a lyrics-based approach to determine meaningful song recommendations.</a:t>
            </a:r>
          </a:p>
          <a:p>
            <a:pPr marL="0" lvl="0" indent="0" algn="l" rtl="0">
              <a:spcBef>
                <a:spcPts val="0"/>
              </a:spcBef>
              <a:spcAft>
                <a:spcPts val="0"/>
              </a:spcAft>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582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1f6496f2cd_3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1f6496f2cd_3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project consisted of 4 main steps. I will go through these.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4DB631F8-856B-FA51-4AA3-0B8C76196A58}"/>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0816C602-DFB0-BA22-8F26-E81554752F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449730D6-44BC-89C0-1B43-2A304CDC9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data was sourced from Kaggle, which contained over 960,000 songs. From this, I kept the song title, album title, artist name and lyrics. I did some basic cleaning like removing duplicates. I also removed non-English songs.  Due to the large size of the dataset, I randomly sampled 10,000 songs for computational efficiency.</a:t>
            </a:r>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235462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08E5B336-219E-5FC4-E088-794E12FFC310}"/>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F026289A-2D78-BD6A-E89B-3DE47BBEEC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7542F9A1-3B75-881B-00FA-73836244AE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Next, I had to retrieve the emotion from the lyrics for each song. For this, I used a pre-trained BERT model, a deep learning model for NLP.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This model, by Michelle Jieli, </a:t>
            </a:r>
            <a:r>
              <a:rPr lang="en-GB" b="0" i="0" dirty="0">
                <a:solidFill>
                  <a:srgbClr val="111827"/>
                </a:solidFill>
                <a:effectLst/>
                <a:latin typeface="Charter"/>
              </a:rPr>
              <a:t>has been fine-tuned for emotion classification by training it on a variety of text including </a:t>
            </a:r>
            <a:r>
              <a:rPr lang="en-GB" b="0" i="0" dirty="0">
                <a:solidFill>
                  <a:srgbClr val="4B5563"/>
                </a:solidFill>
                <a:effectLst/>
                <a:latin typeface="Source Sans Pro" panose="020B0503030403020204" pitchFamily="34" charset="0"/>
              </a:rPr>
              <a:t>TV dialogues. </a:t>
            </a:r>
            <a:r>
              <a:rPr lang="en-GB" b="0" i="0" dirty="0">
                <a:solidFill>
                  <a:srgbClr val="111827"/>
                </a:solidFill>
                <a:effectLst/>
                <a:latin typeface="Charter"/>
              </a:rPr>
              <a:t>It can predict 6 </a:t>
            </a:r>
            <a:r>
              <a:rPr lang="en-GB" b="0" i="0" dirty="0">
                <a:solidFill>
                  <a:srgbClr val="4B5563"/>
                </a:solidFill>
                <a:effectLst/>
                <a:latin typeface="Source Sans Pro" panose="020B0503030403020204" pitchFamily="34" charset="0"/>
              </a:rPr>
              <a:t>emotions as well as a neutral class.</a:t>
            </a:r>
            <a:endParaRPr lang="en-GB" b="0" i="0" dirty="0">
              <a:solidFill>
                <a:srgbClr val="111827"/>
              </a:solidFill>
              <a:effectLst/>
              <a:latin typeface="Charter"/>
            </a:endParaRP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 applied this model to my lyrics to assign an emotion for each song.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As you can see, almost half of the dataset were joyful songs, followed by 24% sad songs. While a balanced dataset would be ideal, this was almost expected as most songs tend to express emotions like happiness, sadness, or anger. From personal experience, these are also the emotions that most often drive people to </a:t>
            </a:r>
            <a:r>
              <a:rPr lang="en-GB" b="0" i="0" dirty="0">
                <a:solidFill>
                  <a:srgbClr val="FFFFFF"/>
                </a:solidFill>
                <a:effectLst/>
                <a:latin typeface="system-ui"/>
              </a:rPr>
              <a:t>listen to music and therefore I find it acceptable for the purpose of my mood-based song recommendation.</a:t>
            </a:r>
          </a:p>
          <a:p>
            <a:pPr marL="0" lvl="0" indent="0" algn="l" rtl="0">
              <a:spcBef>
                <a:spcPts val="0"/>
              </a:spcBef>
              <a:spcAft>
                <a:spcPts val="0"/>
              </a:spcAft>
              <a:buNone/>
            </a:pPr>
            <a:endParaRPr lang="en-GB" b="0" i="0" dirty="0">
              <a:solidFill>
                <a:srgbClr val="FFFFFF"/>
              </a:solidFill>
              <a:effectLst/>
              <a:latin typeface="system-ui"/>
            </a:endParaRPr>
          </a:p>
          <a:p>
            <a:pPr marL="0" lvl="0" indent="0" algn="l" rtl="0">
              <a:spcBef>
                <a:spcPts val="0"/>
              </a:spcBef>
              <a:spcAft>
                <a:spcPts val="0"/>
              </a:spcAft>
              <a:buNone/>
            </a:pPr>
            <a:r>
              <a:rPr lang="en-GB" dirty="0"/>
              <a:t>Well, how do I know that the model has been predicting accurately? Well, the only way really was manual human evaluation.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227448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AAC1F770-0429-7606-C1EA-D120190E7E5A}"/>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2757B77E-513F-5FC4-70C6-0A28F605F9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9D8FCD8F-A655-9060-02C3-257805A0E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 randomly picked a couple of songs and checked their emotions.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For example, Fearless by Taylor swift was assigned as ‘joy’ and even just looking at the first line, “</a:t>
            </a:r>
            <a:r>
              <a:rPr lang="en-GB"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 don't know how it gets better than this”, I would say this is correctly identified. Overall, I found that the model was mostly good at predicting joy and sadness. </a:t>
            </a:r>
          </a:p>
          <a:p>
            <a:pPr marL="0" lvl="0" indent="0" algn="l" rtl="0">
              <a:spcBef>
                <a:spcPts val="0"/>
              </a:spcBef>
              <a:spcAft>
                <a:spcPts val="0"/>
              </a:spcAft>
              <a:buNone/>
            </a:pPr>
            <a:endParaRPr lang="en-GB"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GB"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However, it struggled for less common emotions like ‘disgust’ and ‘surprise’. For example, this song repeats phrases like ‘it’s all wrong’ and ‘pure confusion’ which to me indicates</a:t>
            </a:r>
            <a:r>
              <a:rPr lang="en-GB" b="0" i="0" dirty="0">
                <a:solidFill>
                  <a:srgbClr val="FFFFFF"/>
                </a:solidFill>
                <a:effectLst/>
                <a:latin typeface="system-ui"/>
              </a:rPr>
              <a:t> frustration or confusion, rather than ‘disgust’. This shows a limitation of this model - it can only label 6 emotions which </a:t>
            </a:r>
            <a:r>
              <a:rPr lang="en-GB" dirty="0"/>
              <a:t>doesn't capture the full spectrum of human feelings.</a:t>
            </a:r>
          </a:p>
          <a:p>
            <a:pPr marL="0" lvl="0" indent="0" algn="l" rtl="0">
              <a:spcBef>
                <a:spcPts val="0"/>
              </a:spcBef>
              <a:spcAft>
                <a:spcPts val="0"/>
              </a:spcAft>
              <a:buNone/>
            </a:pPr>
            <a:endParaRPr lang="en-GB"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GB"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I’m sure you’re all curious what a good ‘disgust’ song would look like so here’s an example of that too. I’ll give you some time to read that… Yep, so I think the model </a:t>
            </a:r>
            <a:r>
              <a:rPr lang="en-GB" b="0" i="0" dirty="0">
                <a:solidFill>
                  <a:srgbClr val="001D35"/>
                </a:solidFill>
                <a:effectLst/>
                <a:latin typeface="Google Sans"/>
              </a:rPr>
              <a:t>hit the nail on the head for that one.</a:t>
            </a:r>
            <a:endParaRPr lang="en-GB" dirty="0"/>
          </a:p>
        </p:txBody>
      </p:sp>
    </p:spTree>
    <p:extLst>
      <p:ext uri="{BB962C8B-B14F-4D97-AF65-F5344CB8AC3E}">
        <p14:creationId xmlns:p14="http://schemas.microsoft.com/office/powerpoint/2010/main" val="359090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EC2FA9CD-B751-9F46-18AA-1C610C1EB8CC}"/>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8E85E5BC-DA19-F523-B336-5420A660FC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574CF2ED-26E7-C759-7F2B-2242FDAE14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Next, I needed to find the main themes of each song to be able to recommend relatable songs to the user.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For that, I used topic modelling, a technique which finds the hidden topics within a set of documents, in my case lyrics, where a topic consists of words that frequently appear together.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First, I conducted cleaning of my lyrics, including removal of stop words, punctuation and meaningless words. I then stemmed and tokenised the lyrics into words.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Next, I converted these tokens into numerical data using TF-IDF, which assigns a score to each token based on its importance in a lyric relative to the entire dataset. This helps highlight meaningful words that define a song’s themes rather than just frequent words.</a:t>
            </a:r>
          </a:p>
          <a:p>
            <a:pPr marL="0" lvl="0" indent="0" algn="l" rtl="0">
              <a:spcBef>
                <a:spcPts val="0"/>
              </a:spcBef>
              <a:spcAft>
                <a:spcPts val="0"/>
              </a:spcAft>
              <a:buNone/>
            </a:pPr>
            <a:endParaRPr lang="en-GB" b="0" i="0" dirty="0">
              <a:solidFill>
                <a:srgbClr val="FFFFFF"/>
              </a:solidFill>
              <a:effectLst/>
              <a:latin typeface="system-ui"/>
            </a:endParaRPr>
          </a:p>
          <a:p>
            <a:pPr marL="0" lvl="0" indent="0" algn="l" rtl="0">
              <a:spcBef>
                <a:spcPts val="0"/>
              </a:spcBef>
              <a:spcAft>
                <a:spcPts val="0"/>
              </a:spcAft>
              <a:buNone/>
            </a:pPr>
            <a:r>
              <a:rPr lang="en-GB" dirty="0"/>
              <a:t>Finally, I applied LDA, a topic modelling technique that assumes each document contains a mix of topics, such as love or heartbreak, and that each topic is represented by related words. LDA assigned probabilities to different topics within each lyric</a:t>
            </a:r>
            <a:r>
              <a:rPr lang="en-GB" b="0" i="0" dirty="0">
                <a:solidFill>
                  <a:srgbClr val="FFFFFF"/>
                </a:solidFill>
                <a:effectLst/>
                <a:latin typeface="system-ui"/>
              </a:rPr>
              <a:t>.</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A challenging aspect of the LDA modelling was choosing the number of topics to find. For this, I tested models ranging from 2-20 topics and compared a metric called coherence, which basically measures how meaningful the generated topics are. I actually found that coherence scores were consistently low, suggesting that the lyrics may not have strong, distinct themes at all.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p:txBody>
      </p:sp>
    </p:spTree>
    <p:extLst>
      <p:ext uri="{BB962C8B-B14F-4D97-AF65-F5344CB8AC3E}">
        <p14:creationId xmlns:p14="http://schemas.microsoft.com/office/powerpoint/2010/main" val="165274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a:extLst>
            <a:ext uri="{FF2B5EF4-FFF2-40B4-BE49-F238E27FC236}">
              <a16:creationId xmlns:a16="http://schemas.microsoft.com/office/drawing/2014/main" id="{BA05E3FE-792C-476C-D335-DFBA5E96BB62}"/>
            </a:ext>
          </a:extLst>
        </p:cNvPr>
        <p:cNvGrpSpPr/>
        <p:nvPr/>
      </p:nvGrpSpPr>
      <p:grpSpPr>
        <a:xfrm>
          <a:off x="0" y="0"/>
          <a:ext cx="0" cy="0"/>
          <a:chOff x="0" y="0"/>
          <a:chExt cx="0" cy="0"/>
        </a:xfrm>
      </p:grpSpPr>
      <p:sp>
        <p:nvSpPr>
          <p:cNvPr id="1113" name="Google Shape;1113;g11f6496f2cd_3_333:notes">
            <a:extLst>
              <a:ext uri="{FF2B5EF4-FFF2-40B4-BE49-F238E27FC236}">
                <a16:creationId xmlns:a16="http://schemas.microsoft.com/office/drawing/2014/main" id="{D417A05D-3820-F02E-6139-7461535AF6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1f6496f2cd_3_333:notes">
            <a:extLst>
              <a:ext uri="{FF2B5EF4-FFF2-40B4-BE49-F238E27FC236}">
                <a16:creationId xmlns:a16="http://schemas.microsoft.com/office/drawing/2014/main" id="{BC74D2E8-7A45-408C-7CBE-B4A08D1BD2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the end, I ended up choosing 7 topics which by manually looking at the topics, felt the most </a:t>
            </a:r>
            <a:r>
              <a:rPr lang="en-GB" b="0" i="0" dirty="0">
                <a:solidFill>
                  <a:srgbClr val="FFFFFF"/>
                </a:solidFill>
                <a:effectLst/>
                <a:latin typeface="system-ui"/>
              </a:rPr>
              <a:t>coherent. </a:t>
            </a:r>
          </a:p>
          <a:p>
            <a:pPr marL="0" lvl="0" indent="0" algn="l" rtl="0">
              <a:spcBef>
                <a:spcPts val="0"/>
              </a:spcBef>
              <a:spcAft>
                <a:spcPts val="0"/>
              </a:spcAft>
              <a:buNone/>
            </a:pPr>
            <a:endParaRPr lang="en-GB" b="0" i="0" dirty="0">
              <a:solidFill>
                <a:srgbClr val="FFFFFF"/>
              </a:solidFill>
              <a:effectLst/>
              <a:latin typeface="system-ui"/>
            </a:endParaRPr>
          </a:p>
          <a:p>
            <a:pPr marL="0" lvl="0" indent="0" algn="l" rtl="0">
              <a:spcBef>
                <a:spcPts val="0"/>
              </a:spcBef>
              <a:spcAft>
                <a:spcPts val="0"/>
              </a:spcAft>
              <a:buNone/>
            </a:pPr>
            <a:r>
              <a:rPr lang="en-GB" b="0" i="0" dirty="0">
                <a:solidFill>
                  <a:srgbClr val="FFFFFF"/>
                </a:solidFill>
                <a:effectLst/>
                <a:latin typeface="system-ui"/>
              </a:rPr>
              <a:t>Here are the word clouds generated from the most common tokens for each topic</a:t>
            </a:r>
            <a:r>
              <a:rPr lang="en-GB" b="0" i="0">
                <a:solidFill>
                  <a:srgbClr val="FFFFFF"/>
                </a:solidFill>
                <a:effectLst/>
                <a:latin typeface="system-ui"/>
              </a:rPr>
              <a:t>. </a:t>
            </a:r>
          </a:p>
          <a:p>
            <a:pPr marL="0" lvl="0" indent="0" algn="l" rtl="0">
              <a:spcBef>
                <a:spcPts val="0"/>
              </a:spcBef>
              <a:spcAft>
                <a:spcPts val="0"/>
              </a:spcAft>
              <a:buNone/>
            </a:pPr>
            <a:endParaRPr lang="en-GB" b="0" i="0">
              <a:solidFill>
                <a:srgbClr val="FFFFFF"/>
              </a:solidFill>
              <a:effectLst/>
              <a:latin typeface="system-ui"/>
            </a:endParaRPr>
          </a:p>
          <a:p>
            <a:pPr marL="0" lvl="0" indent="0" algn="l" rtl="0">
              <a:spcBef>
                <a:spcPts val="0"/>
              </a:spcBef>
              <a:spcAft>
                <a:spcPts val="0"/>
              </a:spcAft>
              <a:buNone/>
            </a:pPr>
            <a:r>
              <a:rPr lang="en-GB" b="0" i="0">
                <a:solidFill>
                  <a:srgbClr val="FFFFFF"/>
                </a:solidFill>
                <a:effectLst/>
                <a:latin typeface="system-ui"/>
              </a:rPr>
              <a:t>Topic </a:t>
            </a:r>
            <a:r>
              <a:rPr lang="en-GB" b="0" i="0" dirty="0">
                <a:solidFill>
                  <a:srgbClr val="FFFFFF"/>
                </a:solidFill>
                <a:effectLst/>
                <a:latin typeface="system-ui"/>
              </a:rPr>
              <a:t>0 has common Caribbean dialect words, indicating this topic is associated with reggae, dancehall, or Afro-Caribbean music.</a:t>
            </a:r>
          </a:p>
          <a:p>
            <a:pPr marL="0" lvl="0" indent="0" algn="l" rtl="0">
              <a:spcBef>
                <a:spcPts val="0"/>
              </a:spcBef>
              <a:spcAft>
                <a:spcPts val="0"/>
              </a:spcAft>
              <a:buNone/>
            </a:pPr>
            <a:r>
              <a:rPr lang="en-GB" b="0" i="0" dirty="0">
                <a:solidFill>
                  <a:srgbClr val="FFFFFF"/>
                </a:solidFill>
                <a:effectLst/>
                <a:latin typeface="system-ui"/>
              </a:rPr>
              <a:t>Topic 1 has a heavy love and romance theme with words like ‘love’, ‘want’ and ‘feel’.</a:t>
            </a:r>
          </a:p>
          <a:p>
            <a:pPr marL="0" lvl="0" indent="0" algn="l" rtl="0">
              <a:spcBef>
                <a:spcPts val="0"/>
              </a:spcBef>
              <a:spcAft>
                <a:spcPts val="0"/>
              </a:spcAft>
              <a:buNone/>
            </a:pPr>
            <a:r>
              <a:rPr lang="en-GB" b="0" i="0" dirty="0">
                <a:solidFill>
                  <a:srgbClr val="FFFFFF"/>
                </a:solidFill>
                <a:effectLst/>
                <a:latin typeface="system-ui"/>
              </a:rPr>
              <a:t>Topic 2 is more unusual and fragmented. There are some supernatural themes like ‘werewolves’ but also abstract imagery with words like ‘contort’ and ‘squash’.</a:t>
            </a:r>
          </a:p>
          <a:p>
            <a:pPr marL="0" lvl="0" indent="0" algn="l" rtl="0">
              <a:spcBef>
                <a:spcPts val="0"/>
              </a:spcBef>
              <a:spcAft>
                <a:spcPts val="0"/>
              </a:spcAft>
              <a:buNone/>
            </a:pPr>
            <a:r>
              <a:rPr lang="en-GB" b="0" i="0" dirty="0">
                <a:solidFill>
                  <a:srgbClr val="FFFFFF"/>
                </a:solidFill>
                <a:effectLst/>
                <a:latin typeface="system-ui"/>
              </a:rPr>
              <a:t>Topic 3 has some groove-based terms like funk and wiggl, but also ‘robot’ which could indicate futuristic elements.</a:t>
            </a:r>
          </a:p>
          <a:p>
            <a:pPr marL="0" lvl="0" indent="0" algn="l" rtl="0">
              <a:spcBef>
                <a:spcPts val="0"/>
              </a:spcBef>
              <a:spcAft>
                <a:spcPts val="0"/>
              </a:spcAft>
              <a:buNone/>
            </a:pPr>
            <a:r>
              <a:rPr lang="en-GB" b="0" i="0" dirty="0">
                <a:solidFill>
                  <a:srgbClr val="FFFFFF"/>
                </a:solidFill>
                <a:effectLst/>
                <a:latin typeface="system-ui"/>
              </a:rPr>
              <a:t>Topic 4 has winter terms like snowman and jingle but also nature terms like seabird and marigold. This topic could cover festive and relaxing songs.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i="0" dirty="0">
                <a:solidFill>
                  <a:srgbClr val="FFFFFF"/>
                </a:solidFill>
                <a:effectLst/>
                <a:latin typeface="system-ui"/>
              </a:rPr>
              <a:t>Topic 5 is hard to find a theme for but terms like "afterlife“ and  "hypocrite“ might suggest a focus on reflection/questioning or spirituality.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i="0" dirty="0">
                <a:solidFill>
                  <a:srgbClr val="FFFFFF"/>
                </a:solidFill>
                <a:effectLst/>
                <a:latin typeface="system-ui"/>
              </a:rPr>
              <a:t>Topic 6 clearly represents Christmas with terms like ‘Christmas and </a:t>
            </a:r>
            <a:r>
              <a:rPr lang="en-GB" b="0" i="0" dirty="0" err="1">
                <a:solidFill>
                  <a:srgbClr val="FFFFFF"/>
                </a:solidFill>
                <a:effectLst/>
                <a:latin typeface="system-ui"/>
              </a:rPr>
              <a:t>merri</a:t>
            </a:r>
            <a:r>
              <a:rPr lang="en-GB" b="0" i="0" dirty="0">
                <a:solidFill>
                  <a:srgbClr val="FFFFFF"/>
                </a:solidFill>
                <a:effectLst/>
                <a:latin typeface="system-ui"/>
              </a:rPr>
              <a:t>’ but also religious themes with terms like ‘praise’, holy and lord.</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This confirms what was indicated by the low coherence score of -13.5, as some topics are meaningful while others appear fragmented or noisy. Despite this, the topics do provide some insights into the lyrical content of my dataset.</a:t>
            </a:r>
          </a:p>
        </p:txBody>
      </p:sp>
    </p:spTree>
    <p:extLst>
      <p:ext uri="{BB962C8B-B14F-4D97-AF65-F5344CB8AC3E}">
        <p14:creationId xmlns:p14="http://schemas.microsoft.com/office/powerpoint/2010/main" val="389299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3438" y="1188138"/>
            <a:ext cx="3704400" cy="2042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13438" y="3429638"/>
            <a:ext cx="3704400" cy="39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754488" y="4710375"/>
            <a:ext cx="1635025" cy="240450"/>
            <a:chOff x="5455175" y="2511375"/>
            <a:chExt cx="1635025" cy="240450"/>
          </a:xfrm>
        </p:grpSpPr>
        <p:sp>
          <p:nvSpPr>
            <p:cNvPr id="15" name="Google Shape;15;p2"/>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63438" y="4771813"/>
            <a:ext cx="110525" cy="117575"/>
            <a:chOff x="4326625" y="3405325"/>
            <a:chExt cx="110525" cy="117575"/>
          </a:xfrm>
        </p:grpSpPr>
        <p:sp>
          <p:nvSpPr>
            <p:cNvPr id="26" name="Google Shape;26;p2"/>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462775" y="418825"/>
            <a:ext cx="113200" cy="88950"/>
            <a:chOff x="242700" y="3140750"/>
            <a:chExt cx="113200" cy="88950"/>
          </a:xfrm>
        </p:grpSpPr>
        <p:sp>
          <p:nvSpPr>
            <p:cNvPr id="33" name="Google Shape;33;p2"/>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8567850" y="414550"/>
            <a:ext cx="101700" cy="97500"/>
            <a:chOff x="1852500" y="2845175"/>
            <a:chExt cx="101700" cy="97500"/>
          </a:xfrm>
        </p:grpSpPr>
        <p:sp>
          <p:nvSpPr>
            <p:cNvPr id="37" name="Google Shape;37;p2"/>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txBox="1">
            <a:spLocks noGrp="1"/>
          </p:cNvSpPr>
          <p:nvPr>
            <p:ph type="subTitle" idx="2"/>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 name="Google Shape;40;p2"/>
          <p:cNvSpPr txBox="1">
            <a:spLocks noGrp="1"/>
          </p:cNvSpPr>
          <p:nvPr>
            <p:ph type="subTitle" idx="3"/>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2"/>
          <p:cNvSpPr txBox="1">
            <a:spLocks noGrp="1"/>
          </p:cNvSpPr>
          <p:nvPr>
            <p:ph type="subTitle" idx="4"/>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2" name="Google Shape;42;p2"/>
          <p:cNvSpPr txBox="1">
            <a:spLocks noGrp="1"/>
          </p:cNvSpPr>
          <p:nvPr>
            <p:ph type="subTitle" idx="5"/>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subTitle" idx="6"/>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3351900" y="1603800"/>
            <a:ext cx="40755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1716588" y="1603800"/>
            <a:ext cx="1330500" cy="13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3351900" y="3128400"/>
            <a:ext cx="40755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3"/>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a:off x="3754488" y="4710375"/>
            <a:ext cx="1635025" cy="240450"/>
            <a:chOff x="5455175" y="2511375"/>
            <a:chExt cx="1635025" cy="240450"/>
          </a:xfrm>
        </p:grpSpPr>
        <p:sp>
          <p:nvSpPr>
            <p:cNvPr id="52" name="Google Shape;52;p3"/>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8563438" y="4771813"/>
            <a:ext cx="110525" cy="117575"/>
            <a:chOff x="4326625" y="3405325"/>
            <a:chExt cx="110525" cy="117575"/>
          </a:xfrm>
        </p:grpSpPr>
        <p:sp>
          <p:nvSpPr>
            <p:cNvPr id="63" name="Google Shape;63;p3"/>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3"/>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3"/>
          <p:cNvGrpSpPr/>
          <p:nvPr/>
        </p:nvGrpSpPr>
        <p:grpSpPr>
          <a:xfrm>
            <a:off x="462775" y="418825"/>
            <a:ext cx="113200" cy="88950"/>
            <a:chOff x="242700" y="3140750"/>
            <a:chExt cx="113200" cy="88950"/>
          </a:xfrm>
        </p:grpSpPr>
        <p:sp>
          <p:nvSpPr>
            <p:cNvPr id="70" name="Google Shape;70;p3"/>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8567850" y="414550"/>
            <a:ext cx="101700" cy="97500"/>
            <a:chOff x="1852500" y="2845175"/>
            <a:chExt cx="101700" cy="97500"/>
          </a:xfrm>
        </p:grpSpPr>
        <p:sp>
          <p:nvSpPr>
            <p:cNvPr id="74" name="Google Shape;74;p3"/>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3"/>
          <p:cNvSpPr txBox="1">
            <a:spLocks noGrp="1"/>
          </p:cNvSpPr>
          <p:nvPr>
            <p:ph type="subTitle" idx="3"/>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7" name="Google Shape;77;p3"/>
          <p:cNvSpPr txBox="1">
            <a:spLocks noGrp="1"/>
          </p:cNvSpPr>
          <p:nvPr>
            <p:ph type="subTitle" idx="4"/>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8" name="Google Shape;78;p3"/>
          <p:cNvSpPr txBox="1">
            <a:spLocks noGrp="1"/>
          </p:cNvSpPr>
          <p:nvPr>
            <p:ph type="subTitle" idx="5"/>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9" name="Google Shape;79;p3"/>
          <p:cNvSpPr txBox="1">
            <a:spLocks noGrp="1"/>
          </p:cNvSpPr>
          <p:nvPr>
            <p:ph type="subTitle" idx="6"/>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0" name="Google Shape;80;p3"/>
          <p:cNvSpPr txBox="1">
            <a:spLocks noGrp="1"/>
          </p:cNvSpPr>
          <p:nvPr>
            <p:ph type="subTitle" idx="7"/>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4"/>
          <p:cNvSpPr txBox="1">
            <a:spLocks noGrp="1"/>
          </p:cNvSpPr>
          <p:nvPr>
            <p:ph type="body" idx="1"/>
          </p:nvPr>
        </p:nvSpPr>
        <p:spPr>
          <a:xfrm>
            <a:off x="3215100" y="2233050"/>
            <a:ext cx="3801300" cy="1213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83" name="Google Shape;83;p4"/>
          <p:cNvSpPr txBox="1">
            <a:spLocks noGrp="1"/>
          </p:cNvSpPr>
          <p:nvPr>
            <p:ph type="title"/>
          </p:nvPr>
        </p:nvSpPr>
        <p:spPr>
          <a:xfrm>
            <a:off x="3215100" y="1697250"/>
            <a:ext cx="3801300" cy="37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84" name="Google Shape;84;p4"/>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4"/>
          <p:cNvGrpSpPr/>
          <p:nvPr/>
        </p:nvGrpSpPr>
        <p:grpSpPr>
          <a:xfrm>
            <a:off x="3754488" y="4710375"/>
            <a:ext cx="1635025" cy="240450"/>
            <a:chOff x="5455175" y="2511375"/>
            <a:chExt cx="1635025" cy="240450"/>
          </a:xfrm>
        </p:grpSpPr>
        <p:sp>
          <p:nvSpPr>
            <p:cNvPr id="88" name="Google Shape;88;p4"/>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a:off x="8563438" y="4771813"/>
            <a:ext cx="110525" cy="117575"/>
            <a:chOff x="4326625" y="3405325"/>
            <a:chExt cx="110525" cy="117575"/>
          </a:xfrm>
        </p:grpSpPr>
        <p:sp>
          <p:nvSpPr>
            <p:cNvPr id="99" name="Google Shape;99;p4"/>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4"/>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4"/>
          <p:cNvGrpSpPr/>
          <p:nvPr/>
        </p:nvGrpSpPr>
        <p:grpSpPr>
          <a:xfrm>
            <a:off x="462775" y="418825"/>
            <a:ext cx="113200" cy="88950"/>
            <a:chOff x="242700" y="3140750"/>
            <a:chExt cx="113200" cy="88950"/>
          </a:xfrm>
        </p:grpSpPr>
        <p:sp>
          <p:nvSpPr>
            <p:cNvPr id="106" name="Google Shape;106;p4"/>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8567850" y="414550"/>
            <a:ext cx="101700" cy="97500"/>
            <a:chOff x="1852500" y="2845175"/>
            <a:chExt cx="101700" cy="97500"/>
          </a:xfrm>
        </p:grpSpPr>
        <p:sp>
          <p:nvSpPr>
            <p:cNvPr id="110" name="Google Shape;110;p4"/>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4"/>
          <p:cNvSpPr txBox="1">
            <a:spLocks noGrp="1"/>
          </p:cNvSpPr>
          <p:nvPr>
            <p:ph type="subTitle" idx="2"/>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3" name="Google Shape;113;p4"/>
          <p:cNvSpPr txBox="1">
            <a:spLocks noGrp="1"/>
          </p:cNvSpPr>
          <p:nvPr>
            <p:ph type="subTitle" idx="3"/>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4" name="Google Shape;114;p4"/>
          <p:cNvSpPr txBox="1">
            <a:spLocks noGrp="1"/>
          </p:cNvSpPr>
          <p:nvPr>
            <p:ph type="subTitle" idx="4"/>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5" name="Google Shape;115;p4"/>
          <p:cNvSpPr txBox="1">
            <a:spLocks noGrp="1"/>
          </p:cNvSpPr>
          <p:nvPr>
            <p:ph type="subTitle" idx="5"/>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6" name="Google Shape;116;p4"/>
          <p:cNvSpPr txBox="1">
            <a:spLocks noGrp="1"/>
          </p:cNvSpPr>
          <p:nvPr>
            <p:ph type="subTitle" idx="6"/>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713225" y="1190250"/>
            <a:ext cx="4693500" cy="375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7"/>
          <p:cNvSpPr txBox="1">
            <a:spLocks noGrp="1"/>
          </p:cNvSpPr>
          <p:nvPr>
            <p:ph type="subTitle" idx="1"/>
          </p:nvPr>
        </p:nvSpPr>
        <p:spPr>
          <a:xfrm>
            <a:off x="713225" y="1729300"/>
            <a:ext cx="4693500" cy="22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93" name="Google Shape;193;p7"/>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7"/>
          <p:cNvGrpSpPr/>
          <p:nvPr/>
        </p:nvGrpSpPr>
        <p:grpSpPr>
          <a:xfrm>
            <a:off x="3754488" y="4710375"/>
            <a:ext cx="1635025" cy="240450"/>
            <a:chOff x="5455175" y="2511375"/>
            <a:chExt cx="1635025" cy="240450"/>
          </a:xfrm>
        </p:grpSpPr>
        <p:sp>
          <p:nvSpPr>
            <p:cNvPr id="197" name="Google Shape;197;p7"/>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7"/>
          <p:cNvGrpSpPr/>
          <p:nvPr/>
        </p:nvGrpSpPr>
        <p:grpSpPr>
          <a:xfrm>
            <a:off x="8563438" y="4771813"/>
            <a:ext cx="110525" cy="117575"/>
            <a:chOff x="4326625" y="3405325"/>
            <a:chExt cx="110525" cy="117575"/>
          </a:xfrm>
        </p:grpSpPr>
        <p:sp>
          <p:nvSpPr>
            <p:cNvPr id="208" name="Google Shape;208;p7"/>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7"/>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7"/>
          <p:cNvGrpSpPr/>
          <p:nvPr/>
        </p:nvGrpSpPr>
        <p:grpSpPr>
          <a:xfrm>
            <a:off x="462775" y="418825"/>
            <a:ext cx="113200" cy="88950"/>
            <a:chOff x="242700" y="3140750"/>
            <a:chExt cx="113200" cy="88950"/>
          </a:xfrm>
        </p:grpSpPr>
        <p:sp>
          <p:nvSpPr>
            <p:cNvPr id="215" name="Google Shape;215;p7"/>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7"/>
          <p:cNvGrpSpPr/>
          <p:nvPr/>
        </p:nvGrpSpPr>
        <p:grpSpPr>
          <a:xfrm>
            <a:off x="8567850" y="414550"/>
            <a:ext cx="101700" cy="97500"/>
            <a:chOff x="1852500" y="2845175"/>
            <a:chExt cx="101700" cy="97500"/>
          </a:xfrm>
        </p:grpSpPr>
        <p:sp>
          <p:nvSpPr>
            <p:cNvPr id="219" name="Google Shape;219;p7"/>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7"/>
          <p:cNvSpPr txBox="1">
            <a:spLocks noGrp="1"/>
          </p:cNvSpPr>
          <p:nvPr>
            <p:ph type="subTitle" idx="2"/>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2" name="Google Shape;222;p7"/>
          <p:cNvSpPr txBox="1">
            <a:spLocks noGrp="1"/>
          </p:cNvSpPr>
          <p:nvPr>
            <p:ph type="subTitle" idx="3"/>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3" name="Google Shape;223;p7"/>
          <p:cNvSpPr txBox="1">
            <a:spLocks noGrp="1"/>
          </p:cNvSpPr>
          <p:nvPr>
            <p:ph type="subTitle" idx="4"/>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4" name="Google Shape;224;p7"/>
          <p:cNvSpPr txBox="1">
            <a:spLocks noGrp="1"/>
          </p:cNvSpPr>
          <p:nvPr>
            <p:ph type="subTitle" idx="5"/>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5" name="Google Shape;225;p7"/>
          <p:cNvSpPr txBox="1">
            <a:spLocks noGrp="1"/>
          </p:cNvSpPr>
          <p:nvPr>
            <p:ph type="subTitle" idx="6"/>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54"/>
        <p:cNvGrpSpPr/>
        <p:nvPr/>
      </p:nvGrpSpPr>
      <p:grpSpPr>
        <a:xfrm>
          <a:off x="0" y="0"/>
          <a:ext cx="0" cy="0"/>
          <a:chOff x="0" y="0"/>
          <a:chExt cx="0" cy="0"/>
        </a:xfrm>
      </p:grpSpPr>
      <p:sp>
        <p:nvSpPr>
          <p:cNvPr id="355" name="Google Shape;355;p13"/>
          <p:cNvSpPr txBox="1">
            <a:spLocks noGrp="1"/>
          </p:cNvSpPr>
          <p:nvPr>
            <p:ph type="title"/>
          </p:nvPr>
        </p:nvSpPr>
        <p:spPr>
          <a:xfrm>
            <a:off x="1724525" y="1653775"/>
            <a:ext cx="2709000" cy="31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13"/>
          <p:cNvSpPr txBox="1">
            <a:spLocks noGrp="1"/>
          </p:cNvSpPr>
          <p:nvPr>
            <p:ph type="subTitle" idx="1"/>
          </p:nvPr>
        </p:nvSpPr>
        <p:spPr>
          <a:xfrm>
            <a:off x="1724525" y="1971775"/>
            <a:ext cx="2709000" cy="5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13"/>
          <p:cNvSpPr txBox="1">
            <a:spLocks noGrp="1"/>
          </p:cNvSpPr>
          <p:nvPr>
            <p:ph type="title" idx="2" hasCustomPrompt="1"/>
          </p:nvPr>
        </p:nvSpPr>
        <p:spPr>
          <a:xfrm>
            <a:off x="713225" y="1653775"/>
            <a:ext cx="858900" cy="8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3"/>
          <p:cNvSpPr txBox="1">
            <a:spLocks noGrp="1"/>
          </p:cNvSpPr>
          <p:nvPr>
            <p:ph type="title" idx="3"/>
          </p:nvPr>
        </p:nvSpPr>
        <p:spPr>
          <a:xfrm>
            <a:off x="713225" y="821525"/>
            <a:ext cx="7717500" cy="37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359" name="Google Shape;359;p13"/>
          <p:cNvSpPr txBox="1">
            <a:spLocks noGrp="1"/>
          </p:cNvSpPr>
          <p:nvPr>
            <p:ph type="title" idx="4"/>
          </p:nvPr>
        </p:nvSpPr>
        <p:spPr>
          <a:xfrm>
            <a:off x="5721775" y="1653775"/>
            <a:ext cx="2709000" cy="31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0" name="Google Shape;360;p13"/>
          <p:cNvSpPr txBox="1">
            <a:spLocks noGrp="1"/>
          </p:cNvSpPr>
          <p:nvPr>
            <p:ph type="subTitle" idx="5"/>
          </p:nvPr>
        </p:nvSpPr>
        <p:spPr>
          <a:xfrm>
            <a:off x="5721775" y="1971775"/>
            <a:ext cx="2709000" cy="5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13"/>
          <p:cNvSpPr txBox="1">
            <a:spLocks noGrp="1"/>
          </p:cNvSpPr>
          <p:nvPr>
            <p:ph type="title" idx="6" hasCustomPrompt="1"/>
          </p:nvPr>
        </p:nvSpPr>
        <p:spPr>
          <a:xfrm>
            <a:off x="4710475" y="1653775"/>
            <a:ext cx="858900" cy="8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2" name="Google Shape;362;p13"/>
          <p:cNvSpPr txBox="1">
            <a:spLocks noGrp="1"/>
          </p:cNvSpPr>
          <p:nvPr>
            <p:ph type="title" idx="7"/>
          </p:nvPr>
        </p:nvSpPr>
        <p:spPr>
          <a:xfrm>
            <a:off x="1724525" y="2859850"/>
            <a:ext cx="2709000" cy="31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 name="Google Shape;363;p13"/>
          <p:cNvSpPr txBox="1">
            <a:spLocks noGrp="1"/>
          </p:cNvSpPr>
          <p:nvPr>
            <p:ph type="subTitle" idx="8"/>
          </p:nvPr>
        </p:nvSpPr>
        <p:spPr>
          <a:xfrm>
            <a:off x="1724525" y="3177850"/>
            <a:ext cx="2709000" cy="5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4" name="Google Shape;364;p13"/>
          <p:cNvSpPr txBox="1">
            <a:spLocks noGrp="1"/>
          </p:cNvSpPr>
          <p:nvPr>
            <p:ph type="title" idx="9" hasCustomPrompt="1"/>
          </p:nvPr>
        </p:nvSpPr>
        <p:spPr>
          <a:xfrm>
            <a:off x="713225" y="2859850"/>
            <a:ext cx="858900" cy="8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5" name="Google Shape;365;p13"/>
          <p:cNvSpPr txBox="1">
            <a:spLocks noGrp="1"/>
          </p:cNvSpPr>
          <p:nvPr>
            <p:ph type="title" idx="13"/>
          </p:nvPr>
        </p:nvSpPr>
        <p:spPr>
          <a:xfrm>
            <a:off x="5721775" y="2859850"/>
            <a:ext cx="2709000" cy="31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13"/>
          <p:cNvSpPr txBox="1">
            <a:spLocks noGrp="1"/>
          </p:cNvSpPr>
          <p:nvPr>
            <p:ph type="subTitle" idx="14"/>
          </p:nvPr>
        </p:nvSpPr>
        <p:spPr>
          <a:xfrm>
            <a:off x="5721775" y="3177850"/>
            <a:ext cx="2709000" cy="5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13"/>
          <p:cNvSpPr txBox="1">
            <a:spLocks noGrp="1"/>
          </p:cNvSpPr>
          <p:nvPr>
            <p:ph type="title" idx="15" hasCustomPrompt="1"/>
          </p:nvPr>
        </p:nvSpPr>
        <p:spPr>
          <a:xfrm>
            <a:off x="4710475" y="2859850"/>
            <a:ext cx="858900" cy="8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8" name="Google Shape;368;p13"/>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3"/>
          <p:cNvGrpSpPr/>
          <p:nvPr/>
        </p:nvGrpSpPr>
        <p:grpSpPr>
          <a:xfrm>
            <a:off x="3754488" y="4710375"/>
            <a:ext cx="1635025" cy="240450"/>
            <a:chOff x="5455175" y="2511375"/>
            <a:chExt cx="1635025" cy="240450"/>
          </a:xfrm>
        </p:grpSpPr>
        <p:sp>
          <p:nvSpPr>
            <p:cNvPr id="372" name="Google Shape;372;p13"/>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3"/>
          <p:cNvGrpSpPr/>
          <p:nvPr/>
        </p:nvGrpSpPr>
        <p:grpSpPr>
          <a:xfrm>
            <a:off x="8563438" y="4771813"/>
            <a:ext cx="110525" cy="117575"/>
            <a:chOff x="4326625" y="3405325"/>
            <a:chExt cx="110525" cy="117575"/>
          </a:xfrm>
        </p:grpSpPr>
        <p:sp>
          <p:nvSpPr>
            <p:cNvPr id="383" name="Google Shape;383;p13"/>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3"/>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3"/>
          <p:cNvGrpSpPr/>
          <p:nvPr/>
        </p:nvGrpSpPr>
        <p:grpSpPr>
          <a:xfrm>
            <a:off x="462775" y="418825"/>
            <a:ext cx="113200" cy="88950"/>
            <a:chOff x="242700" y="3140750"/>
            <a:chExt cx="113200" cy="88950"/>
          </a:xfrm>
        </p:grpSpPr>
        <p:sp>
          <p:nvSpPr>
            <p:cNvPr id="390" name="Google Shape;390;p13"/>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a:off x="8567850" y="414550"/>
            <a:ext cx="101700" cy="97500"/>
            <a:chOff x="1852500" y="2845175"/>
            <a:chExt cx="101700" cy="97500"/>
          </a:xfrm>
        </p:grpSpPr>
        <p:sp>
          <p:nvSpPr>
            <p:cNvPr id="394" name="Google Shape;394;p13"/>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13"/>
          <p:cNvSpPr txBox="1">
            <a:spLocks noGrp="1"/>
          </p:cNvSpPr>
          <p:nvPr>
            <p:ph type="subTitle" idx="16"/>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7" name="Google Shape;397;p13"/>
          <p:cNvSpPr txBox="1">
            <a:spLocks noGrp="1"/>
          </p:cNvSpPr>
          <p:nvPr>
            <p:ph type="subTitle" idx="17"/>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13"/>
          <p:cNvSpPr txBox="1">
            <a:spLocks noGrp="1"/>
          </p:cNvSpPr>
          <p:nvPr>
            <p:ph type="subTitle" idx="18"/>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9" name="Google Shape;399;p13"/>
          <p:cNvSpPr txBox="1">
            <a:spLocks noGrp="1"/>
          </p:cNvSpPr>
          <p:nvPr>
            <p:ph type="subTitle" idx="19"/>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0" name="Google Shape;400;p13"/>
          <p:cNvSpPr txBox="1">
            <a:spLocks noGrp="1"/>
          </p:cNvSpPr>
          <p:nvPr>
            <p:ph type="subTitle" idx="20"/>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673"/>
        <p:cNvGrpSpPr/>
        <p:nvPr/>
      </p:nvGrpSpPr>
      <p:grpSpPr>
        <a:xfrm>
          <a:off x="0" y="0"/>
          <a:ext cx="0" cy="0"/>
          <a:chOff x="0" y="0"/>
          <a:chExt cx="0" cy="0"/>
        </a:xfrm>
      </p:grpSpPr>
      <p:sp>
        <p:nvSpPr>
          <p:cNvPr id="674" name="Google Shape;674;p21"/>
          <p:cNvSpPr txBox="1">
            <a:spLocks noGrp="1"/>
          </p:cNvSpPr>
          <p:nvPr>
            <p:ph type="title"/>
          </p:nvPr>
        </p:nvSpPr>
        <p:spPr>
          <a:xfrm>
            <a:off x="2247051" y="1609075"/>
            <a:ext cx="1965900" cy="320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5" name="Google Shape;675;p21"/>
          <p:cNvSpPr txBox="1">
            <a:spLocks noGrp="1"/>
          </p:cNvSpPr>
          <p:nvPr>
            <p:ph type="subTitle" idx="1"/>
          </p:nvPr>
        </p:nvSpPr>
        <p:spPr>
          <a:xfrm>
            <a:off x="2247051" y="1929175"/>
            <a:ext cx="1965900" cy="59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6" name="Google Shape;676;p21"/>
          <p:cNvSpPr txBox="1">
            <a:spLocks noGrp="1"/>
          </p:cNvSpPr>
          <p:nvPr>
            <p:ph type="title" idx="2"/>
          </p:nvPr>
        </p:nvSpPr>
        <p:spPr>
          <a:xfrm>
            <a:off x="713225" y="821525"/>
            <a:ext cx="7717500" cy="37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677" name="Google Shape;677;p21"/>
          <p:cNvSpPr txBox="1">
            <a:spLocks noGrp="1"/>
          </p:cNvSpPr>
          <p:nvPr>
            <p:ph type="title" idx="3"/>
          </p:nvPr>
        </p:nvSpPr>
        <p:spPr>
          <a:xfrm>
            <a:off x="2247062" y="2948950"/>
            <a:ext cx="1965900" cy="320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8" name="Google Shape;678;p21"/>
          <p:cNvSpPr txBox="1">
            <a:spLocks noGrp="1"/>
          </p:cNvSpPr>
          <p:nvPr>
            <p:ph type="subTitle" idx="4"/>
          </p:nvPr>
        </p:nvSpPr>
        <p:spPr>
          <a:xfrm>
            <a:off x="2247061" y="3269050"/>
            <a:ext cx="1965900" cy="59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1"/>
          <p:cNvSpPr txBox="1">
            <a:spLocks noGrp="1"/>
          </p:cNvSpPr>
          <p:nvPr>
            <p:ph type="title" idx="5"/>
          </p:nvPr>
        </p:nvSpPr>
        <p:spPr>
          <a:xfrm>
            <a:off x="5942300" y="1609075"/>
            <a:ext cx="1965900" cy="320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0" name="Google Shape;680;p21"/>
          <p:cNvSpPr txBox="1">
            <a:spLocks noGrp="1"/>
          </p:cNvSpPr>
          <p:nvPr>
            <p:ph type="subTitle" idx="6"/>
          </p:nvPr>
        </p:nvSpPr>
        <p:spPr>
          <a:xfrm>
            <a:off x="5942301" y="1929175"/>
            <a:ext cx="1965900" cy="59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1" name="Google Shape;681;p21"/>
          <p:cNvSpPr txBox="1">
            <a:spLocks noGrp="1"/>
          </p:cNvSpPr>
          <p:nvPr>
            <p:ph type="title" idx="7"/>
          </p:nvPr>
        </p:nvSpPr>
        <p:spPr>
          <a:xfrm>
            <a:off x="5942311" y="2948950"/>
            <a:ext cx="1965900" cy="320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2" name="Google Shape;682;p21"/>
          <p:cNvSpPr txBox="1">
            <a:spLocks noGrp="1"/>
          </p:cNvSpPr>
          <p:nvPr>
            <p:ph type="subTitle" idx="8"/>
          </p:nvPr>
        </p:nvSpPr>
        <p:spPr>
          <a:xfrm>
            <a:off x="5942312" y="3269050"/>
            <a:ext cx="1965900" cy="599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21"/>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21"/>
          <p:cNvGrpSpPr/>
          <p:nvPr/>
        </p:nvGrpSpPr>
        <p:grpSpPr>
          <a:xfrm>
            <a:off x="3754488" y="4710375"/>
            <a:ext cx="1635025" cy="240450"/>
            <a:chOff x="5455175" y="2511375"/>
            <a:chExt cx="1635025" cy="240450"/>
          </a:xfrm>
        </p:grpSpPr>
        <p:sp>
          <p:nvSpPr>
            <p:cNvPr id="687" name="Google Shape;687;p21"/>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1"/>
          <p:cNvGrpSpPr/>
          <p:nvPr/>
        </p:nvGrpSpPr>
        <p:grpSpPr>
          <a:xfrm>
            <a:off x="8563438" y="4771813"/>
            <a:ext cx="110525" cy="117575"/>
            <a:chOff x="4326625" y="3405325"/>
            <a:chExt cx="110525" cy="117575"/>
          </a:xfrm>
        </p:grpSpPr>
        <p:sp>
          <p:nvSpPr>
            <p:cNvPr id="698" name="Google Shape;698;p21"/>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21"/>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1"/>
          <p:cNvGrpSpPr/>
          <p:nvPr/>
        </p:nvGrpSpPr>
        <p:grpSpPr>
          <a:xfrm>
            <a:off x="462775" y="418825"/>
            <a:ext cx="113200" cy="88950"/>
            <a:chOff x="242700" y="3140750"/>
            <a:chExt cx="113200" cy="88950"/>
          </a:xfrm>
        </p:grpSpPr>
        <p:sp>
          <p:nvSpPr>
            <p:cNvPr id="705" name="Google Shape;705;p21"/>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1"/>
          <p:cNvGrpSpPr/>
          <p:nvPr/>
        </p:nvGrpSpPr>
        <p:grpSpPr>
          <a:xfrm>
            <a:off x="8567850" y="414550"/>
            <a:ext cx="101700" cy="97500"/>
            <a:chOff x="1852500" y="2845175"/>
            <a:chExt cx="101700" cy="97500"/>
          </a:xfrm>
        </p:grpSpPr>
        <p:sp>
          <p:nvSpPr>
            <p:cNvPr id="709" name="Google Shape;709;p21"/>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21"/>
          <p:cNvSpPr txBox="1">
            <a:spLocks noGrp="1"/>
          </p:cNvSpPr>
          <p:nvPr>
            <p:ph type="subTitle" idx="9"/>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2" name="Google Shape;712;p21"/>
          <p:cNvSpPr txBox="1">
            <a:spLocks noGrp="1"/>
          </p:cNvSpPr>
          <p:nvPr>
            <p:ph type="subTitle" idx="13"/>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3" name="Google Shape;713;p21"/>
          <p:cNvSpPr txBox="1">
            <a:spLocks noGrp="1"/>
          </p:cNvSpPr>
          <p:nvPr>
            <p:ph type="subTitle" idx="14"/>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4" name="Google Shape;714;p21"/>
          <p:cNvSpPr txBox="1">
            <a:spLocks noGrp="1"/>
          </p:cNvSpPr>
          <p:nvPr>
            <p:ph type="subTitle" idx="15"/>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15" name="Google Shape;715;p21"/>
          <p:cNvSpPr txBox="1">
            <a:spLocks noGrp="1"/>
          </p:cNvSpPr>
          <p:nvPr>
            <p:ph type="subTitle" idx="16"/>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60"/>
        <p:cNvGrpSpPr/>
        <p:nvPr/>
      </p:nvGrpSpPr>
      <p:grpSpPr>
        <a:xfrm>
          <a:off x="0" y="0"/>
          <a:ext cx="0" cy="0"/>
          <a:chOff x="0" y="0"/>
          <a:chExt cx="0" cy="0"/>
        </a:xfrm>
      </p:grpSpPr>
      <p:sp>
        <p:nvSpPr>
          <p:cNvPr id="961" name="Google Shape;961;p28"/>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28"/>
          <p:cNvGrpSpPr/>
          <p:nvPr/>
        </p:nvGrpSpPr>
        <p:grpSpPr>
          <a:xfrm>
            <a:off x="3754488" y="4710375"/>
            <a:ext cx="1635025" cy="240450"/>
            <a:chOff x="5455175" y="2511375"/>
            <a:chExt cx="1635025" cy="240450"/>
          </a:xfrm>
        </p:grpSpPr>
        <p:sp>
          <p:nvSpPr>
            <p:cNvPr id="965" name="Google Shape;965;p28"/>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8"/>
          <p:cNvGrpSpPr/>
          <p:nvPr/>
        </p:nvGrpSpPr>
        <p:grpSpPr>
          <a:xfrm>
            <a:off x="8563438" y="4771813"/>
            <a:ext cx="110525" cy="117575"/>
            <a:chOff x="4326625" y="3405325"/>
            <a:chExt cx="110525" cy="117575"/>
          </a:xfrm>
        </p:grpSpPr>
        <p:sp>
          <p:nvSpPr>
            <p:cNvPr id="976" name="Google Shape;976;p28"/>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8"/>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28"/>
          <p:cNvGrpSpPr/>
          <p:nvPr/>
        </p:nvGrpSpPr>
        <p:grpSpPr>
          <a:xfrm>
            <a:off x="462775" y="418825"/>
            <a:ext cx="113200" cy="88950"/>
            <a:chOff x="242700" y="3140750"/>
            <a:chExt cx="113200" cy="88950"/>
          </a:xfrm>
        </p:grpSpPr>
        <p:sp>
          <p:nvSpPr>
            <p:cNvPr id="983" name="Google Shape;983;p28"/>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28"/>
          <p:cNvGrpSpPr/>
          <p:nvPr/>
        </p:nvGrpSpPr>
        <p:grpSpPr>
          <a:xfrm>
            <a:off x="8567850" y="414550"/>
            <a:ext cx="101700" cy="97500"/>
            <a:chOff x="1852500" y="2845175"/>
            <a:chExt cx="101700" cy="97500"/>
          </a:xfrm>
        </p:grpSpPr>
        <p:sp>
          <p:nvSpPr>
            <p:cNvPr id="987" name="Google Shape;987;p28"/>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8"/>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28"/>
          <p:cNvSpPr txBox="1">
            <a:spLocks noGrp="1"/>
          </p:cNvSpPr>
          <p:nvPr>
            <p:ph type="subTitle" idx="1"/>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0" name="Google Shape;990;p28"/>
          <p:cNvSpPr txBox="1">
            <a:spLocks noGrp="1"/>
          </p:cNvSpPr>
          <p:nvPr>
            <p:ph type="subTitle" idx="2"/>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1" name="Google Shape;991;p28"/>
          <p:cNvSpPr txBox="1">
            <a:spLocks noGrp="1"/>
          </p:cNvSpPr>
          <p:nvPr>
            <p:ph type="subTitle" idx="3"/>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2" name="Google Shape;992;p28"/>
          <p:cNvSpPr txBox="1">
            <a:spLocks noGrp="1"/>
          </p:cNvSpPr>
          <p:nvPr>
            <p:ph type="subTitle" idx="4"/>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3" name="Google Shape;993;p28"/>
          <p:cNvSpPr txBox="1">
            <a:spLocks noGrp="1"/>
          </p:cNvSpPr>
          <p:nvPr>
            <p:ph type="subTitle" idx="5"/>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994" name="Google Shape;994;p28"/>
          <p:cNvGrpSpPr/>
          <p:nvPr/>
        </p:nvGrpSpPr>
        <p:grpSpPr>
          <a:xfrm>
            <a:off x="6065700" y="4769275"/>
            <a:ext cx="1821575" cy="122625"/>
            <a:chOff x="6065700" y="4769275"/>
            <a:chExt cx="1821575" cy="122625"/>
          </a:xfrm>
        </p:grpSpPr>
        <p:sp>
          <p:nvSpPr>
            <p:cNvPr id="995" name="Google Shape;995;p28"/>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a:off x="6065712" y="4807950"/>
              <a:ext cx="906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a:off x="61109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a:off x="609930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99"/>
        <p:cNvGrpSpPr/>
        <p:nvPr/>
      </p:nvGrpSpPr>
      <p:grpSpPr>
        <a:xfrm>
          <a:off x="0" y="0"/>
          <a:ext cx="0" cy="0"/>
          <a:chOff x="0" y="0"/>
          <a:chExt cx="0" cy="0"/>
        </a:xfrm>
      </p:grpSpPr>
      <p:sp>
        <p:nvSpPr>
          <p:cNvPr id="1000" name="Google Shape;1000;p29"/>
          <p:cNvSpPr/>
          <p:nvPr/>
        </p:nvSpPr>
        <p:spPr>
          <a:xfrm>
            <a:off x="-75" y="4517700"/>
            <a:ext cx="9144000" cy="625800"/>
          </a:xfrm>
          <a:prstGeom prst="rect">
            <a:avLst/>
          </a:prstGeom>
          <a:solidFill>
            <a:srgbClr val="0E1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a:off x="2614475" y="4769775"/>
            <a:ext cx="154275" cy="121650"/>
          </a:xfrm>
          <a:custGeom>
            <a:avLst/>
            <a:gdLst/>
            <a:ahLst/>
            <a:cxnLst/>
            <a:rect l="l" t="t" r="r" b="b"/>
            <a:pathLst>
              <a:path w="6171" h="4866" extrusionOk="0">
                <a:moveTo>
                  <a:pt x="1724" y="0"/>
                </a:moveTo>
                <a:cubicBezTo>
                  <a:pt x="1453" y="0"/>
                  <a:pt x="1180" y="69"/>
                  <a:pt x="932" y="213"/>
                </a:cubicBezTo>
                <a:cubicBezTo>
                  <a:pt x="691" y="353"/>
                  <a:pt x="490" y="554"/>
                  <a:pt x="353" y="798"/>
                </a:cubicBezTo>
                <a:cubicBezTo>
                  <a:pt x="0" y="1417"/>
                  <a:pt x="188" y="2209"/>
                  <a:pt x="713" y="2691"/>
                </a:cubicBezTo>
                <a:lnTo>
                  <a:pt x="3085" y="4865"/>
                </a:lnTo>
                <a:lnTo>
                  <a:pt x="5457" y="2691"/>
                </a:lnTo>
                <a:cubicBezTo>
                  <a:pt x="5983" y="2209"/>
                  <a:pt x="6170" y="1417"/>
                  <a:pt x="5818" y="798"/>
                </a:cubicBezTo>
                <a:cubicBezTo>
                  <a:pt x="5681" y="554"/>
                  <a:pt x="5480" y="353"/>
                  <a:pt x="5239" y="213"/>
                </a:cubicBezTo>
                <a:cubicBezTo>
                  <a:pt x="4990" y="69"/>
                  <a:pt x="4718" y="1"/>
                  <a:pt x="4448" y="1"/>
                </a:cubicBezTo>
                <a:cubicBezTo>
                  <a:pt x="3908" y="1"/>
                  <a:pt x="3380" y="275"/>
                  <a:pt x="3085" y="765"/>
                </a:cubicBezTo>
                <a:cubicBezTo>
                  <a:pt x="2791" y="274"/>
                  <a:pt x="2263"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462775" y="4671600"/>
            <a:ext cx="318000" cy="318000"/>
          </a:xfrm>
          <a:prstGeom prst="roundRect">
            <a:avLst>
              <a:gd name="adj" fmla="val 16667"/>
            </a:avLst>
          </a:pr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9"/>
          <p:cNvGrpSpPr/>
          <p:nvPr/>
        </p:nvGrpSpPr>
        <p:grpSpPr>
          <a:xfrm>
            <a:off x="3754488" y="4710375"/>
            <a:ext cx="1635025" cy="240450"/>
            <a:chOff x="5455175" y="2511375"/>
            <a:chExt cx="1635025" cy="240450"/>
          </a:xfrm>
        </p:grpSpPr>
        <p:sp>
          <p:nvSpPr>
            <p:cNvPr id="1004" name="Google Shape;1004;p29"/>
            <p:cNvSpPr/>
            <p:nvPr/>
          </p:nvSpPr>
          <p:spPr>
            <a:xfrm>
              <a:off x="6171400" y="2511375"/>
              <a:ext cx="56600" cy="240450"/>
            </a:xfrm>
            <a:custGeom>
              <a:avLst/>
              <a:gdLst/>
              <a:ahLst/>
              <a:cxnLst/>
              <a:rect l="l" t="t" r="r" b="b"/>
              <a:pathLst>
                <a:path w="2264" h="9618" extrusionOk="0">
                  <a:moveTo>
                    <a:pt x="0" y="1"/>
                  </a:moveTo>
                  <a:lnTo>
                    <a:pt x="0"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a:off x="6317350" y="2511375"/>
              <a:ext cx="56625" cy="240450"/>
            </a:xfrm>
            <a:custGeom>
              <a:avLst/>
              <a:gdLst/>
              <a:ahLst/>
              <a:cxnLst/>
              <a:rect l="l" t="t" r="r" b="b"/>
              <a:pathLst>
                <a:path w="2265" h="9618" extrusionOk="0">
                  <a:moveTo>
                    <a:pt x="1" y="1"/>
                  </a:moveTo>
                  <a:lnTo>
                    <a:pt x="1" y="9618"/>
                  </a:lnTo>
                  <a:lnTo>
                    <a:pt x="2264" y="9618"/>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a:off x="6572750" y="2573600"/>
              <a:ext cx="94225" cy="126075"/>
            </a:xfrm>
            <a:custGeom>
              <a:avLst/>
              <a:gdLst/>
              <a:ahLst/>
              <a:cxnLst/>
              <a:rect l="l" t="t" r="r" b="b"/>
              <a:pathLst>
                <a:path w="3769" h="5043" extrusionOk="0">
                  <a:moveTo>
                    <a:pt x="0" y="0"/>
                  </a:moveTo>
                  <a:lnTo>
                    <a:pt x="0" y="5042"/>
                  </a:lnTo>
                  <a:lnTo>
                    <a:pt x="3768"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6666950" y="2573600"/>
              <a:ext cx="94225" cy="126075"/>
            </a:xfrm>
            <a:custGeom>
              <a:avLst/>
              <a:gdLst/>
              <a:ahLst/>
              <a:cxnLst/>
              <a:rect l="l" t="t" r="r" b="b"/>
              <a:pathLst>
                <a:path w="3769" h="5043" extrusionOk="0">
                  <a:moveTo>
                    <a:pt x="0" y="0"/>
                  </a:moveTo>
                  <a:lnTo>
                    <a:pt x="0" y="2521"/>
                  </a:lnTo>
                  <a:lnTo>
                    <a:pt x="0" y="5042"/>
                  </a:lnTo>
                  <a:lnTo>
                    <a:pt x="3769" y="25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7017975" y="2595275"/>
              <a:ext cx="59000" cy="78950"/>
            </a:xfrm>
            <a:custGeom>
              <a:avLst/>
              <a:gdLst/>
              <a:ahLst/>
              <a:cxnLst/>
              <a:rect l="l" t="t" r="r" b="b"/>
              <a:pathLst>
                <a:path w="2360" h="3158" extrusionOk="0">
                  <a:moveTo>
                    <a:pt x="1" y="1"/>
                  </a:moveTo>
                  <a:lnTo>
                    <a:pt x="1" y="3157"/>
                  </a:lnTo>
                  <a:lnTo>
                    <a:pt x="2360" y="157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7076950" y="2559525"/>
              <a:ext cx="13250" cy="144175"/>
            </a:xfrm>
            <a:custGeom>
              <a:avLst/>
              <a:gdLst/>
              <a:ahLst/>
              <a:cxnLst/>
              <a:rect l="l" t="t" r="r" b="b"/>
              <a:pathLst>
                <a:path w="530" h="5767" extrusionOk="0">
                  <a:moveTo>
                    <a:pt x="1" y="1"/>
                  </a:moveTo>
                  <a:lnTo>
                    <a:pt x="1" y="3008"/>
                  </a:lnTo>
                  <a:lnTo>
                    <a:pt x="1" y="5766"/>
                  </a:lnTo>
                  <a:lnTo>
                    <a:pt x="529" y="5766"/>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5878425" y="2563550"/>
              <a:ext cx="94250" cy="126075"/>
            </a:xfrm>
            <a:custGeom>
              <a:avLst/>
              <a:gdLst/>
              <a:ahLst/>
              <a:cxnLst/>
              <a:rect l="l" t="t" r="r" b="b"/>
              <a:pathLst>
                <a:path w="3770" h="5043" extrusionOk="0">
                  <a:moveTo>
                    <a:pt x="3769" y="0"/>
                  </a:moveTo>
                  <a:lnTo>
                    <a:pt x="1" y="2521"/>
                  </a:lnTo>
                  <a:lnTo>
                    <a:pt x="3769" y="5043"/>
                  </a:lnTo>
                  <a:lnTo>
                    <a:pt x="3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5784200" y="2563550"/>
              <a:ext cx="94250" cy="126075"/>
            </a:xfrm>
            <a:custGeom>
              <a:avLst/>
              <a:gdLst/>
              <a:ahLst/>
              <a:cxnLst/>
              <a:rect l="l" t="t" r="r" b="b"/>
              <a:pathLst>
                <a:path w="3770" h="5043" extrusionOk="0">
                  <a:moveTo>
                    <a:pt x="3770" y="0"/>
                  </a:moveTo>
                  <a:lnTo>
                    <a:pt x="0" y="2521"/>
                  </a:lnTo>
                  <a:lnTo>
                    <a:pt x="3770" y="5043"/>
                  </a:lnTo>
                  <a:lnTo>
                    <a:pt x="3770" y="2521"/>
                  </a:lnTo>
                  <a:lnTo>
                    <a:pt x="3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5468375" y="2589000"/>
              <a:ext cx="59000" cy="78925"/>
            </a:xfrm>
            <a:custGeom>
              <a:avLst/>
              <a:gdLst/>
              <a:ahLst/>
              <a:cxnLst/>
              <a:rect l="l" t="t" r="r" b="b"/>
              <a:pathLst>
                <a:path w="2360" h="3157" extrusionOk="0">
                  <a:moveTo>
                    <a:pt x="2360" y="0"/>
                  </a:moveTo>
                  <a:lnTo>
                    <a:pt x="1" y="1579"/>
                  </a:lnTo>
                  <a:lnTo>
                    <a:pt x="2360" y="3157"/>
                  </a:lnTo>
                  <a:lnTo>
                    <a:pt x="2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5455175" y="2559525"/>
              <a:ext cx="13225" cy="144175"/>
            </a:xfrm>
            <a:custGeom>
              <a:avLst/>
              <a:gdLst/>
              <a:ahLst/>
              <a:cxnLst/>
              <a:rect l="l" t="t" r="r" b="b"/>
              <a:pathLst>
                <a:path w="529" h="5767" extrusionOk="0">
                  <a:moveTo>
                    <a:pt x="0" y="1"/>
                  </a:moveTo>
                  <a:lnTo>
                    <a:pt x="0" y="5766"/>
                  </a:lnTo>
                  <a:lnTo>
                    <a:pt x="529" y="5766"/>
                  </a:lnTo>
                  <a:lnTo>
                    <a:pt x="529" y="2758"/>
                  </a:lnTo>
                  <a:lnTo>
                    <a:pt x="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9"/>
          <p:cNvGrpSpPr/>
          <p:nvPr/>
        </p:nvGrpSpPr>
        <p:grpSpPr>
          <a:xfrm>
            <a:off x="8563438" y="4771813"/>
            <a:ext cx="110525" cy="117575"/>
            <a:chOff x="4326625" y="3405325"/>
            <a:chExt cx="110525" cy="117575"/>
          </a:xfrm>
        </p:grpSpPr>
        <p:sp>
          <p:nvSpPr>
            <p:cNvPr id="1015" name="Google Shape;1015;p29"/>
            <p:cNvSpPr/>
            <p:nvPr/>
          </p:nvSpPr>
          <p:spPr>
            <a:xfrm>
              <a:off x="4326625" y="3462025"/>
              <a:ext cx="110525" cy="60875"/>
            </a:xfrm>
            <a:custGeom>
              <a:avLst/>
              <a:gdLst/>
              <a:ahLst/>
              <a:cxnLst/>
              <a:rect l="l" t="t" r="r" b="b"/>
              <a:pathLst>
                <a:path w="4421" h="2435" extrusionOk="0">
                  <a:moveTo>
                    <a:pt x="2211" y="1"/>
                  </a:moveTo>
                  <a:cubicBezTo>
                    <a:pt x="989" y="1"/>
                    <a:pt x="1" y="991"/>
                    <a:pt x="1" y="2212"/>
                  </a:cubicBezTo>
                  <a:lnTo>
                    <a:pt x="1" y="2434"/>
                  </a:lnTo>
                  <a:lnTo>
                    <a:pt x="4421" y="2434"/>
                  </a:lnTo>
                  <a:lnTo>
                    <a:pt x="4421" y="2212"/>
                  </a:lnTo>
                  <a:cubicBezTo>
                    <a:pt x="4421" y="991"/>
                    <a:pt x="3431" y="1"/>
                    <a:pt x="2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4360125" y="3405325"/>
              <a:ext cx="45250" cy="43600"/>
            </a:xfrm>
            <a:custGeom>
              <a:avLst/>
              <a:gdLst/>
              <a:ahLst/>
              <a:cxnLst/>
              <a:rect l="l" t="t" r="r" b="b"/>
              <a:pathLst>
                <a:path w="1810" h="1744" extrusionOk="0">
                  <a:moveTo>
                    <a:pt x="871" y="1"/>
                  </a:moveTo>
                  <a:cubicBezTo>
                    <a:pt x="390" y="1"/>
                    <a:pt x="0" y="391"/>
                    <a:pt x="0" y="873"/>
                  </a:cubicBezTo>
                  <a:cubicBezTo>
                    <a:pt x="0" y="1224"/>
                    <a:pt x="212" y="1543"/>
                    <a:pt x="538" y="1677"/>
                  </a:cubicBezTo>
                  <a:cubicBezTo>
                    <a:pt x="645" y="1722"/>
                    <a:pt x="758" y="1743"/>
                    <a:pt x="871" y="1743"/>
                  </a:cubicBezTo>
                  <a:cubicBezTo>
                    <a:pt x="1097" y="1743"/>
                    <a:pt x="1320" y="1655"/>
                    <a:pt x="1487" y="1488"/>
                  </a:cubicBezTo>
                  <a:cubicBezTo>
                    <a:pt x="1736" y="1239"/>
                    <a:pt x="1810" y="864"/>
                    <a:pt x="1675" y="540"/>
                  </a:cubicBezTo>
                  <a:cubicBezTo>
                    <a:pt x="1541" y="214"/>
                    <a:pt x="1222"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29"/>
          <p:cNvSpPr/>
          <p:nvPr/>
        </p:nvSpPr>
        <p:spPr>
          <a:xfrm>
            <a:off x="285750" y="267850"/>
            <a:ext cx="8572500" cy="390900"/>
          </a:xfrm>
          <a:prstGeom prst="roundRect">
            <a:avLst>
              <a:gd name="adj" fmla="val 34408"/>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rot="5400000">
            <a:off x="2551650"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rot="5400000">
            <a:off x="451531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rot="5400000">
            <a:off x="6478963" y="457075"/>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29"/>
          <p:cNvGrpSpPr/>
          <p:nvPr/>
        </p:nvGrpSpPr>
        <p:grpSpPr>
          <a:xfrm>
            <a:off x="462775" y="418825"/>
            <a:ext cx="113200" cy="88950"/>
            <a:chOff x="242700" y="3140750"/>
            <a:chExt cx="113200" cy="88950"/>
          </a:xfrm>
        </p:grpSpPr>
        <p:sp>
          <p:nvSpPr>
            <p:cNvPr id="1022" name="Google Shape;1022;p29"/>
            <p:cNvSpPr/>
            <p:nvPr/>
          </p:nvSpPr>
          <p:spPr>
            <a:xfrm>
              <a:off x="242700" y="3140750"/>
              <a:ext cx="113200" cy="12500"/>
            </a:xfrm>
            <a:custGeom>
              <a:avLst/>
              <a:gdLst/>
              <a:ahLst/>
              <a:cxnLst/>
              <a:rect l="l" t="t" r="r" b="b"/>
              <a:pathLst>
                <a:path w="4528" h="500" extrusionOk="0">
                  <a:moveTo>
                    <a:pt x="249" y="1"/>
                  </a:moveTo>
                  <a:cubicBezTo>
                    <a:pt x="112" y="1"/>
                    <a:pt x="0" y="113"/>
                    <a:pt x="0" y="251"/>
                  </a:cubicBezTo>
                  <a:cubicBezTo>
                    <a:pt x="0" y="388"/>
                    <a:pt x="112" y="500"/>
                    <a:pt x="249" y="500"/>
                  </a:cubicBezTo>
                  <a:lnTo>
                    <a:pt x="4279" y="500"/>
                  </a:lnTo>
                  <a:cubicBezTo>
                    <a:pt x="4417" y="500"/>
                    <a:pt x="4527" y="388"/>
                    <a:pt x="4527" y="251"/>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242700" y="3179000"/>
              <a:ext cx="113200" cy="12450"/>
            </a:xfrm>
            <a:custGeom>
              <a:avLst/>
              <a:gdLst/>
              <a:ahLst/>
              <a:cxnLst/>
              <a:rect l="l" t="t" r="r" b="b"/>
              <a:pathLst>
                <a:path w="4528" h="498" extrusionOk="0">
                  <a:moveTo>
                    <a:pt x="249" y="1"/>
                  </a:moveTo>
                  <a:cubicBezTo>
                    <a:pt x="112" y="1"/>
                    <a:pt x="0" y="113"/>
                    <a:pt x="0" y="249"/>
                  </a:cubicBezTo>
                  <a:cubicBezTo>
                    <a:pt x="0" y="386"/>
                    <a:pt x="112" y="498"/>
                    <a:pt x="249" y="498"/>
                  </a:cubicBezTo>
                  <a:lnTo>
                    <a:pt x="4279" y="498"/>
                  </a:lnTo>
                  <a:cubicBezTo>
                    <a:pt x="4417" y="498"/>
                    <a:pt x="4527" y="386"/>
                    <a:pt x="4527" y="249"/>
                  </a:cubicBezTo>
                  <a:cubicBezTo>
                    <a:pt x="4527" y="113"/>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242700" y="3217250"/>
              <a:ext cx="113200" cy="12450"/>
            </a:xfrm>
            <a:custGeom>
              <a:avLst/>
              <a:gdLst/>
              <a:ahLst/>
              <a:cxnLst/>
              <a:rect l="l" t="t" r="r" b="b"/>
              <a:pathLst>
                <a:path w="4528" h="498" extrusionOk="0">
                  <a:moveTo>
                    <a:pt x="249" y="1"/>
                  </a:moveTo>
                  <a:cubicBezTo>
                    <a:pt x="112" y="1"/>
                    <a:pt x="0" y="111"/>
                    <a:pt x="0" y="249"/>
                  </a:cubicBezTo>
                  <a:cubicBezTo>
                    <a:pt x="0" y="386"/>
                    <a:pt x="112" y="498"/>
                    <a:pt x="249" y="498"/>
                  </a:cubicBezTo>
                  <a:lnTo>
                    <a:pt x="4279" y="498"/>
                  </a:lnTo>
                  <a:cubicBezTo>
                    <a:pt x="4417" y="498"/>
                    <a:pt x="4527" y="386"/>
                    <a:pt x="4527" y="249"/>
                  </a:cubicBezTo>
                  <a:cubicBezTo>
                    <a:pt x="4527" y="111"/>
                    <a:pt x="4417" y="1"/>
                    <a:pt x="4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29"/>
          <p:cNvGrpSpPr/>
          <p:nvPr/>
        </p:nvGrpSpPr>
        <p:grpSpPr>
          <a:xfrm>
            <a:off x="8567850" y="414550"/>
            <a:ext cx="101700" cy="97500"/>
            <a:chOff x="1852500" y="2845175"/>
            <a:chExt cx="101700" cy="97500"/>
          </a:xfrm>
        </p:grpSpPr>
        <p:sp>
          <p:nvSpPr>
            <p:cNvPr id="1026" name="Google Shape;1026;p29"/>
            <p:cNvSpPr/>
            <p:nvPr/>
          </p:nvSpPr>
          <p:spPr>
            <a:xfrm>
              <a:off x="1852500" y="2845175"/>
              <a:ext cx="95450" cy="89575"/>
            </a:xfrm>
            <a:custGeom>
              <a:avLst/>
              <a:gdLst/>
              <a:ahLst/>
              <a:cxnLst/>
              <a:rect l="l" t="t" r="r" b="b"/>
              <a:pathLst>
                <a:path w="3818" h="3583" extrusionOk="0">
                  <a:moveTo>
                    <a:pt x="1890" y="461"/>
                  </a:moveTo>
                  <a:cubicBezTo>
                    <a:pt x="2241" y="461"/>
                    <a:pt x="2578" y="602"/>
                    <a:pt x="2826" y="851"/>
                  </a:cubicBezTo>
                  <a:cubicBezTo>
                    <a:pt x="3274" y="1299"/>
                    <a:pt x="3344" y="2003"/>
                    <a:pt x="2992" y="2531"/>
                  </a:cubicBezTo>
                  <a:cubicBezTo>
                    <a:pt x="2738" y="2911"/>
                    <a:pt x="2318" y="3124"/>
                    <a:pt x="1884" y="3124"/>
                  </a:cubicBezTo>
                  <a:cubicBezTo>
                    <a:pt x="1714" y="3124"/>
                    <a:pt x="1541" y="3091"/>
                    <a:pt x="1375" y="3023"/>
                  </a:cubicBezTo>
                  <a:cubicBezTo>
                    <a:pt x="789" y="2780"/>
                    <a:pt x="456" y="2156"/>
                    <a:pt x="579" y="1533"/>
                  </a:cubicBezTo>
                  <a:cubicBezTo>
                    <a:pt x="703" y="911"/>
                    <a:pt x="1249" y="461"/>
                    <a:pt x="1884" y="461"/>
                  </a:cubicBezTo>
                  <a:cubicBezTo>
                    <a:pt x="1886" y="461"/>
                    <a:pt x="1888" y="461"/>
                    <a:pt x="1890" y="461"/>
                  </a:cubicBezTo>
                  <a:close/>
                  <a:moveTo>
                    <a:pt x="1886" y="1"/>
                  </a:moveTo>
                  <a:cubicBezTo>
                    <a:pt x="1769" y="1"/>
                    <a:pt x="1651" y="12"/>
                    <a:pt x="1535" y="36"/>
                  </a:cubicBezTo>
                  <a:cubicBezTo>
                    <a:pt x="948" y="152"/>
                    <a:pt x="459" y="554"/>
                    <a:pt x="229" y="1106"/>
                  </a:cubicBezTo>
                  <a:cubicBezTo>
                    <a:pt x="0" y="1659"/>
                    <a:pt x="63" y="2289"/>
                    <a:pt x="395" y="2786"/>
                  </a:cubicBezTo>
                  <a:cubicBezTo>
                    <a:pt x="728" y="3284"/>
                    <a:pt x="1286" y="3582"/>
                    <a:pt x="1884" y="3582"/>
                  </a:cubicBezTo>
                  <a:cubicBezTo>
                    <a:pt x="1886" y="3582"/>
                    <a:pt x="1887" y="3582"/>
                    <a:pt x="1888" y="3582"/>
                  </a:cubicBezTo>
                  <a:cubicBezTo>
                    <a:pt x="2611" y="3582"/>
                    <a:pt x="3263" y="3146"/>
                    <a:pt x="3539" y="2478"/>
                  </a:cubicBezTo>
                  <a:cubicBezTo>
                    <a:pt x="3818" y="1808"/>
                    <a:pt x="3663" y="1037"/>
                    <a:pt x="3151" y="525"/>
                  </a:cubicBezTo>
                  <a:cubicBezTo>
                    <a:pt x="2812" y="187"/>
                    <a:pt x="2356" y="1"/>
                    <a:pt x="1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1920875" y="2911825"/>
              <a:ext cx="33325" cy="30850"/>
            </a:xfrm>
            <a:custGeom>
              <a:avLst/>
              <a:gdLst/>
              <a:ahLst/>
              <a:cxnLst/>
              <a:rect l="l" t="t" r="r" b="b"/>
              <a:pathLst>
                <a:path w="1333" h="1234" extrusionOk="0">
                  <a:moveTo>
                    <a:pt x="254" y="1"/>
                  </a:moveTo>
                  <a:cubicBezTo>
                    <a:pt x="195" y="1"/>
                    <a:pt x="136" y="23"/>
                    <a:pt x="91" y="68"/>
                  </a:cubicBezTo>
                  <a:cubicBezTo>
                    <a:pt x="1" y="157"/>
                    <a:pt x="1" y="303"/>
                    <a:pt x="91" y="394"/>
                  </a:cubicBezTo>
                  <a:lnTo>
                    <a:pt x="864" y="1166"/>
                  </a:lnTo>
                  <a:cubicBezTo>
                    <a:pt x="907" y="1209"/>
                    <a:pt x="965" y="1233"/>
                    <a:pt x="1026" y="1233"/>
                  </a:cubicBezTo>
                  <a:cubicBezTo>
                    <a:pt x="1231" y="1233"/>
                    <a:pt x="1333" y="986"/>
                    <a:pt x="1188" y="840"/>
                  </a:cubicBezTo>
                  <a:lnTo>
                    <a:pt x="416" y="68"/>
                  </a:lnTo>
                  <a:cubicBezTo>
                    <a:pt x="371" y="23"/>
                    <a:pt x="312"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29"/>
          <p:cNvSpPr txBox="1">
            <a:spLocks noGrp="1"/>
          </p:cNvSpPr>
          <p:nvPr>
            <p:ph type="subTitle" idx="1"/>
          </p:nvPr>
        </p:nvSpPr>
        <p:spPr>
          <a:xfrm>
            <a:off x="710788"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9" name="Google Shape;1029;p29"/>
          <p:cNvSpPr txBox="1">
            <a:spLocks noGrp="1"/>
          </p:cNvSpPr>
          <p:nvPr>
            <p:ph type="subTitle" idx="2"/>
          </p:nvPr>
        </p:nvSpPr>
        <p:spPr>
          <a:xfrm>
            <a:off x="267566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30" name="Google Shape;1030;p29"/>
          <p:cNvSpPr txBox="1">
            <a:spLocks noGrp="1"/>
          </p:cNvSpPr>
          <p:nvPr>
            <p:ph type="subTitle" idx="3"/>
          </p:nvPr>
        </p:nvSpPr>
        <p:spPr>
          <a:xfrm>
            <a:off x="6604175"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31" name="Google Shape;1031;p29"/>
          <p:cNvSpPr txBox="1">
            <a:spLocks noGrp="1"/>
          </p:cNvSpPr>
          <p:nvPr>
            <p:ph type="subTitle" idx="4"/>
          </p:nvPr>
        </p:nvSpPr>
        <p:spPr>
          <a:xfrm>
            <a:off x="4639913" y="303250"/>
            <a:ext cx="1828800" cy="320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32" name="Google Shape;1032;p29"/>
          <p:cNvSpPr txBox="1">
            <a:spLocks noGrp="1"/>
          </p:cNvSpPr>
          <p:nvPr>
            <p:ph type="subTitle" idx="5"/>
          </p:nvPr>
        </p:nvSpPr>
        <p:spPr>
          <a:xfrm>
            <a:off x="1007313" y="4670550"/>
            <a:ext cx="1380600" cy="320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033" name="Google Shape;1033;p29"/>
          <p:cNvGrpSpPr/>
          <p:nvPr/>
        </p:nvGrpSpPr>
        <p:grpSpPr>
          <a:xfrm>
            <a:off x="6065700" y="4769275"/>
            <a:ext cx="1821575" cy="122625"/>
            <a:chOff x="6065700" y="4769275"/>
            <a:chExt cx="1821575" cy="122625"/>
          </a:xfrm>
        </p:grpSpPr>
        <p:sp>
          <p:nvSpPr>
            <p:cNvPr id="1034" name="Google Shape;1034;p29"/>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6065712" y="4807950"/>
              <a:ext cx="906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9"/>
            <p:cNvSpPr/>
            <p:nvPr/>
          </p:nvSpPr>
          <p:spPr>
            <a:xfrm>
              <a:off x="61109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609930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53000">
              <a:srgbClr val="2F159B"/>
            </a:gs>
            <a:gs pos="21000">
              <a:srgbClr val="310995"/>
            </a:gs>
            <a:gs pos="82000">
              <a:srgbClr val="2B25A3"/>
            </a:gs>
          </a:gsLst>
          <a:lin ang="18900044"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821525"/>
            <a:ext cx="7717500" cy="371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2pPr>
            <a:lvl3pPr lvl="2"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3pPr>
            <a:lvl4pPr lvl="3"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4pPr>
            <a:lvl5pPr lvl="4"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5pPr>
            <a:lvl6pPr lvl="5"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6pPr>
            <a:lvl7pPr lvl="6"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7pPr>
            <a:lvl8pPr lvl="7"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8pPr>
            <a:lvl9pPr lvl="8"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225" y="1193225"/>
            <a:ext cx="7717500" cy="341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7"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mood-based-song-recommendation-isabelleraj.streamlit.ap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en.wikipedia.org/wiki/File:Kaggle_logo.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9" name="Google Shape;1049;p33"/>
          <p:cNvSpPr txBox="1">
            <a:spLocks noGrp="1"/>
          </p:cNvSpPr>
          <p:nvPr>
            <p:ph type="ctrTitle"/>
          </p:nvPr>
        </p:nvSpPr>
        <p:spPr>
          <a:xfrm>
            <a:off x="440434" y="1516744"/>
            <a:ext cx="8311680" cy="21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MoodTunes: </a:t>
            </a:r>
            <a:br>
              <a:rPr lang="en-GB" dirty="0"/>
            </a:br>
            <a:r>
              <a:rPr lang="en-GB" sz="4400" b="0" dirty="0"/>
              <a:t>A </a:t>
            </a:r>
            <a:r>
              <a:rPr lang="en" sz="4400" b="0" dirty="0">
                <a:solidFill>
                  <a:schemeClr val="dk1"/>
                </a:solidFill>
              </a:rPr>
              <a:t>Mood-based Song Recommendation System</a:t>
            </a:r>
            <a:endParaRPr b="0" dirty="0">
              <a:solidFill>
                <a:schemeClr val="dk1"/>
              </a:solidFill>
            </a:endParaRPr>
          </a:p>
        </p:txBody>
      </p:sp>
      <p:sp>
        <p:nvSpPr>
          <p:cNvPr id="1055" name="Google Shape;1055;p33"/>
          <p:cNvSpPr txBox="1">
            <a:spLocks noGrp="1"/>
          </p:cNvSpPr>
          <p:nvPr>
            <p:ph type="subTitle" idx="6"/>
          </p:nvPr>
        </p:nvSpPr>
        <p:spPr>
          <a:xfrm>
            <a:off x="820057" y="4670550"/>
            <a:ext cx="1567856"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00" dirty="0">
                <a:solidFill>
                  <a:schemeClr val="accent6"/>
                </a:solidFill>
              </a:rPr>
              <a:t>MoodTunes </a:t>
            </a:r>
          </a:p>
          <a:p>
            <a:pPr marL="0" lvl="0" indent="0" algn="l" rtl="0">
              <a:spcBef>
                <a:spcPts val="0"/>
              </a:spcBef>
              <a:spcAft>
                <a:spcPts val="0"/>
              </a:spcAft>
              <a:buNone/>
            </a:pPr>
            <a:r>
              <a:rPr lang="en" sz="800" dirty="0">
                <a:solidFill>
                  <a:schemeClr val="accent6"/>
                </a:solidFill>
              </a:rPr>
              <a:t>Isabelle Rajendiran</a:t>
            </a:r>
            <a:endParaRPr lang="en-GB" dirty="0">
              <a:solidFill>
                <a:schemeClr val="accent6"/>
              </a:solidFill>
            </a:endParaRPr>
          </a:p>
        </p:txBody>
      </p:sp>
      <p:grpSp>
        <p:nvGrpSpPr>
          <p:cNvPr id="1056" name="Google Shape;1056;p33"/>
          <p:cNvGrpSpPr/>
          <p:nvPr/>
        </p:nvGrpSpPr>
        <p:grpSpPr>
          <a:xfrm>
            <a:off x="6065700" y="4769275"/>
            <a:ext cx="1821575" cy="122625"/>
            <a:chOff x="6065700" y="4769275"/>
            <a:chExt cx="1821575" cy="122625"/>
          </a:xfrm>
        </p:grpSpPr>
        <p:sp>
          <p:nvSpPr>
            <p:cNvPr id="1057" name="Google Shape;1057;p33"/>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6065712" y="4807950"/>
              <a:ext cx="906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61109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609930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2" name="Graphic 21" descr="Music notes with solid fill">
            <a:extLst>
              <a:ext uri="{FF2B5EF4-FFF2-40B4-BE49-F238E27FC236}">
                <a16:creationId xmlns:a16="http://schemas.microsoft.com/office/drawing/2014/main" id="{F8806FD7-4C48-ECA1-1AF8-E51696D455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924316">
            <a:off x="1577508" y="916316"/>
            <a:ext cx="1181556" cy="1181556"/>
          </a:xfrm>
          <a:prstGeom prst="rect">
            <a:avLst/>
          </a:prstGeom>
        </p:spPr>
      </p:pic>
      <p:grpSp>
        <p:nvGrpSpPr>
          <p:cNvPr id="38" name="Group 37">
            <a:extLst>
              <a:ext uri="{FF2B5EF4-FFF2-40B4-BE49-F238E27FC236}">
                <a16:creationId xmlns:a16="http://schemas.microsoft.com/office/drawing/2014/main" id="{ADBFF836-7824-C6C2-F2B5-65AA86A1FAFC}"/>
              </a:ext>
            </a:extLst>
          </p:cNvPr>
          <p:cNvGrpSpPr/>
          <p:nvPr/>
        </p:nvGrpSpPr>
        <p:grpSpPr>
          <a:xfrm>
            <a:off x="693287" y="297507"/>
            <a:ext cx="7757426" cy="329908"/>
            <a:chOff x="693287" y="297507"/>
            <a:chExt cx="7757426" cy="329908"/>
          </a:xfrm>
        </p:grpSpPr>
        <p:sp>
          <p:nvSpPr>
            <p:cNvPr id="23" name="Google Shape;1051;p33">
              <a:extLst>
                <a:ext uri="{FF2B5EF4-FFF2-40B4-BE49-F238E27FC236}">
                  <a16:creationId xmlns:a16="http://schemas.microsoft.com/office/drawing/2014/main" id="{34FC710A-33CA-2559-5BD1-DD1762E73931}"/>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24" name="Google Shape;1051;p33">
              <a:extLst>
                <a:ext uri="{FF2B5EF4-FFF2-40B4-BE49-F238E27FC236}">
                  <a16:creationId xmlns:a16="http://schemas.microsoft.com/office/drawing/2014/main" id="{7664DDA7-ADED-27FF-9F94-2EF404FB986F}"/>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25" name="Google Shape;1051;p33">
              <a:extLst>
                <a:ext uri="{FF2B5EF4-FFF2-40B4-BE49-F238E27FC236}">
                  <a16:creationId xmlns:a16="http://schemas.microsoft.com/office/drawing/2014/main" id="{79CF5C54-2271-DF67-3ED4-095180238182}"/>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26" name="Google Shape;1051;p33">
              <a:extLst>
                <a:ext uri="{FF2B5EF4-FFF2-40B4-BE49-F238E27FC236}">
                  <a16:creationId xmlns:a16="http://schemas.microsoft.com/office/drawing/2014/main" id="{2A66E401-5847-E6E8-960A-06690726299B}"/>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09DE2B65-0830-621B-A056-495562FECED4}"/>
            </a:ext>
          </a:extLst>
        </p:cNvPr>
        <p:cNvGrpSpPr/>
        <p:nvPr/>
      </p:nvGrpSpPr>
      <p:grpSpPr>
        <a:xfrm>
          <a:off x="0" y="0"/>
          <a:ext cx="0" cy="0"/>
          <a:chOff x="0" y="0"/>
          <a:chExt cx="0" cy="0"/>
        </a:xfrm>
      </p:grpSpPr>
      <p:sp>
        <p:nvSpPr>
          <p:cNvPr id="1116" name="Google Shape;1116;p36">
            <a:extLst>
              <a:ext uri="{FF2B5EF4-FFF2-40B4-BE49-F238E27FC236}">
                <a16:creationId xmlns:a16="http://schemas.microsoft.com/office/drawing/2014/main" id="{ABB57211-3D3F-B14B-42FC-D65C13DD9206}"/>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Topic Modelling</a:t>
            </a:r>
            <a:endParaRPr sz="2000" dirty="0"/>
          </a:p>
        </p:txBody>
      </p:sp>
      <p:grpSp>
        <p:nvGrpSpPr>
          <p:cNvPr id="10" name="Group 9">
            <a:extLst>
              <a:ext uri="{FF2B5EF4-FFF2-40B4-BE49-F238E27FC236}">
                <a16:creationId xmlns:a16="http://schemas.microsoft.com/office/drawing/2014/main" id="{6DC1A356-ECAD-C42D-5AA9-EF16EBCD93C1}"/>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9202953C-3721-5E75-5F35-355DBEFAEC8C}"/>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50FE1D1F-EEC6-46B5-B027-C689CCBF9004}"/>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C4AA4B7A-DA66-C117-C1A7-D68B5D31CED3}"/>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1CBC417F-2AEB-1D66-EE60-044DD9A4DADB}"/>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C78A6055-0F93-DD9B-D9F5-0CD453F2C64A}"/>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D78772DD-DE9F-E69E-A990-92615F4A3ECA}"/>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E8240547-C5EC-BA2E-26C1-F90F11981DB2}"/>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06A317EC-120E-4919-15AA-FFB6FF3784F8}"/>
                </a:ext>
              </a:extLst>
            </p:cNvPr>
            <p:cNvSpPr/>
            <p:nvPr/>
          </p:nvSpPr>
          <p:spPr>
            <a:xfrm>
              <a:off x="6065700" y="4807949"/>
              <a:ext cx="99232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D7023496-9A40-25D9-775A-6075F9652B1E}"/>
                </a:ext>
              </a:extLst>
            </p:cNvPr>
            <p:cNvSpPr/>
            <p:nvPr/>
          </p:nvSpPr>
          <p:spPr>
            <a:xfrm>
              <a:off x="693753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Picture 5">
            <a:extLst>
              <a:ext uri="{FF2B5EF4-FFF2-40B4-BE49-F238E27FC236}">
                <a16:creationId xmlns:a16="http://schemas.microsoft.com/office/drawing/2014/main" id="{D59163F4-A506-E488-8927-3BF99154A78E}"/>
              </a:ext>
            </a:extLst>
          </p:cNvPr>
          <p:cNvPicPr>
            <a:picLocks noChangeAspect="1"/>
          </p:cNvPicPr>
          <p:nvPr/>
        </p:nvPicPr>
        <p:blipFill>
          <a:blip r:embed="rId3"/>
          <a:stretch>
            <a:fillRect/>
          </a:stretch>
        </p:blipFill>
        <p:spPr>
          <a:xfrm>
            <a:off x="5406245" y="834273"/>
            <a:ext cx="2899555" cy="3431848"/>
          </a:xfrm>
          <a:prstGeom prst="rect">
            <a:avLst/>
          </a:prstGeom>
        </p:spPr>
      </p:pic>
      <p:sp>
        <p:nvSpPr>
          <p:cNvPr id="7" name="Google Shape;1117;p36">
            <a:extLst>
              <a:ext uri="{FF2B5EF4-FFF2-40B4-BE49-F238E27FC236}">
                <a16:creationId xmlns:a16="http://schemas.microsoft.com/office/drawing/2014/main" id="{02CE4B46-2F48-129D-BDC5-7EEB6C7854E2}"/>
              </a:ext>
            </a:extLst>
          </p:cNvPr>
          <p:cNvSpPr txBox="1">
            <a:spLocks noGrp="1"/>
          </p:cNvSpPr>
          <p:nvPr>
            <p:ph type="subTitle" idx="1"/>
          </p:nvPr>
        </p:nvSpPr>
        <p:spPr>
          <a:xfrm>
            <a:off x="693288" y="1587525"/>
            <a:ext cx="3842884" cy="2412920"/>
          </a:xfrm>
          <a:prstGeom prst="rect">
            <a:avLst/>
          </a:prstGeom>
        </p:spPr>
        <p:txBody>
          <a:bodyPr spcFirstLastPara="1" wrap="square" lIns="91425" tIns="91425" rIns="91425" bIns="91425" anchor="t" anchorCtr="0">
            <a:noAutofit/>
          </a:bodyPr>
          <a:lstStyle/>
          <a:p>
            <a:pPr marL="0" indent="0">
              <a:buNone/>
            </a:pPr>
            <a:r>
              <a:rPr lang="en-GB" sz="1200" dirty="0"/>
              <a:t>An overwhelming </a:t>
            </a:r>
            <a:r>
              <a:rPr lang="en-GB" sz="1200" b="1" dirty="0">
                <a:solidFill>
                  <a:srgbClr val="00D1E9"/>
                </a:solidFill>
              </a:rPr>
              <a:t>97%</a:t>
            </a:r>
            <a:r>
              <a:rPr lang="en-GB" sz="1200" dirty="0"/>
              <a:t> of songs’ dominant topic is </a:t>
            </a:r>
            <a:r>
              <a:rPr lang="en-GB" sz="1200" b="1" dirty="0">
                <a:solidFill>
                  <a:srgbClr val="00D1E9"/>
                </a:solidFill>
              </a:rPr>
              <a:t>love &amp; relationships</a:t>
            </a:r>
            <a:r>
              <a:rPr lang="en-GB" sz="1200" dirty="0"/>
              <a:t>.</a:t>
            </a:r>
            <a:endParaRPr lang="en" sz="1200" dirty="0"/>
          </a:p>
          <a:p>
            <a:pPr marL="0" indent="0">
              <a:buNone/>
            </a:pPr>
            <a:endParaRPr lang="en" sz="1200" dirty="0"/>
          </a:p>
          <a:p>
            <a:pPr marL="0" indent="0">
              <a:buNone/>
            </a:pPr>
            <a:r>
              <a:rPr lang="en" sz="1200" b="1" dirty="0">
                <a:solidFill>
                  <a:srgbClr val="00D1E9"/>
                </a:solidFill>
              </a:rPr>
              <a:t>46% </a:t>
            </a:r>
            <a:r>
              <a:rPr lang="en" sz="1200" dirty="0"/>
              <a:t>of all songs belong to the </a:t>
            </a:r>
            <a:r>
              <a:rPr lang="en" sz="1200" b="1" dirty="0">
                <a:solidFill>
                  <a:srgbClr val="00D1E9"/>
                </a:solidFill>
              </a:rPr>
              <a:t>joy</a:t>
            </a:r>
            <a:r>
              <a:rPr lang="en" sz="1200" dirty="0"/>
              <a:t> and </a:t>
            </a:r>
            <a:r>
              <a:rPr lang="en" sz="1200" b="1" dirty="0">
                <a:solidFill>
                  <a:srgbClr val="00D1E9"/>
                </a:solidFill>
              </a:rPr>
              <a:t>love &amp; relationship</a:t>
            </a:r>
            <a:r>
              <a:rPr lang="en" sz="1200" dirty="0"/>
              <a:t> categories.</a:t>
            </a:r>
          </a:p>
          <a:p>
            <a:pPr marL="0" indent="0">
              <a:buNone/>
            </a:pPr>
            <a:endParaRPr lang="en" sz="1200" dirty="0"/>
          </a:p>
          <a:p>
            <a:pPr marL="0" indent="0">
              <a:buNone/>
            </a:pPr>
            <a:r>
              <a:rPr lang="en" sz="1200" dirty="0"/>
              <a:t>Many combinations have 0 songs, and majority have less than 35 songs.</a:t>
            </a:r>
          </a:p>
          <a:p>
            <a:pPr marL="0" indent="0">
              <a:buNone/>
            </a:pPr>
            <a:endParaRPr lang="en" sz="1200" dirty="0"/>
          </a:p>
          <a:p>
            <a:pPr marL="0" indent="0">
              <a:buNone/>
            </a:pPr>
            <a:r>
              <a:rPr lang="en" sz="1200" dirty="0"/>
              <a:t>Unlikely to recommend good, personalised songs for those categories.</a:t>
            </a:r>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p:txBody>
      </p:sp>
      <p:pic>
        <p:nvPicPr>
          <p:cNvPr id="5" name="Picture 4" descr="A screenshot of a graph&#10;&#10;Description automatically generated">
            <a:extLst>
              <a:ext uri="{FF2B5EF4-FFF2-40B4-BE49-F238E27FC236}">
                <a16:creationId xmlns:a16="http://schemas.microsoft.com/office/drawing/2014/main" id="{3349C221-AA23-9AE1-944D-CAA166F66CEE}"/>
              </a:ext>
            </a:extLst>
          </p:cNvPr>
          <p:cNvPicPr>
            <a:picLocks noChangeAspect="1"/>
          </p:cNvPicPr>
          <p:nvPr/>
        </p:nvPicPr>
        <p:blipFill>
          <a:blip r:embed="rId4"/>
          <a:stretch>
            <a:fillRect/>
          </a:stretch>
        </p:blipFill>
        <p:spPr>
          <a:xfrm>
            <a:off x="4952999" y="825263"/>
            <a:ext cx="3769629" cy="3441904"/>
          </a:xfrm>
          <a:prstGeom prst="rect">
            <a:avLst/>
          </a:prstGeom>
        </p:spPr>
      </p:pic>
    </p:spTree>
    <p:extLst>
      <p:ext uri="{BB962C8B-B14F-4D97-AF65-F5344CB8AC3E}">
        <p14:creationId xmlns:p14="http://schemas.microsoft.com/office/powerpoint/2010/main" val="1751208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9026AF45-AFB0-750C-6559-A6FDCCE1CB42}"/>
            </a:ext>
          </a:extLst>
        </p:cNvPr>
        <p:cNvGrpSpPr/>
        <p:nvPr/>
      </p:nvGrpSpPr>
      <p:grpSpPr>
        <a:xfrm>
          <a:off x="0" y="0"/>
          <a:ext cx="0" cy="0"/>
          <a:chOff x="0" y="0"/>
          <a:chExt cx="0" cy="0"/>
        </a:xfrm>
      </p:grpSpPr>
      <p:sp>
        <p:nvSpPr>
          <p:cNvPr id="21" name="Google Shape;1117;p36">
            <a:extLst>
              <a:ext uri="{FF2B5EF4-FFF2-40B4-BE49-F238E27FC236}">
                <a16:creationId xmlns:a16="http://schemas.microsoft.com/office/drawing/2014/main" id="{B4EFB091-2E1C-989A-4EE5-BC8440115116}"/>
              </a:ext>
            </a:extLst>
          </p:cNvPr>
          <p:cNvSpPr txBox="1">
            <a:spLocks/>
          </p:cNvSpPr>
          <p:nvPr/>
        </p:nvSpPr>
        <p:spPr>
          <a:xfrm>
            <a:off x="2940180" y="1697453"/>
            <a:ext cx="2822445" cy="2547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Riding in the streets with no music sucks</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Everywhere I go, I cruise the streets being called an asshole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Plus I'm being ridiculed and called a bum and called stupid</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Chronic Schizophrenia by Wesley Willis</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Anger Christmas &amp; Religious</a:t>
            </a:r>
            <a:endParaRPr lang="en" sz="1000" dirty="0">
              <a:solidFill>
                <a:srgbClr val="00D1E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323;p45">
            <a:extLst>
              <a:ext uri="{FF2B5EF4-FFF2-40B4-BE49-F238E27FC236}">
                <a16:creationId xmlns:a16="http://schemas.microsoft.com/office/drawing/2014/main" id="{90FEA6D9-65F3-9992-B45E-781DBC37F9B2}"/>
              </a:ext>
            </a:extLst>
          </p:cNvPr>
          <p:cNvSpPr/>
          <p:nvPr/>
        </p:nvSpPr>
        <p:spPr>
          <a:xfrm>
            <a:off x="2940180" y="1568473"/>
            <a:ext cx="2955795" cy="2722203"/>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algn="l">
              <a:spcAft>
                <a:spcPts val="900"/>
              </a:spcAft>
            </a:pPr>
            <a:endPar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16" name="Google Shape;1116;p36">
            <a:extLst>
              <a:ext uri="{FF2B5EF4-FFF2-40B4-BE49-F238E27FC236}">
                <a16:creationId xmlns:a16="http://schemas.microsoft.com/office/drawing/2014/main" id="{C56F4764-44CB-898A-8D7E-B5EE6D34B485}"/>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Topic Modelling</a:t>
            </a:r>
            <a:endParaRPr sz="2000" dirty="0"/>
          </a:p>
        </p:txBody>
      </p:sp>
      <p:grpSp>
        <p:nvGrpSpPr>
          <p:cNvPr id="10" name="Group 9">
            <a:extLst>
              <a:ext uri="{FF2B5EF4-FFF2-40B4-BE49-F238E27FC236}">
                <a16:creationId xmlns:a16="http://schemas.microsoft.com/office/drawing/2014/main" id="{A86D31C2-0133-9710-DEA5-E73501E5A705}"/>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CD5A5C51-A283-4A7D-26FA-0619B9CC7704}"/>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38FA2EC0-017D-FD19-21DE-BEC17C588FAB}"/>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704C9687-F21A-55B0-D843-D533FA694DA6}"/>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342A59EE-D2BE-4BB5-2CF2-FD061B3689C3}"/>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2A47DC4B-1FAF-597A-097F-6F5BC5E9BCF2}"/>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9371D5A4-8D4C-D92E-AAA2-26C7133F774A}"/>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19C4A165-225C-1367-0745-5308FB11BD93}"/>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3B20EF57-C463-4ED7-E348-2DBC3A125CA1}"/>
                </a:ext>
              </a:extLst>
            </p:cNvPr>
            <p:cNvSpPr/>
            <p:nvPr/>
          </p:nvSpPr>
          <p:spPr>
            <a:xfrm>
              <a:off x="6065700" y="4807949"/>
              <a:ext cx="118025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98305C86-C475-41CE-05E6-9C82245AC240}"/>
                </a:ext>
              </a:extLst>
            </p:cNvPr>
            <p:cNvSpPr/>
            <p:nvPr/>
          </p:nvSpPr>
          <p:spPr>
            <a:xfrm>
              <a:off x="71185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0" name="Graphic 19" descr="Checkbox Crossed with solid fill">
            <a:extLst>
              <a:ext uri="{FF2B5EF4-FFF2-40B4-BE49-F238E27FC236}">
                <a16:creationId xmlns:a16="http://schemas.microsoft.com/office/drawing/2014/main" id="{006C3E70-23DA-EF8C-BFBE-7C0ED89F7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3613" y="3878971"/>
            <a:ext cx="320100" cy="320100"/>
          </a:xfrm>
          <a:prstGeom prst="rect">
            <a:avLst/>
          </a:prstGeom>
        </p:spPr>
      </p:pic>
    </p:spTree>
    <p:extLst>
      <p:ext uri="{BB962C8B-B14F-4D97-AF65-F5344CB8AC3E}">
        <p14:creationId xmlns:p14="http://schemas.microsoft.com/office/powerpoint/2010/main" val="594238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8970134A-BB1B-2962-B698-3E4B9CCDBC03}"/>
            </a:ext>
          </a:extLst>
        </p:cNvPr>
        <p:cNvGrpSpPr/>
        <p:nvPr/>
      </p:nvGrpSpPr>
      <p:grpSpPr>
        <a:xfrm>
          <a:off x="0" y="0"/>
          <a:ext cx="0" cy="0"/>
          <a:chOff x="0" y="0"/>
          <a:chExt cx="0" cy="0"/>
        </a:xfrm>
      </p:grpSpPr>
      <p:sp>
        <p:nvSpPr>
          <p:cNvPr id="1116" name="Google Shape;1116;p36">
            <a:extLst>
              <a:ext uri="{FF2B5EF4-FFF2-40B4-BE49-F238E27FC236}">
                <a16:creationId xmlns:a16="http://schemas.microsoft.com/office/drawing/2014/main" id="{0AFD6499-7A4F-20F9-2F27-0B3587BAED9E}"/>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Similarity Matching</a:t>
            </a:r>
            <a:endParaRPr sz="2000" dirty="0"/>
          </a:p>
        </p:txBody>
      </p:sp>
      <p:grpSp>
        <p:nvGrpSpPr>
          <p:cNvPr id="10" name="Group 9">
            <a:extLst>
              <a:ext uri="{FF2B5EF4-FFF2-40B4-BE49-F238E27FC236}">
                <a16:creationId xmlns:a16="http://schemas.microsoft.com/office/drawing/2014/main" id="{E4D9EB65-9CA3-D0A5-6B5A-96FB59792B80}"/>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E941711A-66C9-E947-54FD-92A8D3F45FF8}"/>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CF3A47C6-D142-0AF2-9652-6B12D23E42AE}"/>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326A706F-4217-96FD-8450-3C4A981E397C}"/>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39C74D8A-ABE8-9B38-EC76-95CF193F829B}"/>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D03B4085-882C-E170-D69C-D03C8BD02F89}"/>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FA2F263C-8525-CFAD-D0B1-062DA1396226}"/>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9E732DC9-4553-C5FC-364F-94C13FA96669}"/>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CC61F563-A1D1-1F9A-FF3A-F566ACC6AC25}"/>
                </a:ext>
              </a:extLst>
            </p:cNvPr>
            <p:cNvSpPr/>
            <p:nvPr/>
          </p:nvSpPr>
          <p:spPr>
            <a:xfrm>
              <a:off x="6065700" y="4807949"/>
              <a:ext cx="135427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5B86EEB3-55EF-C40A-9DCF-1A4E8E64892E}"/>
                </a:ext>
              </a:extLst>
            </p:cNvPr>
            <p:cNvSpPr/>
            <p:nvPr/>
          </p:nvSpPr>
          <p:spPr>
            <a:xfrm>
              <a:off x="73090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4" name="Group 1093">
            <a:extLst>
              <a:ext uri="{FF2B5EF4-FFF2-40B4-BE49-F238E27FC236}">
                <a16:creationId xmlns:a16="http://schemas.microsoft.com/office/drawing/2014/main" id="{746C9909-7ACF-8CD7-DAEF-51C47CBF5A6C}"/>
              </a:ext>
            </a:extLst>
          </p:cNvPr>
          <p:cNvGrpSpPr/>
          <p:nvPr/>
        </p:nvGrpSpPr>
        <p:grpSpPr>
          <a:xfrm>
            <a:off x="568881" y="1499276"/>
            <a:ext cx="2100616" cy="2848972"/>
            <a:chOff x="568881" y="1499276"/>
            <a:chExt cx="2100616" cy="2848972"/>
          </a:xfrm>
        </p:grpSpPr>
        <p:sp>
          <p:nvSpPr>
            <p:cNvPr id="23" name="Google Shape;1462;p49">
              <a:extLst>
                <a:ext uri="{FF2B5EF4-FFF2-40B4-BE49-F238E27FC236}">
                  <a16:creationId xmlns:a16="http://schemas.microsoft.com/office/drawing/2014/main" id="{E9A30C44-0A1E-A9E0-77F6-18A53284AE3B}"/>
                </a:ext>
              </a:extLst>
            </p:cNvPr>
            <p:cNvSpPr/>
            <p:nvPr/>
          </p:nvSpPr>
          <p:spPr>
            <a:xfrm>
              <a:off x="710788" y="1622513"/>
              <a:ext cx="575087" cy="596637"/>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roup 61">
              <a:extLst>
                <a:ext uri="{FF2B5EF4-FFF2-40B4-BE49-F238E27FC236}">
                  <a16:creationId xmlns:a16="http://schemas.microsoft.com/office/drawing/2014/main" id="{9238D9C4-CF80-2B58-FE47-53F69F17FB34}"/>
                </a:ext>
              </a:extLst>
            </p:cNvPr>
            <p:cNvGrpSpPr/>
            <p:nvPr/>
          </p:nvGrpSpPr>
          <p:grpSpPr>
            <a:xfrm>
              <a:off x="568881" y="1499276"/>
              <a:ext cx="2100616" cy="2848972"/>
              <a:chOff x="568881" y="1499276"/>
              <a:chExt cx="2100616" cy="2848972"/>
            </a:xfrm>
          </p:grpSpPr>
          <p:sp>
            <p:nvSpPr>
              <p:cNvPr id="6" name="Google Shape;1445;p49">
                <a:extLst>
                  <a:ext uri="{FF2B5EF4-FFF2-40B4-BE49-F238E27FC236}">
                    <a16:creationId xmlns:a16="http://schemas.microsoft.com/office/drawing/2014/main" id="{2D41094F-5F64-A613-5B87-3AA8F3DE5DD8}"/>
                  </a:ext>
                </a:extLst>
              </p:cNvPr>
              <p:cNvSpPr txBox="1">
                <a:spLocks/>
              </p:cNvSpPr>
              <p:nvPr/>
            </p:nvSpPr>
            <p:spPr>
              <a:xfrm>
                <a:off x="679628" y="2455101"/>
                <a:ext cx="1842459"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GB" sz="1600" dirty="0"/>
                  <a:t>Get user prompt</a:t>
                </a:r>
              </a:p>
            </p:txBody>
          </p:sp>
          <p:sp>
            <p:nvSpPr>
              <p:cNvPr id="7" name="Google Shape;1446;p49">
                <a:extLst>
                  <a:ext uri="{FF2B5EF4-FFF2-40B4-BE49-F238E27FC236}">
                    <a16:creationId xmlns:a16="http://schemas.microsoft.com/office/drawing/2014/main" id="{785E86AA-B92F-452C-F960-41116815C6C6}"/>
                  </a:ext>
                </a:extLst>
              </p:cNvPr>
              <p:cNvSpPr txBox="1">
                <a:spLocks/>
              </p:cNvSpPr>
              <p:nvPr/>
            </p:nvSpPr>
            <p:spPr>
              <a:xfrm>
                <a:off x="679628" y="2962274"/>
                <a:ext cx="1989869" cy="1385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GB" sz="1200" dirty="0"/>
                  <a:t>Apply emotion classifier and LDA model on prompt.</a:t>
                </a:r>
              </a:p>
              <a:p>
                <a:pPr marL="0" indent="0">
                  <a:buFont typeface="Open Sans"/>
                  <a:buNone/>
                </a:pPr>
                <a:endParaRPr lang="en-GB" sz="1200" dirty="0"/>
              </a:p>
              <a:p>
                <a:pPr marL="0" indent="0">
                  <a:buFont typeface="Open Sans"/>
                  <a:buNone/>
                </a:pPr>
                <a:r>
                  <a:rPr lang="en-GB" sz="1200" dirty="0"/>
                  <a:t>Retrieve user emotion and topic distribution.</a:t>
                </a:r>
              </a:p>
            </p:txBody>
          </p:sp>
          <p:sp>
            <p:nvSpPr>
              <p:cNvPr id="43" name="Google Shape;1091;p35">
                <a:extLst>
                  <a:ext uri="{FF2B5EF4-FFF2-40B4-BE49-F238E27FC236}">
                    <a16:creationId xmlns:a16="http://schemas.microsoft.com/office/drawing/2014/main" id="{993F113B-BBEB-B84B-FF68-EF2125992E16}"/>
                  </a:ext>
                </a:extLst>
              </p:cNvPr>
              <p:cNvSpPr txBox="1">
                <a:spLocks/>
              </p:cNvSpPr>
              <p:nvPr/>
            </p:nvSpPr>
            <p:spPr>
              <a:xfrm>
                <a:off x="568881" y="1499276"/>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000" b="1" dirty="0">
                    <a:solidFill>
                      <a:srgbClr val="00D1E9"/>
                    </a:solidFill>
                  </a:rPr>
                  <a:t>01</a:t>
                </a:r>
              </a:p>
            </p:txBody>
          </p:sp>
        </p:grpSp>
      </p:grpSp>
      <p:grpSp>
        <p:nvGrpSpPr>
          <p:cNvPr id="1089" name="Group 1088">
            <a:extLst>
              <a:ext uri="{FF2B5EF4-FFF2-40B4-BE49-F238E27FC236}">
                <a16:creationId xmlns:a16="http://schemas.microsoft.com/office/drawing/2014/main" id="{3AE834CA-738F-6195-DAED-6FAF8F715738}"/>
              </a:ext>
            </a:extLst>
          </p:cNvPr>
          <p:cNvGrpSpPr/>
          <p:nvPr/>
        </p:nvGrpSpPr>
        <p:grpSpPr>
          <a:xfrm>
            <a:off x="2682076" y="1524448"/>
            <a:ext cx="1756864" cy="2762353"/>
            <a:chOff x="2682076" y="1524448"/>
            <a:chExt cx="1756864" cy="2762353"/>
          </a:xfrm>
        </p:grpSpPr>
        <p:grpSp>
          <p:nvGrpSpPr>
            <p:cNvPr id="1088" name="Group 1087">
              <a:extLst>
                <a:ext uri="{FF2B5EF4-FFF2-40B4-BE49-F238E27FC236}">
                  <a16:creationId xmlns:a16="http://schemas.microsoft.com/office/drawing/2014/main" id="{E4391CCC-6D64-6931-EE18-8E4AA8475099}"/>
                </a:ext>
              </a:extLst>
            </p:cNvPr>
            <p:cNvGrpSpPr/>
            <p:nvPr/>
          </p:nvGrpSpPr>
          <p:grpSpPr>
            <a:xfrm>
              <a:off x="2715363" y="1647685"/>
              <a:ext cx="1723577" cy="2639116"/>
              <a:chOff x="2715363" y="1647685"/>
              <a:chExt cx="1723577" cy="2639116"/>
            </a:xfrm>
          </p:grpSpPr>
          <p:sp>
            <p:nvSpPr>
              <p:cNvPr id="52" name="Google Shape;1462;p49">
                <a:extLst>
                  <a:ext uri="{FF2B5EF4-FFF2-40B4-BE49-F238E27FC236}">
                    <a16:creationId xmlns:a16="http://schemas.microsoft.com/office/drawing/2014/main" id="{C85CCBDE-C768-6BD7-6C37-868991F03374}"/>
                  </a:ext>
                </a:extLst>
              </p:cNvPr>
              <p:cNvSpPr/>
              <p:nvPr/>
            </p:nvSpPr>
            <p:spPr>
              <a:xfrm>
                <a:off x="2823983" y="1647685"/>
                <a:ext cx="575087" cy="596637"/>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45;p49">
                <a:extLst>
                  <a:ext uri="{FF2B5EF4-FFF2-40B4-BE49-F238E27FC236}">
                    <a16:creationId xmlns:a16="http://schemas.microsoft.com/office/drawing/2014/main" id="{57B7B7D3-0933-F0ED-7202-26237A430066}"/>
                  </a:ext>
                </a:extLst>
              </p:cNvPr>
              <p:cNvSpPr txBox="1">
                <a:spLocks/>
              </p:cNvSpPr>
              <p:nvPr/>
            </p:nvSpPr>
            <p:spPr>
              <a:xfrm>
                <a:off x="2715363" y="2486348"/>
                <a:ext cx="1723577"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GB" sz="1600" dirty="0"/>
                  <a:t>Filter dataset on emotion</a:t>
                </a:r>
              </a:p>
            </p:txBody>
          </p:sp>
          <p:sp>
            <p:nvSpPr>
              <p:cNvPr id="51" name="Google Shape;1446;p49">
                <a:extLst>
                  <a:ext uri="{FF2B5EF4-FFF2-40B4-BE49-F238E27FC236}">
                    <a16:creationId xmlns:a16="http://schemas.microsoft.com/office/drawing/2014/main" id="{FCB1DC8B-2F60-572A-14BA-781462F641A7}"/>
                  </a:ext>
                </a:extLst>
              </p:cNvPr>
              <p:cNvSpPr txBox="1">
                <a:spLocks/>
              </p:cNvSpPr>
              <p:nvPr/>
            </p:nvSpPr>
            <p:spPr>
              <a:xfrm>
                <a:off x="2719118" y="2987446"/>
                <a:ext cx="1716067" cy="1299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GB" sz="1200" dirty="0"/>
                  <a:t>Only keep the songs matching the emotion of the user.</a:t>
                </a:r>
              </a:p>
            </p:txBody>
          </p:sp>
        </p:grpSp>
        <p:sp>
          <p:nvSpPr>
            <p:cNvPr id="53" name="Google Shape;1091;p35">
              <a:extLst>
                <a:ext uri="{FF2B5EF4-FFF2-40B4-BE49-F238E27FC236}">
                  <a16:creationId xmlns:a16="http://schemas.microsoft.com/office/drawing/2014/main" id="{35F0517B-49F2-607C-4DE6-1D07D7C01A11}"/>
                </a:ext>
              </a:extLst>
            </p:cNvPr>
            <p:cNvSpPr txBox="1">
              <a:spLocks/>
            </p:cNvSpPr>
            <p:nvPr/>
          </p:nvSpPr>
          <p:spPr>
            <a:xfrm>
              <a:off x="2682076" y="1524448"/>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000" b="1" dirty="0">
                  <a:solidFill>
                    <a:srgbClr val="00D1E9"/>
                  </a:solidFill>
                </a:rPr>
                <a:t>02</a:t>
              </a:r>
            </a:p>
          </p:txBody>
        </p:sp>
      </p:grpSp>
      <p:grpSp>
        <p:nvGrpSpPr>
          <p:cNvPr id="1092" name="Group 1091">
            <a:extLst>
              <a:ext uri="{FF2B5EF4-FFF2-40B4-BE49-F238E27FC236}">
                <a16:creationId xmlns:a16="http://schemas.microsoft.com/office/drawing/2014/main" id="{C2DE83B1-9589-0D38-6D37-8A94052BE80B}"/>
              </a:ext>
            </a:extLst>
          </p:cNvPr>
          <p:cNvGrpSpPr/>
          <p:nvPr/>
        </p:nvGrpSpPr>
        <p:grpSpPr>
          <a:xfrm>
            <a:off x="4715512" y="1481139"/>
            <a:ext cx="2043071" cy="2848972"/>
            <a:chOff x="4715512" y="1481139"/>
            <a:chExt cx="2043071" cy="2848972"/>
          </a:xfrm>
        </p:grpSpPr>
        <p:sp>
          <p:nvSpPr>
            <p:cNvPr id="54" name="Google Shape;1445;p49">
              <a:extLst>
                <a:ext uri="{FF2B5EF4-FFF2-40B4-BE49-F238E27FC236}">
                  <a16:creationId xmlns:a16="http://schemas.microsoft.com/office/drawing/2014/main" id="{AD1D493D-7263-0F84-FBB8-54CC36DE8E0E}"/>
                </a:ext>
              </a:extLst>
            </p:cNvPr>
            <p:cNvSpPr txBox="1">
              <a:spLocks/>
            </p:cNvSpPr>
            <p:nvPr/>
          </p:nvSpPr>
          <p:spPr>
            <a:xfrm>
              <a:off x="4826260" y="2434950"/>
              <a:ext cx="1932323"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GB" sz="1600" dirty="0"/>
                <a:t>Compute cosine similarity</a:t>
              </a:r>
            </a:p>
          </p:txBody>
        </p:sp>
        <p:sp>
          <p:nvSpPr>
            <p:cNvPr id="55" name="Google Shape;1446;p49">
              <a:extLst>
                <a:ext uri="{FF2B5EF4-FFF2-40B4-BE49-F238E27FC236}">
                  <a16:creationId xmlns:a16="http://schemas.microsoft.com/office/drawing/2014/main" id="{05CF032A-9629-21A6-E629-FBD1758F943A}"/>
                </a:ext>
              </a:extLst>
            </p:cNvPr>
            <p:cNvSpPr txBox="1">
              <a:spLocks/>
            </p:cNvSpPr>
            <p:nvPr/>
          </p:nvSpPr>
          <p:spPr>
            <a:xfrm>
              <a:off x="4826260" y="2944136"/>
              <a:ext cx="1821575" cy="1385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GB" sz="1200" dirty="0"/>
                <a:t>Calculate cosine similarity score between topic distributions of the prompt and every song.</a:t>
              </a:r>
            </a:p>
          </p:txBody>
        </p:sp>
        <p:grpSp>
          <p:nvGrpSpPr>
            <p:cNvPr id="1091" name="Group 1090">
              <a:extLst>
                <a:ext uri="{FF2B5EF4-FFF2-40B4-BE49-F238E27FC236}">
                  <a16:creationId xmlns:a16="http://schemas.microsoft.com/office/drawing/2014/main" id="{310CF9DD-4829-DEFD-D86A-51E43B63BED4}"/>
                </a:ext>
              </a:extLst>
            </p:cNvPr>
            <p:cNvGrpSpPr/>
            <p:nvPr/>
          </p:nvGrpSpPr>
          <p:grpSpPr>
            <a:xfrm>
              <a:off x="4715512" y="1481139"/>
              <a:ext cx="858900" cy="858900"/>
              <a:chOff x="4715512" y="1481139"/>
              <a:chExt cx="858900" cy="858900"/>
            </a:xfrm>
          </p:grpSpPr>
          <p:sp>
            <p:nvSpPr>
              <p:cNvPr id="56" name="Google Shape;1462;p49">
                <a:extLst>
                  <a:ext uri="{FF2B5EF4-FFF2-40B4-BE49-F238E27FC236}">
                    <a16:creationId xmlns:a16="http://schemas.microsoft.com/office/drawing/2014/main" id="{E6DA72EA-1BF2-4E89-FFDD-98FC211A69F7}"/>
                  </a:ext>
                </a:extLst>
              </p:cNvPr>
              <p:cNvSpPr/>
              <p:nvPr/>
            </p:nvSpPr>
            <p:spPr>
              <a:xfrm>
                <a:off x="4857419" y="1604376"/>
                <a:ext cx="575087" cy="596637"/>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1;p35">
                <a:extLst>
                  <a:ext uri="{FF2B5EF4-FFF2-40B4-BE49-F238E27FC236}">
                    <a16:creationId xmlns:a16="http://schemas.microsoft.com/office/drawing/2014/main" id="{0E6E44CA-75A1-0FA7-2197-229B1945BD89}"/>
                  </a:ext>
                </a:extLst>
              </p:cNvPr>
              <p:cNvSpPr txBox="1">
                <a:spLocks/>
              </p:cNvSpPr>
              <p:nvPr/>
            </p:nvSpPr>
            <p:spPr>
              <a:xfrm>
                <a:off x="4715512" y="1481139"/>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000" b="1" dirty="0">
                    <a:solidFill>
                      <a:srgbClr val="00D1E9"/>
                    </a:solidFill>
                  </a:rPr>
                  <a:t>03</a:t>
                </a:r>
              </a:p>
            </p:txBody>
          </p:sp>
        </p:grpSp>
      </p:grpSp>
      <p:grpSp>
        <p:nvGrpSpPr>
          <p:cNvPr id="1093" name="Group 1092">
            <a:extLst>
              <a:ext uri="{FF2B5EF4-FFF2-40B4-BE49-F238E27FC236}">
                <a16:creationId xmlns:a16="http://schemas.microsoft.com/office/drawing/2014/main" id="{9D4B5A10-8111-B0F9-A504-301EE0C0550E}"/>
              </a:ext>
            </a:extLst>
          </p:cNvPr>
          <p:cNvGrpSpPr/>
          <p:nvPr/>
        </p:nvGrpSpPr>
        <p:grpSpPr>
          <a:xfrm>
            <a:off x="6758583" y="1499276"/>
            <a:ext cx="2353247" cy="2926090"/>
            <a:chOff x="6758583" y="1499276"/>
            <a:chExt cx="2353247" cy="2926090"/>
          </a:xfrm>
        </p:grpSpPr>
        <p:sp>
          <p:nvSpPr>
            <p:cNvPr id="58" name="Google Shape;1445;p49">
              <a:extLst>
                <a:ext uri="{FF2B5EF4-FFF2-40B4-BE49-F238E27FC236}">
                  <a16:creationId xmlns:a16="http://schemas.microsoft.com/office/drawing/2014/main" id="{41E3965D-E7F7-B631-A1B2-72C31575D4C0}"/>
                </a:ext>
              </a:extLst>
            </p:cNvPr>
            <p:cNvSpPr txBox="1">
              <a:spLocks/>
            </p:cNvSpPr>
            <p:nvPr/>
          </p:nvSpPr>
          <p:spPr>
            <a:xfrm>
              <a:off x="6869330" y="2342387"/>
              <a:ext cx="22425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GB" sz="1600" dirty="0"/>
                <a:t>Get top 5 songs</a:t>
              </a:r>
            </a:p>
          </p:txBody>
        </p:sp>
        <p:sp>
          <p:nvSpPr>
            <p:cNvPr id="59" name="Google Shape;1446;p49">
              <a:extLst>
                <a:ext uri="{FF2B5EF4-FFF2-40B4-BE49-F238E27FC236}">
                  <a16:creationId xmlns:a16="http://schemas.microsoft.com/office/drawing/2014/main" id="{8B20932B-D249-CF20-78F9-3C08DE8FBD61}"/>
                </a:ext>
              </a:extLst>
            </p:cNvPr>
            <p:cNvSpPr txBox="1">
              <a:spLocks/>
            </p:cNvSpPr>
            <p:nvPr/>
          </p:nvSpPr>
          <p:spPr>
            <a:xfrm>
              <a:off x="6869331" y="2823823"/>
              <a:ext cx="1821576" cy="1601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GB" sz="1200" dirty="0"/>
                <a:t>Retrieve the top 5 songs with the highest similarity score.</a:t>
              </a:r>
            </a:p>
          </p:txBody>
        </p:sp>
        <p:sp>
          <p:nvSpPr>
            <p:cNvPr id="60" name="Google Shape;1462;p49">
              <a:extLst>
                <a:ext uri="{FF2B5EF4-FFF2-40B4-BE49-F238E27FC236}">
                  <a16:creationId xmlns:a16="http://schemas.microsoft.com/office/drawing/2014/main" id="{5D420E47-45B8-FBFC-18D4-37CD94D3F538}"/>
                </a:ext>
              </a:extLst>
            </p:cNvPr>
            <p:cNvSpPr/>
            <p:nvPr/>
          </p:nvSpPr>
          <p:spPr>
            <a:xfrm>
              <a:off x="6900490" y="1622513"/>
              <a:ext cx="575087" cy="596637"/>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1;p35">
              <a:extLst>
                <a:ext uri="{FF2B5EF4-FFF2-40B4-BE49-F238E27FC236}">
                  <a16:creationId xmlns:a16="http://schemas.microsoft.com/office/drawing/2014/main" id="{3BC08204-0366-E5A5-330E-E5953C27C6E7}"/>
                </a:ext>
              </a:extLst>
            </p:cNvPr>
            <p:cNvSpPr txBox="1">
              <a:spLocks/>
            </p:cNvSpPr>
            <p:nvPr/>
          </p:nvSpPr>
          <p:spPr>
            <a:xfrm>
              <a:off x="6758583" y="1499276"/>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000" b="1" dirty="0">
                  <a:solidFill>
                    <a:srgbClr val="00D1E9"/>
                  </a:solidFill>
                </a:rPr>
                <a:t>04</a:t>
              </a:r>
            </a:p>
          </p:txBody>
        </p:sp>
      </p:grpSp>
    </p:spTree>
    <p:extLst>
      <p:ext uri="{BB962C8B-B14F-4D97-AF65-F5344CB8AC3E}">
        <p14:creationId xmlns:p14="http://schemas.microsoft.com/office/powerpoint/2010/main" val="2581888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2"/>
                                        </p:tgtEl>
                                        <p:attrNameLst>
                                          <p:attrName>style.visibility</p:attrName>
                                        </p:attrNameLst>
                                      </p:cBhvr>
                                      <p:to>
                                        <p:strVal val="visible"/>
                                      </p:to>
                                    </p:set>
                                    <p:animEffect transition="in" filter="fade">
                                      <p:cBhvr>
                                        <p:cTn id="17" dur="500"/>
                                        <p:tgtEl>
                                          <p:spTgt spid="10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3"/>
                                        </p:tgtEl>
                                        <p:attrNameLst>
                                          <p:attrName>style.visibility</p:attrName>
                                        </p:attrNameLst>
                                      </p:cBhvr>
                                      <p:to>
                                        <p:strVal val="visible"/>
                                      </p:to>
                                    </p:set>
                                    <p:animEffect transition="in" filter="fade">
                                      <p:cBhvr>
                                        <p:cTn id="22" dur="500"/>
                                        <p:tgtEl>
                                          <p:spTgt spid="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7">
          <a:extLst>
            <a:ext uri="{FF2B5EF4-FFF2-40B4-BE49-F238E27FC236}">
              <a16:creationId xmlns:a16="http://schemas.microsoft.com/office/drawing/2014/main" id="{A750E5A9-5AF8-C83D-451C-C42D45FDDB20}"/>
            </a:ext>
          </a:extLst>
        </p:cNvPr>
        <p:cNvGrpSpPr/>
        <p:nvPr/>
      </p:nvGrpSpPr>
      <p:grpSpPr>
        <a:xfrm>
          <a:off x="0" y="0"/>
          <a:ext cx="0" cy="0"/>
          <a:chOff x="0" y="0"/>
          <a:chExt cx="0" cy="0"/>
        </a:xfrm>
      </p:grpSpPr>
      <p:sp>
        <p:nvSpPr>
          <p:cNvPr id="1208" name="Google Shape;1208;p41">
            <a:extLst>
              <a:ext uri="{FF2B5EF4-FFF2-40B4-BE49-F238E27FC236}">
                <a16:creationId xmlns:a16="http://schemas.microsoft.com/office/drawing/2014/main" id="{7F611207-20AC-FBC3-7D50-27887F64C04F}"/>
              </a:ext>
            </a:extLst>
          </p:cNvPr>
          <p:cNvSpPr txBox="1">
            <a:spLocks noGrp="1"/>
          </p:cNvSpPr>
          <p:nvPr>
            <p:ph type="body" idx="1"/>
          </p:nvPr>
        </p:nvSpPr>
        <p:spPr>
          <a:xfrm>
            <a:off x="3215100" y="2271150"/>
            <a:ext cx="3801300" cy="12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see it in action!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hlinkClick r:id="rId3"/>
              </a:rPr>
              <a:t>Streamlit application</a:t>
            </a:r>
            <a:endParaRPr lang="en" dirty="0"/>
          </a:p>
        </p:txBody>
      </p:sp>
      <p:sp>
        <p:nvSpPr>
          <p:cNvPr id="1209" name="Google Shape;1209;p41">
            <a:extLst>
              <a:ext uri="{FF2B5EF4-FFF2-40B4-BE49-F238E27FC236}">
                <a16:creationId xmlns:a16="http://schemas.microsoft.com/office/drawing/2014/main" id="{A5D8F22D-7B84-E230-E5AE-0F30099DC38E}"/>
              </a:ext>
            </a:extLst>
          </p:cNvPr>
          <p:cNvSpPr txBox="1">
            <a:spLocks noGrp="1"/>
          </p:cNvSpPr>
          <p:nvPr>
            <p:ph type="title"/>
          </p:nvPr>
        </p:nvSpPr>
        <p:spPr>
          <a:xfrm>
            <a:off x="3215100" y="1735350"/>
            <a:ext cx="3801300" cy="3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Demonstration</a:t>
            </a:r>
            <a:endParaRPr dirty="0"/>
          </a:p>
        </p:txBody>
      </p:sp>
      <p:sp>
        <p:nvSpPr>
          <p:cNvPr id="1215" name="Google Shape;1215;p41">
            <a:extLst>
              <a:ext uri="{FF2B5EF4-FFF2-40B4-BE49-F238E27FC236}">
                <a16:creationId xmlns:a16="http://schemas.microsoft.com/office/drawing/2014/main" id="{0BFB1DC4-CCA9-E904-2D97-2395F4A45991}"/>
              </a:ext>
            </a:extLst>
          </p:cNvPr>
          <p:cNvSpPr/>
          <p:nvPr/>
        </p:nvSpPr>
        <p:spPr>
          <a:xfrm>
            <a:off x="2127600" y="1735350"/>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roup 10">
            <a:extLst>
              <a:ext uri="{FF2B5EF4-FFF2-40B4-BE49-F238E27FC236}">
                <a16:creationId xmlns:a16="http://schemas.microsoft.com/office/drawing/2014/main" id="{33172F71-D86B-EF1F-31D5-D4BC3FF86BF5}"/>
              </a:ext>
            </a:extLst>
          </p:cNvPr>
          <p:cNvGrpSpPr/>
          <p:nvPr/>
        </p:nvGrpSpPr>
        <p:grpSpPr>
          <a:xfrm>
            <a:off x="693287" y="297507"/>
            <a:ext cx="7757426" cy="329908"/>
            <a:chOff x="693287" y="297507"/>
            <a:chExt cx="7757426" cy="329908"/>
          </a:xfrm>
        </p:grpSpPr>
        <p:sp>
          <p:nvSpPr>
            <p:cNvPr id="12" name="Google Shape;1051;p33">
              <a:extLst>
                <a:ext uri="{FF2B5EF4-FFF2-40B4-BE49-F238E27FC236}">
                  <a16:creationId xmlns:a16="http://schemas.microsoft.com/office/drawing/2014/main" id="{1B530C7D-F2AA-85F0-3A68-3247638D74B8}"/>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3" name="Google Shape;1051;p33">
              <a:extLst>
                <a:ext uri="{FF2B5EF4-FFF2-40B4-BE49-F238E27FC236}">
                  <a16:creationId xmlns:a16="http://schemas.microsoft.com/office/drawing/2014/main" id="{69F19429-09FD-7B0E-A004-1E1EF0067B47}"/>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14" name="Google Shape;1051;p33">
              <a:extLst>
                <a:ext uri="{FF2B5EF4-FFF2-40B4-BE49-F238E27FC236}">
                  <a16:creationId xmlns:a16="http://schemas.microsoft.com/office/drawing/2014/main" id="{9ED11BFA-3EDA-196B-F0D6-4B4151EE2AFE}"/>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Demonstration</a:t>
              </a:r>
            </a:p>
          </p:txBody>
        </p:sp>
        <p:sp>
          <p:nvSpPr>
            <p:cNvPr id="15" name="Google Shape;1051;p33">
              <a:extLst>
                <a:ext uri="{FF2B5EF4-FFF2-40B4-BE49-F238E27FC236}">
                  <a16:creationId xmlns:a16="http://schemas.microsoft.com/office/drawing/2014/main" id="{2F341809-60D6-8EB8-38AD-5E466EDF15E3}"/>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9" name="Google Shape;1055;p33">
            <a:extLst>
              <a:ext uri="{FF2B5EF4-FFF2-40B4-BE49-F238E27FC236}">
                <a16:creationId xmlns:a16="http://schemas.microsoft.com/office/drawing/2014/main" id="{884BF284-3EFF-8C6F-5DD0-747F5D980D2C}"/>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20" name="Google Shape;1158;p38">
            <a:extLst>
              <a:ext uri="{FF2B5EF4-FFF2-40B4-BE49-F238E27FC236}">
                <a16:creationId xmlns:a16="http://schemas.microsoft.com/office/drawing/2014/main" id="{15A9CB3C-B321-4128-6A10-DBDAB541EBB8}"/>
              </a:ext>
            </a:extLst>
          </p:cNvPr>
          <p:cNvGrpSpPr/>
          <p:nvPr/>
        </p:nvGrpSpPr>
        <p:grpSpPr>
          <a:xfrm>
            <a:off x="6065700" y="4769275"/>
            <a:ext cx="1821575" cy="122625"/>
            <a:chOff x="6065700" y="4769275"/>
            <a:chExt cx="1821575" cy="122625"/>
          </a:xfrm>
        </p:grpSpPr>
        <p:sp>
          <p:nvSpPr>
            <p:cNvPr id="21" name="Google Shape;1159;p38">
              <a:extLst>
                <a:ext uri="{FF2B5EF4-FFF2-40B4-BE49-F238E27FC236}">
                  <a16:creationId xmlns:a16="http://schemas.microsoft.com/office/drawing/2014/main" id="{663D5AD4-84AD-0F89-15B2-179D6BFCEC64}"/>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0;p38">
              <a:extLst>
                <a:ext uri="{FF2B5EF4-FFF2-40B4-BE49-F238E27FC236}">
                  <a16:creationId xmlns:a16="http://schemas.microsoft.com/office/drawing/2014/main" id="{B51F6F52-1518-EC7B-F555-D0CA98F8B3A2}"/>
                </a:ext>
              </a:extLst>
            </p:cNvPr>
            <p:cNvSpPr/>
            <p:nvPr/>
          </p:nvSpPr>
          <p:spPr>
            <a:xfrm>
              <a:off x="6065700" y="4807949"/>
              <a:ext cx="1567856"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62;p38">
              <a:extLst>
                <a:ext uri="{FF2B5EF4-FFF2-40B4-BE49-F238E27FC236}">
                  <a16:creationId xmlns:a16="http://schemas.microsoft.com/office/drawing/2014/main" id="{BC370EEE-AEE8-FBBB-CC57-09EBD09FE2D5}"/>
                </a:ext>
              </a:extLst>
            </p:cNvPr>
            <p:cNvSpPr/>
            <p:nvPr/>
          </p:nvSpPr>
          <p:spPr>
            <a:xfrm>
              <a:off x="74995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112;p64">
            <a:extLst>
              <a:ext uri="{FF2B5EF4-FFF2-40B4-BE49-F238E27FC236}">
                <a16:creationId xmlns:a16="http://schemas.microsoft.com/office/drawing/2014/main" id="{04AC5C41-E32D-13FD-3D6F-1785BA8D1466}"/>
              </a:ext>
            </a:extLst>
          </p:cNvPr>
          <p:cNvGrpSpPr/>
          <p:nvPr/>
        </p:nvGrpSpPr>
        <p:grpSpPr>
          <a:xfrm>
            <a:off x="2341758" y="1910888"/>
            <a:ext cx="436857" cy="441787"/>
            <a:chOff x="990763" y="1988500"/>
            <a:chExt cx="351425" cy="336375"/>
          </a:xfrm>
        </p:grpSpPr>
        <p:sp>
          <p:nvSpPr>
            <p:cNvPr id="27" name="Google Shape;2113;p64">
              <a:extLst>
                <a:ext uri="{FF2B5EF4-FFF2-40B4-BE49-F238E27FC236}">
                  <a16:creationId xmlns:a16="http://schemas.microsoft.com/office/drawing/2014/main" id="{804281AC-7C3D-944F-A62E-4F3AC8C452CE}"/>
                </a:ext>
              </a:extLst>
            </p:cNvPr>
            <p:cNvSpPr/>
            <p:nvPr/>
          </p:nvSpPr>
          <p:spPr>
            <a:xfrm>
              <a:off x="990763" y="1988500"/>
              <a:ext cx="351425" cy="336375"/>
            </a:xfrm>
            <a:custGeom>
              <a:avLst/>
              <a:gdLst/>
              <a:ahLst/>
              <a:cxnLst/>
              <a:rect l="l" t="t" r="r" b="b"/>
              <a:pathLst>
                <a:path w="14057" h="13455" extrusionOk="0">
                  <a:moveTo>
                    <a:pt x="5056" y="823"/>
                  </a:moveTo>
                  <a:lnTo>
                    <a:pt x="5513" y="2189"/>
                  </a:lnTo>
                  <a:cubicBezTo>
                    <a:pt x="5570" y="2357"/>
                    <a:pt x="5726" y="2469"/>
                    <a:pt x="5905" y="2469"/>
                  </a:cubicBezTo>
                  <a:lnTo>
                    <a:pt x="12136" y="2469"/>
                  </a:lnTo>
                  <a:lnTo>
                    <a:pt x="12136" y="3294"/>
                  </a:lnTo>
                  <a:lnTo>
                    <a:pt x="2609" y="3294"/>
                  </a:lnTo>
                  <a:cubicBezTo>
                    <a:pt x="2380" y="3294"/>
                    <a:pt x="2195" y="3480"/>
                    <a:pt x="2198" y="3705"/>
                  </a:cubicBezTo>
                  <a:lnTo>
                    <a:pt x="2198" y="11945"/>
                  </a:lnTo>
                  <a:cubicBezTo>
                    <a:pt x="2198" y="12322"/>
                    <a:pt x="1890" y="12630"/>
                    <a:pt x="1510" y="12630"/>
                  </a:cubicBezTo>
                  <a:cubicBezTo>
                    <a:pt x="1132" y="12630"/>
                    <a:pt x="825" y="12322"/>
                    <a:pt x="825" y="11945"/>
                  </a:cubicBezTo>
                  <a:lnTo>
                    <a:pt x="825" y="823"/>
                  </a:lnTo>
                  <a:close/>
                  <a:moveTo>
                    <a:pt x="13232" y="4119"/>
                  </a:moveTo>
                  <a:lnTo>
                    <a:pt x="13232" y="11945"/>
                  </a:lnTo>
                  <a:cubicBezTo>
                    <a:pt x="13232" y="12322"/>
                    <a:pt x="12924" y="12627"/>
                    <a:pt x="12547" y="12630"/>
                  </a:cubicBezTo>
                  <a:lnTo>
                    <a:pt x="2855" y="12630"/>
                  </a:lnTo>
                  <a:cubicBezTo>
                    <a:pt x="2962" y="12417"/>
                    <a:pt x="3020" y="12182"/>
                    <a:pt x="3020" y="11945"/>
                  </a:cubicBezTo>
                  <a:lnTo>
                    <a:pt x="3020" y="4119"/>
                  </a:lnTo>
                  <a:close/>
                  <a:moveTo>
                    <a:pt x="411" y="1"/>
                  </a:moveTo>
                  <a:cubicBezTo>
                    <a:pt x="186" y="1"/>
                    <a:pt x="0" y="183"/>
                    <a:pt x="0" y="412"/>
                  </a:cubicBezTo>
                  <a:lnTo>
                    <a:pt x="0" y="11945"/>
                  </a:lnTo>
                  <a:cubicBezTo>
                    <a:pt x="0" y="12776"/>
                    <a:pt x="676" y="13452"/>
                    <a:pt x="1510" y="13455"/>
                  </a:cubicBezTo>
                  <a:lnTo>
                    <a:pt x="12547" y="13455"/>
                  </a:lnTo>
                  <a:cubicBezTo>
                    <a:pt x="13381" y="13452"/>
                    <a:pt x="14054" y="12776"/>
                    <a:pt x="14057" y="11945"/>
                  </a:cubicBezTo>
                  <a:lnTo>
                    <a:pt x="14057" y="3705"/>
                  </a:lnTo>
                  <a:cubicBezTo>
                    <a:pt x="14057" y="3480"/>
                    <a:pt x="13871" y="3294"/>
                    <a:pt x="13646" y="3294"/>
                  </a:cubicBezTo>
                  <a:lnTo>
                    <a:pt x="12961" y="3294"/>
                  </a:lnTo>
                  <a:lnTo>
                    <a:pt x="12961" y="2058"/>
                  </a:lnTo>
                  <a:cubicBezTo>
                    <a:pt x="12961" y="1830"/>
                    <a:pt x="12775" y="1647"/>
                    <a:pt x="12547" y="1647"/>
                  </a:cubicBezTo>
                  <a:lnTo>
                    <a:pt x="6200" y="1647"/>
                  </a:lnTo>
                  <a:lnTo>
                    <a:pt x="5747" y="281"/>
                  </a:lnTo>
                  <a:cubicBezTo>
                    <a:pt x="5689" y="113"/>
                    <a:pt x="5531" y="1"/>
                    <a:pt x="5354"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4;p64">
              <a:extLst>
                <a:ext uri="{FF2B5EF4-FFF2-40B4-BE49-F238E27FC236}">
                  <a16:creationId xmlns:a16="http://schemas.microsoft.com/office/drawing/2014/main" id="{236906AB-3371-B487-4050-C8FA9F7C5789}"/>
                </a:ext>
              </a:extLst>
            </p:cNvPr>
            <p:cNvSpPr/>
            <p:nvPr/>
          </p:nvSpPr>
          <p:spPr>
            <a:xfrm>
              <a:off x="1101863" y="2115425"/>
              <a:ext cx="160725" cy="164775"/>
            </a:xfrm>
            <a:custGeom>
              <a:avLst/>
              <a:gdLst/>
              <a:ahLst/>
              <a:cxnLst/>
              <a:rect l="l" t="t" r="r" b="b"/>
              <a:pathLst>
                <a:path w="6429" h="6591" extrusionOk="0">
                  <a:moveTo>
                    <a:pt x="5604" y="923"/>
                  </a:moveTo>
                  <a:lnTo>
                    <a:pt x="5604" y="1727"/>
                  </a:lnTo>
                  <a:lnTo>
                    <a:pt x="2584" y="2375"/>
                  </a:lnTo>
                  <a:lnTo>
                    <a:pt x="2584" y="1572"/>
                  </a:lnTo>
                  <a:lnTo>
                    <a:pt x="5604" y="923"/>
                  </a:lnTo>
                  <a:close/>
                  <a:moveTo>
                    <a:pt x="5189" y="4392"/>
                  </a:moveTo>
                  <a:cubicBezTo>
                    <a:pt x="5401" y="4392"/>
                    <a:pt x="5604" y="4558"/>
                    <a:pt x="5604" y="4807"/>
                  </a:cubicBezTo>
                  <a:cubicBezTo>
                    <a:pt x="5604" y="5032"/>
                    <a:pt x="5418" y="5218"/>
                    <a:pt x="5193" y="5218"/>
                  </a:cubicBezTo>
                  <a:cubicBezTo>
                    <a:pt x="4825" y="5218"/>
                    <a:pt x="4639" y="4774"/>
                    <a:pt x="4901" y="4515"/>
                  </a:cubicBezTo>
                  <a:cubicBezTo>
                    <a:pt x="4984" y="4430"/>
                    <a:pt x="5088" y="4392"/>
                    <a:pt x="5189" y="4392"/>
                  </a:cubicBezTo>
                  <a:close/>
                  <a:moveTo>
                    <a:pt x="1349" y="4944"/>
                  </a:moveTo>
                  <a:cubicBezTo>
                    <a:pt x="1717" y="4944"/>
                    <a:pt x="1900" y="5386"/>
                    <a:pt x="1641" y="5647"/>
                  </a:cubicBezTo>
                  <a:cubicBezTo>
                    <a:pt x="1557" y="5731"/>
                    <a:pt x="1454" y="5769"/>
                    <a:pt x="1353" y="5769"/>
                  </a:cubicBezTo>
                  <a:cubicBezTo>
                    <a:pt x="1141" y="5769"/>
                    <a:pt x="938" y="5604"/>
                    <a:pt x="938" y="5355"/>
                  </a:cubicBezTo>
                  <a:cubicBezTo>
                    <a:pt x="938" y="5127"/>
                    <a:pt x="1120" y="4944"/>
                    <a:pt x="1349" y="4944"/>
                  </a:cubicBezTo>
                  <a:close/>
                  <a:moveTo>
                    <a:pt x="6017" y="1"/>
                  </a:moveTo>
                  <a:cubicBezTo>
                    <a:pt x="5988" y="1"/>
                    <a:pt x="5959" y="4"/>
                    <a:pt x="5930" y="10"/>
                  </a:cubicBezTo>
                  <a:lnTo>
                    <a:pt x="2088" y="835"/>
                  </a:lnTo>
                  <a:cubicBezTo>
                    <a:pt x="1896" y="875"/>
                    <a:pt x="1763" y="1042"/>
                    <a:pt x="1763" y="1237"/>
                  </a:cubicBezTo>
                  <a:lnTo>
                    <a:pt x="1763" y="4189"/>
                  </a:lnTo>
                  <a:cubicBezTo>
                    <a:pt x="1625" y="4141"/>
                    <a:pt x="1485" y="4118"/>
                    <a:pt x="1349" y="4118"/>
                  </a:cubicBezTo>
                  <a:cubicBezTo>
                    <a:pt x="766" y="4118"/>
                    <a:pt x="235" y="4534"/>
                    <a:pt x="131" y="5145"/>
                  </a:cubicBezTo>
                  <a:cubicBezTo>
                    <a:pt x="0" y="5900"/>
                    <a:pt x="581" y="6591"/>
                    <a:pt x="1349" y="6591"/>
                  </a:cubicBezTo>
                  <a:cubicBezTo>
                    <a:pt x="2030" y="6591"/>
                    <a:pt x="2584" y="6037"/>
                    <a:pt x="2584" y="5355"/>
                  </a:cubicBezTo>
                  <a:lnTo>
                    <a:pt x="2584" y="3218"/>
                  </a:lnTo>
                  <a:lnTo>
                    <a:pt x="5604" y="2570"/>
                  </a:lnTo>
                  <a:lnTo>
                    <a:pt x="5604" y="3641"/>
                  </a:lnTo>
                  <a:cubicBezTo>
                    <a:pt x="5469" y="3594"/>
                    <a:pt x="5330" y="3571"/>
                    <a:pt x="5193" y="3571"/>
                  </a:cubicBezTo>
                  <a:cubicBezTo>
                    <a:pt x="4813" y="3571"/>
                    <a:pt x="4446" y="3746"/>
                    <a:pt x="4207" y="4061"/>
                  </a:cubicBezTo>
                  <a:cubicBezTo>
                    <a:pt x="3884" y="4491"/>
                    <a:pt x="3875" y="5081"/>
                    <a:pt x="4185" y="5519"/>
                  </a:cubicBezTo>
                  <a:cubicBezTo>
                    <a:pt x="4421" y="5852"/>
                    <a:pt x="4799" y="6041"/>
                    <a:pt x="5192" y="6041"/>
                  </a:cubicBezTo>
                  <a:cubicBezTo>
                    <a:pt x="5317" y="6041"/>
                    <a:pt x="5443" y="6022"/>
                    <a:pt x="5567" y="5982"/>
                  </a:cubicBezTo>
                  <a:cubicBezTo>
                    <a:pt x="6079" y="5821"/>
                    <a:pt x="6429" y="5343"/>
                    <a:pt x="6429" y="4807"/>
                  </a:cubicBezTo>
                  <a:lnTo>
                    <a:pt x="6429" y="415"/>
                  </a:lnTo>
                  <a:cubicBezTo>
                    <a:pt x="6429" y="180"/>
                    <a:pt x="6238" y="1"/>
                    <a:pt x="6017"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0654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7">
          <a:extLst>
            <a:ext uri="{FF2B5EF4-FFF2-40B4-BE49-F238E27FC236}">
              <a16:creationId xmlns:a16="http://schemas.microsoft.com/office/drawing/2014/main" id="{F21837DD-CD82-CD99-DEE1-5B735AFAA15D}"/>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1CEEAEFF-D015-FBCA-5743-3C0DEF4A7D2C}"/>
              </a:ext>
            </a:extLst>
          </p:cNvPr>
          <p:cNvGrpSpPr/>
          <p:nvPr/>
        </p:nvGrpSpPr>
        <p:grpSpPr>
          <a:xfrm>
            <a:off x="693287" y="297507"/>
            <a:ext cx="7757426" cy="329908"/>
            <a:chOff x="693287" y="297507"/>
            <a:chExt cx="7757426" cy="329908"/>
          </a:xfrm>
        </p:grpSpPr>
        <p:sp>
          <p:nvSpPr>
            <p:cNvPr id="12" name="Google Shape;1051;p33">
              <a:extLst>
                <a:ext uri="{FF2B5EF4-FFF2-40B4-BE49-F238E27FC236}">
                  <a16:creationId xmlns:a16="http://schemas.microsoft.com/office/drawing/2014/main" id="{427A709B-BDEF-38A7-ED86-7CD52BC6421A}"/>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3" name="Google Shape;1051;p33">
              <a:extLst>
                <a:ext uri="{FF2B5EF4-FFF2-40B4-BE49-F238E27FC236}">
                  <a16:creationId xmlns:a16="http://schemas.microsoft.com/office/drawing/2014/main" id="{F83FD60D-2BBF-CF75-74F8-C4CEEA9ED4DB}"/>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14" name="Google Shape;1051;p33">
              <a:extLst>
                <a:ext uri="{FF2B5EF4-FFF2-40B4-BE49-F238E27FC236}">
                  <a16:creationId xmlns:a16="http://schemas.microsoft.com/office/drawing/2014/main" id="{C3E546DD-6E3D-4711-D26B-E016C12E4035}"/>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5" name="Google Shape;1051;p33">
              <a:extLst>
                <a:ext uri="{FF2B5EF4-FFF2-40B4-BE49-F238E27FC236}">
                  <a16:creationId xmlns:a16="http://schemas.microsoft.com/office/drawing/2014/main" id="{D4F6133E-AD4D-461C-0BBA-880A0C0DD69F}"/>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Future Work</a:t>
              </a:r>
            </a:p>
          </p:txBody>
        </p:sp>
      </p:grpSp>
      <p:sp>
        <p:nvSpPr>
          <p:cNvPr id="19" name="Google Shape;1055;p33">
            <a:extLst>
              <a:ext uri="{FF2B5EF4-FFF2-40B4-BE49-F238E27FC236}">
                <a16:creationId xmlns:a16="http://schemas.microsoft.com/office/drawing/2014/main" id="{239CBA5E-84BE-8CA7-C0EC-4FDA37C64412}"/>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20" name="Google Shape;1158;p38">
            <a:extLst>
              <a:ext uri="{FF2B5EF4-FFF2-40B4-BE49-F238E27FC236}">
                <a16:creationId xmlns:a16="http://schemas.microsoft.com/office/drawing/2014/main" id="{C398C52C-0174-261C-7C46-65C35869A9D7}"/>
              </a:ext>
            </a:extLst>
          </p:cNvPr>
          <p:cNvGrpSpPr/>
          <p:nvPr/>
        </p:nvGrpSpPr>
        <p:grpSpPr>
          <a:xfrm>
            <a:off x="6065700" y="4769275"/>
            <a:ext cx="1821575" cy="122625"/>
            <a:chOff x="6065700" y="4769275"/>
            <a:chExt cx="1821575" cy="122625"/>
          </a:xfrm>
        </p:grpSpPr>
        <p:sp>
          <p:nvSpPr>
            <p:cNvPr id="21" name="Google Shape;1159;p38">
              <a:extLst>
                <a:ext uri="{FF2B5EF4-FFF2-40B4-BE49-F238E27FC236}">
                  <a16:creationId xmlns:a16="http://schemas.microsoft.com/office/drawing/2014/main" id="{2EF0F2D8-9EBE-1A58-EE30-3C46729C3043}"/>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0;p38">
              <a:extLst>
                <a:ext uri="{FF2B5EF4-FFF2-40B4-BE49-F238E27FC236}">
                  <a16:creationId xmlns:a16="http://schemas.microsoft.com/office/drawing/2014/main" id="{2CCF17AE-3DE6-9BF0-FE68-3FDC42743720}"/>
                </a:ext>
              </a:extLst>
            </p:cNvPr>
            <p:cNvSpPr/>
            <p:nvPr/>
          </p:nvSpPr>
          <p:spPr>
            <a:xfrm>
              <a:off x="6065700" y="4807949"/>
              <a:ext cx="1744800"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62;p38">
              <a:extLst>
                <a:ext uri="{FF2B5EF4-FFF2-40B4-BE49-F238E27FC236}">
                  <a16:creationId xmlns:a16="http://schemas.microsoft.com/office/drawing/2014/main" id="{80C98820-F9C5-E566-C0E5-C418813D9EB0}"/>
                </a:ext>
              </a:extLst>
            </p:cNvPr>
            <p:cNvSpPr/>
            <p:nvPr/>
          </p:nvSpPr>
          <p:spPr>
            <a:xfrm>
              <a:off x="76900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1092;p35">
            <a:extLst>
              <a:ext uri="{FF2B5EF4-FFF2-40B4-BE49-F238E27FC236}">
                <a16:creationId xmlns:a16="http://schemas.microsoft.com/office/drawing/2014/main" id="{A90E1ACA-F348-5824-4071-3729977DDCA4}"/>
              </a:ext>
            </a:extLst>
          </p:cNvPr>
          <p:cNvSpPr txBox="1">
            <a:spLocks/>
          </p:cNvSpPr>
          <p:nvPr/>
        </p:nvSpPr>
        <p:spPr>
          <a:xfrm>
            <a:off x="693287" y="1039575"/>
            <a:ext cx="7717500" cy="37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lgn="l"/>
            <a:r>
              <a:rPr lang="en-GB" sz="2400" b="1" dirty="0"/>
              <a:t>Future Work and Limitations</a:t>
            </a:r>
            <a:endParaRPr lang="en-GB" sz="2400" b="1" dirty="0">
              <a:solidFill>
                <a:srgbClr val="090C2E"/>
              </a:solidFill>
            </a:endParaRPr>
          </a:p>
        </p:txBody>
      </p:sp>
      <p:sp>
        <p:nvSpPr>
          <p:cNvPr id="9" name="Google Shape;1117;p36">
            <a:extLst>
              <a:ext uri="{FF2B5EF4-FFF2-40B4-BE49-F238E27FC236}">
                <a16:creationId xmlns:a16="http://schemas.microsoft.com/office/drawing/2014/main" id="{6E9CF81B-32EC-F921-2A54-09DEB2158540}"/>
              </a:ext>
            </a:extLst>
          </p:cNvPr>
          <p:cNvSpPr txBox="1">
            <a:spLocks/>
          </p:cNvSpPr>
          <p:nvPr/>
        </p:nvSpPr>
        <p:spPr>
          <a:xfrm>
            <a:off x="3381588" y="1691005"/>
            <a:ext cx="5029199" cy="2412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AutoNum type="arabicPeriod"/>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 dirty="0"/>
              <a:t>Get a more balanced dataset </a:t>
            </a:r>
            <a:r>
              <a:rPr lang="en-GB" dirty="0"/>
              <a:t>e.g., using genres to ensure variety.</a:t>
            </a:r>
          </a:p>
          <a:p>
            <a:pPr marL="0" indent="0">
              <a:buFont typeface="Open Sans"/>
              <a:buNone/>
            </a:pPr>
            <a:endParaRPr lang="en-GB" dirty="0"/>
          </a:p>
          <a:p>
            <a:pPr marL="0" indent="0">
              <a:buFont typeface="Open Sans"/>
              <a:buNone/>
            </a:pPr>
            <a:r>
              <a:rPr lang="en" dirty="0"/>
              <a:t>Fine-tune the BERT model for lyrical emotion analysis.</a:t>
            </a:r>
          </a:p>
          <a:p>
            <a:pPr marL="0" indent="0">
              <a:buFont typeface="Open Sans"/>
              <a:buNone/>
            </a:pPr>
            <a:endParaRPr lang="en" dirty="0"/>
          </a:p>
          <a:p>
            <a:pPr marL="0" indent="0">
              <a:buFont typeface="Open Sans"/>
              <a:buNone/>
            </a:pPr>
            <a:r>
              <a:rPr lang="en" dirty="0"/>
              <a:t>Implement a multi-class system for emotion.</a:t>
            </a:r>
          </a:p>
          <a:p>
            <a:pPr marL="0" indent="0">
              <a:buFont typeface="Open Sans"/>
              <a:buNone/>
            </a:pPr>
            <a:endParaRPr lang="en" dirty="0"/>
          </a:p>
          <a:p>
            <a:pPr marL="0" indent="0">
              <a:buFont typeface="Open Sans"/>
              <a:buNone/>
            </a:pPr>
            <a:r>
              <a:rPr lang="en" dirty="0"/>
              <a:t>Improve the cleaning process for topic modelling, and try alternatives e.g., keyword matching.</a:t>
            </a:r>
          </a:p>
          <a:p>
            <a:pPr marL="0" indent="0">
              <a:buFont typeface="Open Sans"/>
              <a:buNone/>
            </a:pPr>
            <a:endParaRPr lang="en" sz="1200" dirty="0"/>
          </a:p>
          <a:p>
            <a:pPr marL="0" indent="0">
              <a:buFont typeface="Open Sans"/>
              <a:buNone/>
            </a:pPr>
            <a:endParaRPr lang="en" sz="1200" dirty="0"/>
          </a:p>
          <a:p>
            <a:pPr marL="0" indent="0">
              <a:buFont typeface="Open Sans"/>
              <a:buNone/>
            </a:pPr>
            <a:endParaRPr lang="en" sz="1200" dirty="0"/>
          </a:p>
          <a:p>
            <a:pPr marL="0" indent="0">
              <a:buFont typeface="Open Sans"/>
              <a:buNone/>
            </a:pPr>
            <a:endParaRPr lang="en" sz="1200" dirty="0"/>
          </a:p>
          <a:p>
            <a:pPr marL="0" indent="0">
              <a:buFont typeface="Open Sans"/>
              <a:buNone/>
            </a:pPr>
            <a:endParaRPr lang="en" sz="1200" dirty="0"/>
          </a:p>
        </p:txBody>
      </p:sp>
      <p:pic>
        <p:nvPicPr>
          <p:cNvPr id="18" name="Graphic 17" descr="Future with solid fill">
            <a:extLst>
              <a:ext uri="{FF2B5EF4-FFF2-40B4-BE49-F238E27FC236}">
                <a16:creationId xmlns:a16="http://schemas.microsoft.com/office/drawing/2014/main" id="{AD861D4C-1142-D1DE-F1BD-5F9BFC05B9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334" y="1633775"/>
            <a:ext cx="2146441" cy="2146441"/>
          </a:xfrm>
          <a:prstGeom prst="rect">
            <a:avLst/>
          </a:prstGeom>
        </p:spPr>
      </p:pic>
    </p:spTree>
    <p:extLst>
      <p:ext uri="{BB962C8B-B14F-4D97-AF65-F5344CB8AC3E}">
        <p14:creationId xmlns:p14="http://schemas.microsoft.com/office/powerpoint/2010/main" val="1913379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7">
          <a:extLst>
            <a:ext uri="{FF2B5EF4-FFF2-40B4-BE49-F238E27FC236}">
              <a16:creationId xmlns:a16="http://schemas.microsoft.com/office/drawing/2014/main" id="{EDE2F9CD-4221-A9AA-FE04-9721C25BCFA6}"/>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96CB032E-62F5-D4B5-46F0-50A74615B76A}"/>
              </a:ext>
            </a:extLst>
          </p:cNvPr>
          <p:cNvGrpSpPr/>
          <p:nvPr/>
        </p:nvGrpSpPr>
        <p:grpSpPr>
          <a:xfrm>
            <a:off x="693287" y="297507"/>
            <a:ext cx="7757426" cy="329908"/>
            <a:chOff x="693287" y="297507"/>
            <a:chExt cx="7757426" cy="329908"/>
          </a:xfrm>
        </p:grpSpPr>
        <p:sp>
          <p:nvSpPr>
            <p:cNvPr id="12" name="Google Shape;1051;p33">
              <a:extLst>
                <a:ext uri="{FF2B5EF4-FFF2-40B4-BE49-F238E27FC236}">
                  <a16:creationId xmlns:a16="http://schemas.microsoft.com/office/drawing/2014/main" id="{8CC0B174-862B-C72F-6064-3CADA113D7B1}"/>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3" name="Google Shape;1051;p33">
              <a:extLst>
                <a:ext uri="{FF2B5EF4-FFF2-40B4-BE49-F238E27FC236}">
                  <a16:creationId xmlns:a16="http://schemas.microsoft.com/office/drawing/2014/main" id="{ABBE53C7-25AB-6C31-8576-7E0359BADA2B}"/>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14" name="Google Shape;1051;p33">
              <a:extLst>
                <a:ext uri="{FF2B5EF4-FFF2-40B4-BE49-F238E27FC236}">
                  <a16:creationId xmlns:a16="http://schemas.microsoft.com/office/drawing/2014/main" id="{56DFB24C-EA51-4EDE-428E-22F41CF503DF}"/>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5" name="Google Shape;1051;p33">
              <a:extLst>
                <a:ext uri="{FF2B5EF4-FFF2-40B4-BE49-F238E27FC236}">
                  <a16:creationId xmlns:a16="http://schemas.microsoft.com/office/drawing/2014/main" id="{F49C859F-DF53-2297-A61C-5F86F3350689}"/>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9" name="Google Shape;1055;p33">
            <a:extLst>
              <a:ext uri="{FF2B5EF4-FFF2-40B4-BE49-F238E27FC236}">
                <a16:creationId xmlns:a16="http://schemas.microsoft.com/office/drawing/2014/main" id="{F69EB34D-C2DD-A144-402B-E4B250FC4694}"/>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2" name="Google Shape;1158;p38">
            <a:extLst>
              <a:ext uri="{FF2B5EF4-FFF2-40B4-BE49-F238E27FC236}">
                <a16:creationId xmlns:a16="http://schemas.microsoft.com/office/drawing/2014/main" id="{7D244709-C41A-EF57-7C74-9D63E4CB722E}"/>
              </a:ext>
            </a:extLst>
          </p:cNvPr>
          <p:cNvGrpSpPr/>
          <p:nvPr/>
        </p:nvGrpSpPr>
        <p:grpSpPr>
          <a:xfrm>
            <a:off x="6065699" y="4769275"/>
            <a:ext cx="1827956" cy="122625"/>
            <a:chOff x="6065699" y="4769275"/>
            <a:chExt cx="1827956" cy="122625"/>
          </a:xfrm>
        </p:grpSpPr>
        <p:sp>
          <p:nvSpPr>
            <p:cNvPr id="3" name="Google Shape;1159;p38">
              <a:extLst>
                <a:ext uri="{FF2B5EF4-FFF2-40B4-BE49-F238E27FC236}">
                  <a16:creationId xmlns:a16="http://schemas.microsoft.com/office/drawing/2014/main" id="{661DE931-53A2-859F-736A-9A20E1053EDD}"/>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60;p38">
              <a:extLst>
                <a:ext uri="{FF2B5EF4-FFF2-40B4-BE49-F238E27FC236}">
                  <a16:creationId xmlns:a16="http://schemas.microsoft.com/office/drawing/2014/main" id="{A0EF3630-E83A-BDB1-231C-95B053ED59DF}"/>
                </a:ext>
              </a:extLst>
            </p:cNvPr>
            <p:cNvSpPr/>
            <p:nvPr/>
          </p:nvSpPr>
          <p:spPr>
            <a:xfrm>
              <a:off x="6065699" y="4807949"/>
              <a:ext cx="182157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162;p38">
              <a:extLst>
                <a:ext uri="{FF2B5EF4-FFF2-40B4-BE49-F238E27FC236}">
                  <a16:creationId xmlns:a16="http://schemas.microsoft.com/office/drawing/2014/main" id="{67CA1DC0-6BD6-167C-886D-0B71BC00CE41}"/>
                </a:ext>
              </a:extLst>
            </p:cNvPr>
            <p:cNvSpPr/>
            <p:nvPr/>
          </p:nvSpPr>
          <p:spPr>
            <a:xfrm>
              <a:off x="77662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1970;p63">
            <a:extLst>
              <a:ext uri="{FF2B5EF4-FFF2-40B4-BE49-F238E27FC236}">
                <a16:creationId xmlns:a16="http://schemas.microsoft.com/office/drawing/2014/main" id="{8205007F-D2AC-C07E-0C65-70A85A316FE3}"/>
              </a:ext>
            </a:extLst>
          </p:cNvPr>
          <p:cNvSpPr txBox="1"/>
          <p:nvPr/>
        </p:nvSpPr>
        <p:spPr>
          <a:xfrm>
            <a:off x="2522713" y="3999219"/>
            <a:ext cx="4099200" cy="244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dirty="0">
                <a:solidFill>
                  <a:schemeClr val="dk1"/>
                </a:solidFill>
                <a:latin typeface="Open Sans"/>
                <a:ea typeface="Open Sans"/>
                <a:cs typeface="Open Sans"/>
                <a:sym typeface="Open Sans"/>
              </a:rPr>
              <a:t>CREDITS: This presentation template was created by Slidesgo, and includes icons by Flatiicon and inforgraphics &amp; images by Freepik.</a:t>
            </a:r>
            <a:endParaRPr sz="1000" dirty="0">
              <a:solidFill>
                <a:schemeClr val="dk1"/>
              </a:solidFill>
              <a:latin typeface="Open Sans"/>
              <a:ea typeface="Open Sans"/>
              <a:cs typeface="Open Sans"/>
              <a:sym typeface="Open Sans"/>
            </a:endParaRPr>
          </a:p>
        </p:txBody>
      </p:sp>
      <p:sp>
        <p:nvSpPr>
          <p:cNvPr id="9" name="Google Shape;1957;p63">
            <a:extLst>
              <a:ext uri="{FF2B5EF4-FFF2-40B4-BE49-F238E27FC236}">
                <a16:creationId xmlns:a16="http://schemas.microsoft.com/office/drawing/2014/main" id="{EF097428-C274-992A-5144-0B52CB9FE932}"/>
              </a:ext>
            </a:extLst>
          </p:cNvPr>
          <p:cNvSpPr txBox="1">
            <a:spLocks/>
          </p:cNvSpPr>
          <p:nvPr/>
        </p:nvSpPr>
        <p:spPr>
          <a:xfrm>
            <a:off x="390525" y="1814681"/>
            <a:ext cx="8264074" cy="105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1" i="0" u="none" strike="noStrike" cap="none">
                <a:solidFill>
                  <a:schemeClr val="dk1"/>
                </a:solidFill>
                <a:latin typeface="Bebas Neue"/>
                <a:ea typeface="Bebas Neue"/>
                <a:cs typeface="Bebas Neue"/>
                <a:sym typeface="Bebas Neue"/>
              </a:defRPr>
            </a:lvl9pPr>
          </a:lstStyle>
          <a:p>
            <a:pPr algn="ctr"/>
            <a:r>
              <a:rPr lang="en-GB" sz="4800" dirty="0"/>
              <a:t>Thank you for listening!</a:t>
            </a:r>
          </a:p>
          <a:p>
            <a:pPr algn="ctr">
              <a:lnSpc>
                <a:spcPct val="200000"/>
              </a:lnSpc>
            </a:pPr>
            <a:r>
              <a:rPr lang="en-GB" sz="2800" dirty="0"/>
              <a:t>Any questions?</a:t>
            </a:r>
          </a:p>
        </p:txBody>
      </p:sp>
    </p:spTree>
    <p:extLst>
      <p:ext uri="{BB962C8B-B14F-4D97-AF65-F5344CB8AC3E}">
        <p14:creationId xmlns:p14="http://schemas.microsoft.com/office/powerpoint/2010/main" val="2949514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115">
          <a:extLst>
            <a:ext uri="{FF2B5EF4-FFF2-40B4-BE49-F238E27FC236}">
              <a16:creationId xmlns:a16="http://schemas.microsoft.com/office/drawing/2014/main" id="{51BC18A6-17DC-9DB0-8479-F032683318CA}"/>
            </a:ext>
          </a:extLst>
        </p:cNvPr>
        <p:cNvGrpSpPr/>
        <p:nvPr/>
      </p:nvGrpSpPr>
      <p:grpSpPr>
        <a:xfrm>
          <a:off x="0" y="0"/>
          <a:ext cx="0" cy="0"/>
          <a:chOff x="0" y="0"/>
          <a:chExt cx="0" cy="0"/>
        </a:xfrm>
      </p:grpSpPr>
      <p:sp>
        <p:nvSpPr>
          <p:cNvPr id="21" name="Google Shape;1117;p36">
            <a:extLst>
              <a:ext uri="{FF2B5EF4-FFF2-40B4-BE49-F238E27FC236}">
                <a16:creationId xmlns:a16="http://schemas.microsoft.com/office/drawing/2014/main" id="{FBDDCD34-A563-4C33-1F60-B5C78304D0D3}"/>
              </a:ext>
            </a:extLst>
          </p:cNvPr>
          <p:cNvSpPr txBox="1">
            <a:spLocks/>
          </p:cNvSpPr>
          <p:nvPr/>
        </p:nvSpPr>
        <p:spPr>
          <a:xfrm>
            <a:off x="4683255" y="1716503"/>
            <a:ext cx="2822445" cy="2547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Riding in the streets with no music sucks</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Everywhere I go, I cruise the streets being called an asshole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Plus I'm being ridiculed and called a bum and called stupid</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Chronic schizophrenia</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Chronic Schizophrenia by Wesley Willis</a:t>
            </a:r>
          </a:p>
          <a:p>
            <a:pPr marL="139700" indent="0">
              <a:spcAft>
                <a:spcPts val="900"/>
              </a:spcAft>
              <a:buFont typeface="Open Sans"/>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Anger Christmas &amp; Religious</a:t>
            </a:r>
            <a:endParaRPr lang="en" sz="1000" dirty="0">
              <a:solidFill>
                <a:srgbClr val="00D1E9"/>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Google Shape;1323;p45">
            <a:extLst>
              <a:ext uri="{FF2B5EF4-FFF2-40B4-BE49-F238E27FC236}">
                <a16:creationId xmlns:a16="http://schemas.microsoft.com/office/drawing/2014/main" id="{8083238B-A531-C19F-BE57-01477AB21CEB}"/>
              </a:ext>
            </a:extLst>
          </p:cNvPr>
          <p:cNvSpPr/>
          <p:nvPr/>
        </p:nvSpPr>
        <p:spPr>
          <a:xfrm>
            <a:off x="4683255" y="1587523"/>
            <a:ext cx="2955795" cy="2722203"/>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algn="l">
              <a:spcAft>
                <a:spcPts val="900"/>
              </a:spcAft>
            </a:pPr>
            <a:endPar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16" name="Google Shape;1116;p36">
            <a:extLst>
              <a:ext uri="{FF2B5EF4-FFF2-40B4-BE49-F238E27FC236}">
                <a16:creationId xmlns:a16="http://schemas.microsoft.com/office/drawing/2014/main" id="{BA484393-428E-8337-020D-FE761D862EDA}"/>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Topic Modelling</a:t>
            </a:r>
            <a:endParaRPr sz="2000" dirty="0"/>
          </a:p>
        </p:txBody>
      </p:sp>
      <p:grpSp>
        <p:nvGrpSpPr>
          <p:cNvPr id="10" name="Group 9">
            <a:extLst>
              <a:ext uri="{FF2B5EF4-FFF2-40B4-BE49-F238E27FC236}">
                <a16:creationId xmlns:a16="http://schemas.microsoft.com/office/drawing/2014/main" id="{622A6F7A-0FA9-0C73-578D-66EEDFE312C8}"/>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206B7B92-AC92-ED57-CD41-555FE20072DD}"/>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AF7CFDCA-DCC5-77E7-74D3-B95DC677FE93}"/>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A9873122-9D26-DD7A-CD8C-32D8518F1AF3}"/>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680E0B19-73E7-9854-B403-4CBBC53BA337}"/>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AD657B53-EA5B-A113-F65E-2D9097539811}"/>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036ACCF9-94A0-69E5-F9D6-0FA0D276084A}"/>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C6DBDEA9-660E-F94B-DA94-EE736EBCEDD0}"/>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75AE9B19-2325-8637-C446-616A5B135A23}"/>
                </a:ext>
              </a:extLst>
            </p:cNvPr>
            <p:cNvSpPr/>
            <p:nvPr/>
          </p:nvSpPr>
          <p:spPr>
            <a:xfrm>
              <a:off x="6065700" y="4807949"/>
              <a:ext cx="118025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A38F3677-FB06-4267-246D-09568D8C0F75}"/>
                </a:ext>
              </a:extLst>
            </p:cNvPr>
            <p:cNvSpPr/>
            <p:nvPr/>
          </p:nvSpPr>
          <p:spPr>
            <a:xfrm>
              <a:off x="711850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323;p45">
            <a:extLst>
              <a:ext uri="{FF2B5EF4-FFF2-40B4-BE49-F238E27FC236}">
                <a16:creationId xmlns:a16="http://schemas.microsoft.com/office/drawing/2014/main" id="{AB72168D-ABC2-4E69-92FF-40617DF5E65C}"/>
              </a:ext>
            </a:extLst>
          </p:cNvPr>
          <p:cNvSpPr/>
          <p:nvPr/>
        </p:nvSpPr>
        <p:spPr>
          <a:xfrm>
            <a:off x="1504950" y="1587524"/>
            <a:ext cx="2955797" cy="2722203"/>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17;p36">
            <a:extLst>
              <a:ext uri="{FF2B5EF4-FFF2-40B4-BE49-F238E27FC236}">
                <a16:creationId xmlns:a16="http://schemas.microsoft.com/office/drawing/2014/main" id="{E450721C-829F-2424-1BA0-160B32364A51}"/>
              </a:ext>
            </a:extLst>
          </p:cNvPr>
          <p:cNvSpPr txBox="1">
            <a:spLocks noGrp="1"/>
          </p:cNvSpPr>
          <p:nvPr>
            <p:ph type="subTitle" idx="1"/>
          </p:nvPr>
        </p:nvSpPr>
        <p:spPr>
          <a:xfrm>
            <a:off x="1504950" y="1608168"/>
            <a:ext cx="2955797" cy="2547142"/>
          </a:xfrm>
          <a:prstGeom prst="rect">
            <a:avLst/>
          </a:prstGeom>
        </p:spPr>
        <p:txBody>
          <a:bodyPr spcFirstLastPara="1" wrap="square" lIns="91425" tIns="91425" rIns="91425" bIns="91425" anchor="t" anchorCtr="0">
            <a:noAutofit/>
          </a:bodyPr>
          <a:lstStyle/>
          <a:p>
            <a:pPr marL="139700" indent="0" algn="l">
              <a:spcAft>
                <a:spcPts val="900"/>
              </a:spcAft>
              <a:buNone/>
            </a:pP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Endow me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Endow me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 Endow me, endow me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Endow me</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 lord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a:t>
            </a: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anybody want God to endow?</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Endow me... I promise if you let go and let God, He will endow you</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Lord... </a:t>
            </a:r>
            <a:r>
              <a:rPr lang="en-GB" sz="1000" b="0" i="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Yeaaaaaah</a:t>
            </a:r>
            <a:endPar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Endow Me by </a:t>
            </a:r>
            <a:r>
              <a:rPr lang="en-GB"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Le'Andria</a:t>
            </a: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Johnson</a:t>
            </a:r>
          </a:p>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Sad Christmas &amp; Religious</a:t>
            </a:r>
            <a:endParaRPr lang="en" sz="1000" dirty="0">
              <a:solidFill>
                <a:srgbClr val="00D1E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phic 8" descr="Checkbox Ticked with solid fill">
            <a:extLst>
              <a:ext uri="{FF2B5EF4-FFF2-40B4-BE49-F238E27FC236}">
                <a16:creationId xmlns:a16="http://schemas.microsoft.com/office/drawing/2014/main" id="{B61D7954-D211-58CF-D6C8-F45458DEA2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3619" y="3943236"/>
            <a:ext cx="320100" cy="320100"/>
          </a:xfrm>
          <a:prstGeom prst="rect">
            <a:avLst/>
          </a:prstGeom>
        </p:spPr>
      </p:pic>
      <p:pic>
        <p:nvPicPr>
          <p:cNvPr id="20" name="Graphic 19" descr="Checkbox Crossed with solid fill">
            <a:extLst>
              <a:ext uri="{FF2B5EF4-FFF2-40B4-BE49-F238E27FC236}">
                <a16:creationId xmlns:a16="http://schemas.microsoft.com/office/drawing/2014/main" id="{E1B2D0F3-BD35-3435-4D87-0CB570696C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06688" y="3898021"/>
            <a:ext cx="320100" cy="320100"/>
          </a:xfrm>
          <a:prstGeom prst="rect">
            <a:avLst/>
          </a:prstGeom>
        </p:spPr>
      </p:pic>
    </p:spTree>
    <p:extLst>
      <p:ext uri="{BB962C8B-B14F-4D97-AF65-F5344CB8AC3E}">
        <p14:creationId xmlns:p14="http://schemas.microsoft.com/office/powerpoint/2010/main" val="449614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animBg="1"/>
      <p:bldP spid="4" grpId="0" animBg="1"/>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35"/>
          <p:cNvSpPr/>
          <p:nvPr/>
        </p:nvSpPr>
        <p:spPr>
          <a:xfrm>
            <a:off x="713225" y="1762630"/>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4710475" y="1762630"/>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713225" y="2968705"/>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4710475" y="2968705"/>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txBox="1">
            <a:spLocks noGrp="1"/>
          </p:cNvSpPr>
          <p:nvPr>
            <p:ph type="title"/>
          </p:nvPr>
        </p:nvSpPr>
        <p:spPr>
          <a:xfrm>
            <a:off x="1724525" y="1762630"/>
            <a:ext cx="2709000" cy="31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Purpose</a:t>
            </a:r>
            <a:endParaRPr dirty="0"/>
          </a:p>
        </p:txBody>
      </p:sp>
      <p:sp>
        <p:nvSpPr>
          <p:cNvPr id="1090" name="Google Shape;1090;p35"/>
          <p:cNvSpPr txBox="1">
            <a:spLocks noGrp="1"/>
          </p:cNvSpPr>
          <p:nvPr>
            <p:ph type="subTitle" idx="1"/>
          </p:nvPr>
        </p:nvSpPr>
        <p:spPr>
          <a:xfrm>
            <a:off x="1724525" y="2080630"/>
            <a:ext cx="2709000" cy="5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problem?</a:t>
            </a:r>
            <a:endParaRPr dirty="0"/>
          </a:p>
        </p:txBody>
      </p:sp>
      <p:sp>
        <p:nvSpPr>
          <p:cNvPr id="1091" name="Google Shape;1091;p35"/>
          <p:cNvSpPr txBox="1">
            <a:spLocks noGrp="1"/>
          </p:cNvSpPr>
          <p:nvPr>
            <p:ph type="title" idx="2"/>
          </p:nvPr>
        </p:nvSpPr>
        <p:spPr>
          <a:xfrm>
            <a:off x="713225" y="1762630"/>
            <a:ext cx="858900" cy="8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D1E9"/>
                </a:solidFill>
              </a:rPr>
              <a:t>01</a:t>
            </a:r>
            <a:endParaRPr dirty="0">
              <a:solidFill>
                <a:srgbClr val="00D1E9"/>
              </a:solidFill>
            </a:endParaRPr>
          </a:p>
        </p:txBody>
      </p:sp>
      <p:sp>
        <p:nvSpPr>
          <p:cNvPr id="1092" name="Google Shape;1092;p35"/>
          <p:cNvSpPr txBox="1">
            <a:spLocks noGrp="1"/>
          </p:cNvSpPr>
          <p:nvPr>
            <p:ph type="title" idx="3"/>
          </p:nvPr>
        </p:nvSpPr>
        <p:spPr>
          <a:xfrm>
            <a:off x="693287" y="1039575"/>
            <a:ext cx="7717500" cy="3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Agenda</a:t>
            </a:r>
            <a:endParaRPr sz="2400" dirty="0">
              <a:solidFill>
                <a:srgbClr val="090C2E"/>
              </a:solidFill>
            </a:endParaRPr>
          </a:p>
        </p:txBody>
      </p:sp>
      <p:sp>
        <p:nvSpPr>
          <p:cNvPr id="1093" name="Google Shape;1093;p35"/>
          <p:cNvSpPr txBox="1">
            <a:spLocks noGrp="1"/>
          </p:cNvSpPr>
          <p:nvPr>
            <p:ph type="title" idx="4"/>
          </p:nvPr>
        </p:nvSpPr>
        <p:spPr>
          <a:xfrm>
            <a:off x="5721775" y="1762630"/>
            <a:ext cx="2709000" cy="318000"/>
          </a:xfrm>
          <a:prstGeom prst="rect">
            <a:avLst/>
          </a:prstGeom>
        </p:spPr>
        <p:txBody>
          <a:bodyPr spcFirstLastPara="1" wrap="square" lIns="91425" tIns="91425" rIns="91425" bIns="91425" anchor="ctr" anchorCtr="0">
            <a:noAutofit/>
          </a:bodyPr>
          <a:lstStyle/>
          <a:p>
            <a:pPr marL="0" indent="0"/>
            <a:r>
              <a:rPr lang="en-GB" dirty="0"/>
              <a:t>Method and Results</a:t>
            </a:r>
          </a:p>
        </p:txBody>
      </p:sp>
      <p:sp>
        <p:nvSpPr>
          <p:cNvPr id="1094" name="Google Shape;1094;p35"/>
          <p:cNvSpPr txBox="1">
            <a:spLocks noGrp="1"/>
          </p:cNvSpPr>
          <p:nvPr>
            <p:ph type="subTitle" idx="5"/>
          </p:nvPr>
        </p:nvSpPr>
        <p:spPr>
          <a:xfrm>
            <a:off x="5721775" y="2080630"/>
            <a:ext cx="2709000" cy="5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does it work? </a:t>
            </a:r>
            <a:endParaRPr dirty="0"/>
          </a:p>
        </p:txBody>
      </p:sp>
      <p:sp>
        <p:nvSpPr>
          <p:cNvPr id="1095" name="Google Shape;1095;p35"/>
          <p:cNvSpPr txBox="1">
            <a:spLocks noGrp="1"/>
          </p:cNvSpPr>
          <p:nvPr>
            <p:ph type="title" idx="6"/>
          </p:nvPr>
        </p:nvSpPr>
        <p:spPr>
          <a:xfrm>
            <a:off x="4710475" y="1762630"/>
            <a:ext cx="858900" cy="8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D1E9"/>
                </a:solidFill>
              </a:rPr>
              <a:t>02</a:t>
            </a:r>
            <a:endParaRPr dirty="0">
              <a:solidFill>
                <a:srgbClr val="00D1E9"/>
              </a:solidFill>
            </a:endParaRPr>
          </a:p>
        </p:txBody>
      </p:sp>
      <p:sp>
        <p:nvSpPr>
          <p:cNvPr id="1096" name="Google Shape;1096;p35"/>
          <p:cNvSpPr txBox="1">
            <a:spLocks noGrp="1"/>
          </p:cNvSpPr>
          <p:nvPr>
            <p:ph type="title" idx="7"/>
          </p:nvPr>
        </p:nvSpPr>
        <p:spPr>
          <a:xfrm>
            <a:off x="1724525" y="2968705"/>
            <a:ext cx="2709000" cy="318000"/>
          </a:xfrm>
          <a:prstGeom prst="rect">
            <a:avLst/>
          </a:prstGeom>
        </p:spPr>
        <p:txBody>
          <a:bodyPr spcFirstLastPara="1" wrap="square" lIns="91425" tIns="91425" rIns="91425" bIns="91425" anchor="ctr" anchorCtr="0">
            <a:noAutofit/>
          </a:bodyPr>
          <a:lstStyle/>
          <a:p>
            <a:pPr marL="0" indent="0"/>
            <a:r>
              <a:rPr lang="en-GB" dirty="0"/>
              <a:t>Demonstration</a:t>
            </a:r>
          </a:p>
        </p:txBody>
      </p:sp>
      <p:sp>
        <p:nvSpPr>
          <p:cNvPr id="1097" name="Google Shape;1097;p35"/>
          <p:cNvSpPr txBox="1">
            <a:spLocks noGrp="1"/>
          </p:cNvSpPr>
          <p:nvPr>
            <p:ph type="subTitle" idx="8"/>
          </p:nvPr>
        </p:nvSpPr>
        <p:spPr>
          <a:xfrm>
            <a:off x="1724525" y="3286705"/>
            <a:ext cx="2709000" cy="5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Streamlit application</a:t>
            </a:r>
            <a:endParaRPr dirty="0"/>
          </a:p>
        </p:txBody>
      </p:sp>
      <p:sp>
        <p:nvSpPr>
          <p:cNvPr id="1098" name="Google Shape;1098;p35"/>
          <p:cNvSpPr txBox="1">
            <a:spLocks noGrp="1"/>
          </p:cNvSpPr>
          <p:nvPr>
            <p:ph type="title" idx="9"/>
          </p:nvPr>
        </p:nvSpPr>
        <p:spPr>
          <a:xfrm>
            <a:off x="713225" y="2968705"/>
            <a:ext cx="858900" cy="8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D1E9"/>
                </a:solidFill>
              </a:rPr>
              <a:t>03</a:t>
            </a:r>
            <a:endParaRPr dirty="0">
              <a:solidFill>
                <a:srgbClr val="00D1E9"/>
              </a:solidFill>
            </a:endParaRPr>
          </a:p>
        </p:txBody>
      </p:sp>
      <p:sp>
        <p:nvSpPr>
          <p:cNvPr id="1099" name="Google Shape;1099;p35"/>
          <p:cNvSpPr txBox="1">
            <a:spLocks noGrp="1"/>
          </p:cNvSpPr>
          <p:nvPr>
            <p:ph type="title" idx="13"/>
          </p:nvPr>
        </p:nvSpPr>
        <p:spPr>
          <a:xfrm>
            <a:off x="5721775" y="2968705"/>
            <a:ext cx="2709000" cy="318000"/>
          </a:xfrm>
          <a:prstGeom prst="rect">
            <a:avLst/>
          </a:prstGeom>
        </p:spPr>
        <p:txBody>
          <a:bodyPr spcFirstLastPara="1" wrap="square" lIns="91425" tIns="91425" rIns="91425" bIns="91425" anchor="ctr" anchorCtr="0">
            <a:noAutofit/>
          </a:bodyPr>
          <a:lstStyle/>
          <a:p>
            <a:pPr marL="0" indent="0"/>
            <a:r>
              <a:rPr lang="en-GB" dirty="0"/>
              <a:t>Future Work</a:t>
            </a:r>
          </a:p>
        </p:txBody>
      </p:sp>
      <p:sp>
        <p:nvSpPr>
          <p:cNvPr id="1100" name="Google Shape;1100;p35"/>
          <p:cNvSpPr txBox="1">
            <a:spLocks noGrp="1"/>
          </p:cNvSpPr>
          <p:nvPr>
            <p:ph type="subTitle" idx="14"/>
          </p:nvPr>
        </p:nvSpPr>
        <p:spPr>
          <a:xfrm>
            <a:off x="5721775" y="3286705"/>
            <a:ext cx="2709000" cy="5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 and future work</a:t>
            </a:r>
            <a:endParaRPr dirty="0"/>
          </a:p>
        </p:txBody>
      </p:sp>
      <p:sp>
        <p:nvSpPr>
          <p:cNvPr id="1101" name="Google Shape;1101;p35"/>
          <p:cNvSpPr txBox="1">
            <a:spLocks noGrp="1"/>
          </p:cNvSpPr>
          <p:nvPr>
            <p:ph type="title" idx="15"/>
          </p:nvPr>
        </p:nvSpPr>
        <p:spPr>
          <a:xfrm>
            <a:off x="4710475" y="2968705"/>
            <a:ext cx="858900" cy="8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D1E9"/>
                </a:solidFill>
              </a:rPr>
              <a:t>04</a:t>
            </a:r>
            <a:endParaRPr dirty="0">
              <a:solidFill>
                <a:srgbClr val="00D1E9"/>
              </a:solidFill>
            </a:endParaRPr>
          </a:p>
        </p:txBody>
      </p:sp>
      <p:grpSp>
        <p:nvGrpSpPr>
          <p:cNvPr id="1107" name="Google Shape;1107;p35"/>
          <p:cNvGrpSpPr/>
          <p:nvPr/>
        </p:nvGrpSpPr>
        <p:grpSpPr>
          <a:xfrm>
            <a:off x="6065700" y="4769275"/>
            <a:ext cx="1821575" cy="122625"/>
            <a:chOff x="6065700" y="4769275"/>
            <a:chExt cx="1821575" cy="122625"/>
          </a:xfrm>
        </p:grpSpPr>
        <p:sp>
          <p:nvSpPr>
            <p:cNvPr id="1108" name="Google Shape;1108;p35"/>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6065702" y="4807950"/>
              <a:ext cx="1812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62015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616917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roup 14">
            <a:extLst>
              <a:ext uri="{FF2B5EF4-FFF2-40B4-BE49-F238E27FC236}">
                <a16:creationId xmlns:a16="http://schemas.microsoft.com/office/drawing/2014/main" id="{A2768689-D8FD-225F-15B4-EC81548E6636}"/>
              </a:ext>
            </a:extLst>
          </p:cNvPr>
          <p:cNvGrpSpPr/>
          <p:nvPr/>
        </p:nvGrpSpPr>
        <p:grpSpPr>
          <a:xfrm>
            <a:off x="693287" y="297507"/>
            <a:ext cx="7757426" cy="329908"/>
            <a:chOff x="693287" y="297507"/>
            <a:chExt cx="7757426" cy="329908"/>
          </a:xfrm>
        </p:grpSpPr>
        <p:sp>
          <p:nvSpPr>
            <p:cNvPr id="16" name="Google Shape;1051;p33">
              <a:extLst>
                <a:ext uri="{FF2B5EF4-FFF2-40B4-BE49-F238E27FC236}">
                  <a16:creationId xmlns:a16="http://schemas.microsoft.com/office/drawing/2014/main" id="{B0C3319F-6457-AFFE-BB84-01AF75B76367}"/>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7" name="Google Shape;1051;p33">
              <a:extLst>
                <a:ext uri="{FF2B5EF4-FFF2-40B4-BE49-F238E27FC236}">
                  <a16:creationId xmlns:a16="http://schemas.microsoft.com/office/drawing/2014/main" id="{EFFABF0A-1814-2010-5B49-0878F3412030}"/>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18" name="Google Shape;1051;p33">
              <a:extLst>
                <a:ext uri="{FF2B5EF4-FFF2-40B4-BE49-F238E27FC236}">
                  <a16:creationId xmlns:a16="http://schemas.microsoft.com/office/drawing/2014/main" id="{BD138F63-33C8-AD43-60F0-FF26DC295125}"/>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9" name="Google Shape;1051;p33">
              <a:extLst>
                <a:ext uri="{FF2B5EF4-FFF2-40B4-BE49-F238E27FC236}">
                  <a16:creationId xmlns:a16="http://schemas.microsoft.com/office/drawing/2014/main" id="{7F69A01E-67B7-BACB-0D43-08C92676D6FF}"/>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24" name="Google Shape;1055;p33">
            <a:extLst>
              <a:ext uri="{FF2B5EF4-FFF2-40B4-BE49-F238E27FC236}">
                <a16:creationId xmlns:a16="http://schemas.microsoft.com/office/drawing/2014/main" id="{ECA9EE01-87F5-2752-5562-25B1E08DF6B1}"/>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2">
          <a:extLst>
            <a:ext uri="{FF2B5EF4-FFF2-40B4-BE49-F238E27FC236}">
              <a16:creationId xmlns:a16="http://schemas.microsoft.com/office/drawing/2014/main" id="{A619FA12-FC81-0CCF-E32B-45CE42F6C2D5}"/>
            </a:ext>
          </a:extLst>
        </p:cNvPr>
        <p:cNvGrpSpPr/>
        <p:nvPr/>
      </p:nvGrpSpPr>
      <p:grpSpPr>
        <a:xfrm>
          <a:off x="0" y="0"/>
          <a:ext cx="0" cy="0"/>
          <a:chOff x="0" y="0"/>
          <a:chExt cx="0" cy="0"/>
        </a:xfrm>
      </p:grpSpPr>
      <p:grpSp>
        <p:nvGrpSpPr>
          <p:cNvPr id="1142" name="Google Shape;1142;p37">
            <a:extLst>
              <a:ext uri="{FF2B5EF4-FFF2-40B4-BE49-F238E27FC236}">
                <a16:creationId xmlns:a16="http://schemas.microsoft.com/office/drawing/2014/main" id="{ADE3B334-7C68-434D-E56B-959E0481F071}"/>
              </a:ext>
            </a:extLst>
          </p:cNvPr>
          <p:cNvGrpSpPr/>
          <p:nvPr/>
        </p:nvGrpSpPr>
        <p:grpSpPr>
          <a:xfrm>
            <a:off x="6065700" y="4769275"/>
            <a:ext cx="1821575" cy="122625"/>
            <a:chOff x="6065700" y="4769275"/>
            <a:chExt cx="1821575" cy="122625"/>
          </a:xfrm>
        </p:grpSpPr>
        <p:sp>
          <p:nvSpPr>
            <p:cNvPr id="1143" name="Google Shape;1143;p37">
              <a:extLst>
                <a:ext uri="{FF2B5EF4-FFF2-40B4-BE49-F238E27FC236}">
                  <a16:creationId xmlns:a16="http://schemas.microsoft.com/office/drawing/2014/main" id="{3A4D0D84-73C3-5DA2-B0DA-3D8EB85648A1}"/>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a:extLst>
                <a:ext uri="{FF2B5EF4-FFF2-40B4-BE49-F238E27FC236}">
                  <a16:creationId xmlns:a16="http://schemas.microsoft.com/office/drawing/2014/main" id="{8DA45471-C450-020A-D70F-42E5FE9104B7}"/>
                </a:ext>
              </a:extLst>
            </p:cNvPr>
            <p:cNvSpPr/>
            <p:nvPr/>
          </p:nvSpPr>
          <p:spPr>
            <a:xfrm>
              <a:off x="6065700" y="4807950"/>
              <a:ext cx="2718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a:extLst>
                <a:ext uri="{FF2B5EF4-FFF2-40B4-BE49-F238E27FC236}">
                  <a16:creationId xmlns:a16="http://schemas.microsoft.com/office/drawing/2014/main" id="{78143FB3-9D9A-81C5-5CCA-EF8E42DEB49B}"/>
                </a:ext>
              </a:extLst>
            </p:cNvPr>
            <p:cNvSpPr/>
            <p:nvPr/>
          </p:nvSpPr>
          <p:spPr>
            <a:xfrm>
              <a:off x="62921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a:extLst>
                <a:ext uri="{FF2B5EF4-FFF2-40B4-BE49-F238E27FC236}">
                  <a16:creationId xmlns:a16="http://schemas.microsoft.com/office/drawing/2014/main" id="{C6A76920-1C87-B6FC-6A11-04E63C4250C9}"/>
                </a:ext>
              </a:extLst>
            </p:cNvPr>
            <p:cNvSpPr/>
            <p:nvPr/>
          </p:nvSpPr>
          <p:spPr>
            <a:xfrm>
              <a:off x="6247824"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a:extLst>
              <a:ext uri="{FF2B5EF4-FFF2-40B4-BE49-F238E27FC236}">
                <a16:creationId xmlns:a16="http://schemas.microsoft.com/office/drawing/2014/main" id="{9A4CF9BF-1CBB-71D8-5385-B91A137D69C6}"/>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5DCD47D7-334D-F630-99E7-8B382FA9E136}"/>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Purpose</a:t>
              </a:r>
            </a:p>
          </p:txBody>
        </p:sp>
        <p:sp>
          <p:nvSpPr>
            <p:cNvPr id="12" name="Google Shape;1051;p33">
              <a:extLst>
                <a:ext uri="{FF2B5EF4-FFF2-40B4-BE49-F238E27FC236}">
                  <a16:creationId xmlns:a16="http://schemas.microsoft.com/office/drawing/2014/main" id="{4CF24B40-62DE-EF82-6D69-449ED456A2EB}"/>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Method and Results</a:t>
              </a:r>
            </a:p>
          </p:txBody>
        </p:sp>
        <p:sp>
          <p:nvSpPr>
            <p:cNvPr id="13" name="Google Shape;1051;p33">
              <a:extLst>
                <a:ext uri="{FF2B5EF4-FFF2-40B4-BE49-F238E27FC236}">
                  <a16:creationId xmlns:a16="http://schemas.microsoft.com/office/drawing/2014/main" id="{2B58A2B2-CF77-8792-1A0D-78E2F5AAE795}"/>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17F1AF1E-E6F0-C2A9-957E-D7290B32212D}"/>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24" name="Google Shape;1055;p33">
            <a:extLst>
              <a:ext uri="{FF2B5EF4-FFF2-40B4-BE49-F238E27FC236}">
                <a16:creationId xmlns:a16="http://schemas.microsoft.com/office/drawing/2014/main" id="{89C476F1-2C75-B85B-168C-79B979FD034D}"/>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sp>
        <p:nvSpPr>
          <p:cNvPr id="6" name="Google Shape;1208;p41">
            <a:extLst>
              <a:ext uri="{FF2B5EF4-FFF2-40B4-BE49-F238E27FC236}">
                <a16:creationId xmlns:a16="http://schemas.microsoft.com/office/drawing/2014/main" id="{D3BE40F4-238C-A619-A84A-9FD931DEE6C7}"/>
              </a:ext>
            </a:extLst>
          </p:cNvPr>
          <p:cNvSpPr txBox="1">
            <a:spLocks/>
          </p:cNvSpPr>
          <p:nvPr/>
        </p:nvSpPr>
        <p:spPr>
          <a:xfrm>
            <a:off x="2387913" y="1983609"/>
            <a:ext cx="6118448" cy="2256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GB" dirty="0"/>
              <a:t>I listen to music in all situations, but especially during times of heightened emotions e.g., stress, happiness, sadness, as a form of self-help for my emotional well-being.</a:t>
            </a:r>
          </a:p>
          <a:p>
            <a:pPr marL="0" indent="0"/>
            <a:endParaRPr lang="en-GB" dirty="0"/>
          </a:p>
          <a:p>
            <a:pPr marL="0" indent="0"/>
            <a:r>
              <a:rPr lang="en-GB" dirty="0"/>
              <a:t>My goal is to recommend songs based on the user’s emotion and thoughts.</a:t>
            </a:r>
          </a:p>
          <a:p>
            <a:pPr marL="0" indent="0"/>
            <a:endParaRPr lang="en-GB" dirty="0"/>
          </a:p>
          <a:p>
            <a:pPr marL="0" indent="0"/>
            <a:r>
              <a:rPr lang="en-GB" dirty="0"/>
              <a:t>Existing solutions rely on audio features, but not the </a:t>
            </a:r>
            <a:r>
              <a:rPr lang="en-GB" b="1" dirty="0"/>
              <a:t>lyrics </a:t>
            </a:r>
            <a:r>
              <a:rPr lang="en-GB" dirty="0"/>
              <a:t>for mood analysis. </a:t>
            </a:r>
          </a:p>
        </p:txBody>
      </p:sp>
      <p:sp>
        <p:nvSpPr>
          <p:cNvPr id="7" name="Google Shape;1209;p41">
            <a:extLst>
              <a:ext uri="{FF2B5EF4-FFF2-40B4-BE49-F238E27FC236}">
                <a16:creationId xmlns:a16="http://schemas.microsoft.com/office/drawing/2014/main" id="{0F68FDE1-A246-E5DF-0D65-A05511C23679}"/>
              </a:ext>
            </a:extLst>
          </p:cNvPr>
          <p:cNvSpPr txBox="1">
            <a:spLocks noGrp="1"/>
          </p:cNvSpPr>
          <p:nvPr>
            <p:ph type="title"/>
          </p:nvPr>
        </p:nvSpPr>
        <p:spPr>
          <a:xfrm>
            <a:off x="2387913" y="1194706"/>
            <a:ext cx="5816370" cy="788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t>Music has this amazing way of connecting with your </a:t>
            </a:r>
            <a:r>
              <a:rPr lang="en-GB" sz="2400" dirty="0">
                <a:solidFill>
                  <a:srgbClr val="00D1E9"/>
                </a:solidFill>
              </a:rPr>
              <a:t>emotions.</a:t>
            </a:r>
            <a:endParaRPr lang="en-GB" sz="3200" dirty="0">
              <a:solidFill>
                <a:srgbClr val="00D1E9"/>
              </a:solidFill>
            </a:endParaRPr>
          </a:p>
        </p:txBody>
      </p:sp>
      <p:sp>
        <p:nvSpPr>
          <p:cNvPr id="8" name="Google Shape;1133;p37">
            <a:extLst>
              <a:ext uri="{FF2B5EF4-FFF2-40B4-BE49-F238E27FC236}">
                <a16:creationId xmlns:a16="http://schemas.microsoft.com/office/drawing/2014/main" id="{DA64E7CF-48DA-9464-A227-79D4737CDFB6}"/>
              </a:ext>
            </a:extLst>
          </p:cNvPr>
          <p:cNvSpPr/>
          <p:nvPr/>
        </p:nvSpPr>
        <p:spPr>
          <a:xfrm>
            <a:off x="637639" y="1194706"/>
            <a:ext cx="1498403" cy="1439637"/>
          </a:xfrm>
          <a:prstGeom prst="roundRect">
            <a:avLst>
              <a:gd name="adj" fmla="val 11270"/>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 name="Graphic 14" descr="Music notes">
            <a:extLst>
              <a:ext uri="{FF2B5EF4-FFF2-40B4-BE49-F238E27FC236}">
                <a16:creationId xmlns:a16="http://schemas.microsoft.com/office/drawing/2014/main" id="{E7DA03FD-B74C-D66A-C5C5-C2C1467A6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811" y="938579"/>
            <a:ext cx="2090058" cy="2090058"/>
          </a:xfrm>
          <a:prstGeom prst="rect">
            <a:avLst/>
          </a:prstGeom>
        </p:spPr>
      </p:pic>
    </p:spTree>
    <p:extLst>
      <p:ext uri="{BB962C8B-B14F-4D97-AF65-F5344CB8AC3E}">
        <p14:creationId xmlns:p14="http://schemas.microsoft.com/office/powerpoint/2010/main" val="427098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2" name="Google Shape;1158;p38">
            <a:extLst>
              <a:ext uri="{FF2B5EF4-FFF2-40B4-BE49-F238E27FC236}">
                <a16:creationId xmlns:a16="http://schemas.microsoft.com/office/drawing/2014/main" id="{362310C1-2525-257C-C637-958FABE95C18}"/>
              </a:ext>
            </a:extLst>
          </p:cNvPr>
          <p:cNvGrpSpPr/>
          <p:nvPr/>
        </p:nvGrpSpPr>
        <p:grpSpPr>
          <a:xfrm>
            <a:off x="6065700" y="4769275"/>
            <a:ext cx="1821575" cy="122625"/>
            <a:chOff x="6065700" y="4769275"/>
            <a:chExt cx="1821575" cy="122625"/>
          </a:xfrm>
        </p:grpSpPr>
        <p:sp>
          <p:nvSpPr>
            <p:cNvPr id="3" name="Google Shape;1159;p38">
              <a:extLst>
                <a:ext uri="{FF2B5EF4-FFF2-40B4-BE49-F238E27FC236}">
                  <a16:creationId xmlns:a16="http://schemas.microsoft.com/office/drawing/2014/main" id="{3F9032BE-3B38-E987-FFED-FD4A04D4E81A}"/>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60;p38">
              <a:extLst>
                <a:ext uri="{FF2B5EF4-FFF2-40B4-BE49-F238E27FC236}">
                  <a16:creationId xmlns:a16="http://schemas.microsoft.com/office/drawing/2014/main" id="{89F4B34D-7564-0E20-82ED-A7954CFFDB47}"/>
                </a:ext>
              </a:extLst>
            </p:cNvPr>
            <p:cNvSpPr/>
            <p:nvPr/>
          </p:nvSpPr>
          <p:spPr>
            <a:xfrm>
              <a:off x="6065700" y="4807950"/>
              <a:ext cx="3171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61;p38">
              <a:extLst>
                <a:ext uri="{FF2B5EF4-FFF2-40B4-BE49-F238E27FC236}">
                  <a16:creationId xmlns:a16="http://schemas.microsoft.com/office/drawing/2014/main" id="{39756662-4E5A-724F-9D30-8D5DAF2C5885}"/>
                </a:ext>
              </a:extLst>
            </p:cNvPr>
            <p:cNvSpPr/>
            <p:nvPr/>
          </p:nvSpPr>
          <p:spPr>
            <a:xfrm>
              <a:off x="63374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62;p38">
              <a:extLst>
                <a:ext uri="{FF2B5EF4-FFF2-40B4-BE49-F238E27FC236}">
                  <a16:creationId xmlns:a16="http://schemas.microsoft.com/office/drawing/2014/main" id="{EC0C5789-9A34-10A3-C07C-E9EE85FACAF9}"/>
                </a:ext>
              </a:extLst>
            </p:cNvPr>
            <p:cNvSpPr/>
            <p:nvPr/>
          </p:nvSpPr>
          <p:spPr>
            <a:xfrm>
              <a:off x="6312783"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roup 14">
            <a:extLst>
              <a:ext uri="{FF2B5EF4-FFF2-40B4-BE49-F238E27FC236}">
                <a16:creationId xmlns:a16="http://schemas.microsoft.com/office/drawing/2014/main" id="{50245D66-7187-B396-B1DA-DB4D28A07A73}"/>
              </a:ext>
            </a:extLst>
          </p:cNvPr>
          <p:cNvGrpSpPr/>
          <p:nvPr/>
        </p:nvGrpSpPr>
        <p:grpSpPr>
          <a:xfrm>
            <a:off x="693287" y="297507"/>
            <a:ext cx="7757426" cy="329908"/>
            <a:chOff x="693287" y="297507"/>
            <a:chExt cx="7757426" cy="329908"/>
          </a:xfrm>
        </p:grpSpPr>
        <p:sp>
          <p:nvSpPr>
            <p:cNvPr id="16" name="Google Shape;1051;p33">
              <a:extLst>
                <a:ext uri="{FF2B5EF4-FFF2-40B4-BE49-F238E27FC236}">
                  <a16:creationId xmlns:a16="http://schemas.microsoft.com/office/drawing/2014/main" id="{2BC4CB63-E785-AC52-48E3-81F88D52582A}"/>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7" name="Google Shape;1051;p33">
              <a:extLst>
                <a:ext uri="{FF2B5EF4-FFF2-40B4-BE49-F238E27FC236}">
                  <a16:creationId xmlns:a16="http://schemas.microsoft.com/office/drawing/2014/main" id="{C306C0FA-6739-4CFC-4892-115CBEC3244E}"/>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8" name="Google Shape;1051;p33">
              <a:extLst>
                <a:ext uri="{FF2B5EF4-FFF2-40B4-BE49-F238E27FC236}">
                  <a16:creationId xmlns:a16="http://schemas.microsoft.com/office/drawing/2014/main" id="{46B339E1-4EF8-E96F-1CA0-BABB937547BD}"/>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9" name="Google Shape;1051;p33">
              <a:extLst>
                <a:ext uri="{FF2B5EF4-FFF2-40B4-BE49-F238E27FC236}">
                  <a16:creationId xmlns:a16="http://schemas.microsoft.com/office/drawing/2014/main" id="{6F6BAD78-DBB0-B5F9-25B6-F92562135B6B}"/>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22" name="Google Shape;1055;p33">
            <a:extLst>
              <a:ext uri="{FF2B5EF4-FFF2-40B4-BE49-F238E27FC236}">
                <a16:creationId xmlns:a16="http://schemas.microsoft.com/office/drawing/2014/main" id="{31E14CEE-25DF-4050-5F24-A6D246BA987F}"/>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sp>
        <p:nvSpPr>
          <p:cNvPr id="41" name="Google Shape;1085;p35">
            <a:extLst>
              <a:ext uri="{FF2B5EF4-FFF2-40B4-BE49-F238E27FC236}">
                <a16:creationId xmlns:a16="http://schemas.microsoft.com/office/drawing/2014/main" id="{FAF3E016-0D85-C856-4C7D-F56DD5704B44}"/>
              </a:ext>
            </a:extLst>
          </p:cNvPr>
          <p:cNvSpPr/>
          <p:nvPr/>
        </p:nvSpPr>
        <p:spPr>
          <a:xfrm>
            <a:off x="713225" y="1762630"/>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86;p35">
            <a:extLst>
              <a:ext uri="{FF2B5EF4-FFF2-40B4-BE49-F238E27FC236}">
                <a16:creationId xmlns:a16="http://schemas.microsoft.com/office/drawing/2014/main" id="{C880B4DA-EBD8-0FF8-0DFA-148CE87FD2D9}"/>
              </a:ext>
            </a:extLst>
          </p:cNvPr>
          <p:cNvSpPr/>
          <p:nvPr/>
        </p:nvSpPr>
        <p:spPr>
          <a:xfrm>
            <a:off x="4710475" y="1762630"/>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87;p35">
            <a:extLst>
              <a:ext uri="{FF2B5EF4-FFF2-40B4-BE49-F238E27FC236}">
                <a16:creationId xmlns:a16="http://schemas.microsoft.com/office/drawing/2014/main" id="{7F60BA42-D3F0-566B-3767-444029F06600}"/>
              </a:ext>
            </a:extLst>
          </p:cNvPr>
          <p:cNvSpPr/>
          <p:nvPr/>
        </p:nvSpPr>
        <p:spPr>
          <a:xfrm>
            <a:off x="713225" y="2968705"/>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88;p35">
            <a:extLst>
              <a:ext uri="{FF2B5EF4-FFF2-40B4-BE49-F238E27FC236}">
                <a16:creationId xmlns:a16="http://schemas.microsoft.com/office/drawing/2014/main" id="{08081D73-4D3A-F610-2359-C3586ABC7A53}"/>
              </a:ext>
            </a:extLst>
          </p:cNvPr>
          <p:cNvSpPr/>
          <p:nvPr/>
        </p:nvSpPr>
        <p:spPr>
          <a:xfrm>
            <a:off x="4710475" y="2968705"/>
            <a:ext cx="858900" cy="85890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9;p35">
            <a:extLst>
              <a:ext uri="{FF2B5EF4-FFF2-40B4-BE49-F238E27FC236}">
                <a16:creationId xmlns:a16="http://schemas.microsoft.com/office/drawing/2014/main" id="{A81630C3-5BD7-6C03-49B6-84DC1735F675}"/>
              </a:ext>
            </a:extLst>
          </p:cNvPr>
          <p:cNvSpPr txBox="1">
            <a:spLocks noGrp="1"/>
          </p:cNvSpPr>
          <p:nvPr>
            <p:ph type="title"/>
          </p:nvPr>
        </p:nvSpPr>
        <p:spPr>
          <a:xfrm>
            <a:off x="1724525" y="2047735"/>
            <a:ext cx="2709000" cy="31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 and Cleaning</a:t>
            </a:r>
            <a:endParaRPr dirty="0"/>
          </a:p>
        </p:txBody>
      </p:sp>
      <p:sp>
        <p:nvSpPr>
          <p:cNvPr id="47" name="Google Shape;1091;p35">
            <a:extLst>
              <a:ext uri="{FF2B5EF4-FFF2-40B4-BE49-F238E27FC236}">
                <a16:creationId xmlns:a16="http://schemas.microsoft.com/office/drawing/2014/main" id="{071CCC7B-4020-845D-3D0B-8D66614F7FB3}"/>
              </a:ext>
            </a:extLst>
          </p:cNvPr>
          <p:cNvSpPr txBox="1">
            <a:spLocks noGrp="1"/>
          </p:cNvSpPr>
          <p:nvPr>
            <p:ph type="title" idx="2"/>
          </p:nvPr>
        </p:nvSpPr>
        <p:spPr>
          <a:xfrm>
            <a:off x="713225" y="1762630"/>
            <a:ext cx="858900" cy="8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00D1E9"/>
                </a:solidFill>
              </a:rPr>
              <a:t>01</a:t>
            </a:r>
            <a:endParaRPr sz="2500" dirty="0">
              <a:solidFill>
                <a:srgbClr val="00D1E9"/>
              </a:solidFill>
            </a:endParaRPr>
          </a:p>
        </p:txBody>
      </p:sp>
      <p:sp>
        <p:nvSpPr>
          <p:cNvPr id="49" name="Google Shape;1094;p35">
            <a:extLst>
              <a:ext uri="{FF2B5EF4-FFF2-40B4-BE49-F238E27FC236}">
                <a16:creationId xmlns:a16="http://schemas.microsoft.com/office/drawing/2014/main" id="{D3E1D38E-7CAA-C73A-081F-4AE605953CCE}"/>
              </a:ext>
            </a:extLst>
          </p:cNvPr>
          <p:cNvSpPr txBox="1">
            <a:spLocks/>
          </p:cNvSpPr>
          <p:nvPr/>
        </p:nvSpPr>
        <p:spPr>
          <a:xfrm>
            <a:off x="5701787" y="1921630"/>
            <a:ext cx="2709000" cy="54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pen Sans"/>
              <a:buNone/>
              <a:defRPr sz="1800" b="1"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9pPr>
          </a:lstStyle>
          <a:p>
            <a:r>
              <a:rPr lang="en-GB" dirty="0"/>
              <a:t>Emotion Detection</a:t>
            </a:r>
          </a:p>
        </p:txBody>
      </p:sp>
      <p:sp>
        <p:nvSpPr>
          <p:cNvPr id="50" name="Google Shape;1095;p35">
            <a:extLst>
              <a:ext uri="{FF2B5EF4-FFF2-40B4-BE49-F238E27FC236}">
                <a16:creationId xmlns:a16="http://schemas.microsoft.com/office/drawing/2014/main" id="{50C7A229-5142-7762-E329-9CEFED3FB24E}"/>
              </a:ext>
            </a:extLst>
          </p:cNvPr>
          <p:cNvSpPr txBox="1">
            <a:spLocks/>
          </p:cNvSpPr>
          <p:nvPr/>
        </p:nvSpPr>
        <p:spPr>
          <a:xfrm>
            <a:off x="4710475" y="1762630"/>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n" sz="2500" b="1" dirty="0">
                <a:solidFill>
                  <a:srgbClr val="00D1E9"/>
                </a:solidFill>
              </a:rPr>
              <a:t>02</a:t>
            </a:r>
          </a:p>
        </p:txBody>
      </p:sp>
      <p:sp>
        <p:nvSpPr>
          <p:cNvPr id="51" name="Google Shape;1096;p35">
            <a:extLst>
              <a:ext uri="{FF2B5EF4-FFF2-40B4-BE49-F238E27FC236}">
                <a16:creationId xmlns:a16="http://schemas.microsoft.com/office/drawing/2014/main" id="{4BCF39AC-CCEC-AA23-895B-2CF179E2FB27}"/>
              </a:ext>
            </a:extLst>
          </p:cNvPr>
          <p:cNvSpPr txBox="1">
            <a:spLocks/>
          </p:cNvSpPr>
          <p:nvPr/>
        </p:nvSpPr>
        <p:spPr>
          <a:xfrm>
            <a:off x="1724525" y="3239155"/>
            <a:ext cx="2709000" cy="31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pen Sans"/>
              <a:buNone/>
              <a:defRPr sz="1800" b="1"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9pPr>
          </a:lstStyle>
          <a:p>
            <a:r>
              <a:rPr lang="en-GB" dirty="0"/>
              <a:t>Topic Modelling</a:t>
            </a:r>
          </a:p>
        </p:txBody>
      </p:sp>
      <p:sp>
        <p:nvSpPr>
          <p:cNvPr id="53" name="Google Shape;1098;p35">
            <a:extLst>
              <a:ext uri="{FF2B5EF4-FFF2-40B4-BE49-F238E27FC236}">
                <a16:creationId xmlns:a16="http://schemas.microsoft.com/office/drawing/2014/main" id="{91AFC497-8898-A0AF-BC56-9F39F9E77F22}"/>
              </a:ext>
            </a:extLst>
          </p:cNvPr>
          <p:cNvSpPr txBox="1">
            <a:spLocks/>
          </p:cNvSpPr>
          <p:nvPr/>
        </p:nvSpPr>
        <p:spPr>
          <a:xfrm>
            <a:off x="713225" y="2968705"/>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500" b="1" dirty="0">
                <a:solidFill>
                  <a:srgbClr val="00D1E9"/>
                </a:solidFill>
              </a:rPr>
              <a:t>03</a:t>
            </a:r>
          </a:p>
        </p:txBody>
      </p:sp>
      <p:sp>
        <p:nvSpPr>
          <p:cNvPr id="56" name="Google Shape;1101;p35">
            <a:extLst>
              <a:ext uri="{FF2B5EF4-FFF2-40B4-BE49-F238E27FC236}">
                <a16:creationId xmlns:a16="http://schemas.microsoft.com/office/drawing/2014/main" id="{7F90DCFF-46AA-81F0-8F41-FD75A35AA694}"/>
              </a:ext>
            </a:extLst>
          </p:cNvPr>
          <p:cNvSpPr txBox="1">
            <a:spLocks/>
          </p:cNvSpPr>
          <p:nvPr/>
        </p:nvSpPr>
        <p:spPr>
          <a:xfrm>
            <a:off x="4710475" y="2968705"/>
            <a:ext cx="858900" cy="8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 sz="2500" b="1" dirty="0">
                <a:solidFill>
                  <a:srgbClr val="00D1E9"/>
                </a:solidFill>
              </a:rPr>
              <a:t>04</a:t>
            </a:r>
          </a:p>
        </p:txBody>
      </p:sp>
      <p:sp>
        <p:nvSpPr>
          <p:cNvPr id="57" name="Google Shape;1092;p35">
            <a:extLst>
              <a:ext uri="{FF2B5EF4-FFF2-40B4-BE49-F238E27FC236}">
                <a16:creationId xmlns:a16="http://schemas.microsoft.com/office/drawing/2014/main" id="{3A810361-8650-B105-CC3D-960386C7332E}"/>
              </a:ext>
            </a:extLst>
          </p:cNvPr>
          <p:cNvSpPr txBox="1">
            <a:spLocks noGrp="1"/>
          </p:cNvSpPr>
          <p:nvPr>
            <p:ph type="title" idx="3"/>
          </p:nvPr>
        </p:nvSpPr>
        <p:spPr>
          <a:xfrm>
            <a:off x="693287" y="1039575"/>
            <a:ext cx="7717500" cy="3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Key Steps</a:t>
            </a:r>
            <a:endParaRPr sz="2400" dirty="0">
              <a:solidFill>
                <a:srgbClr val="090C2E"/>
              </a:solidFill>
            </a:endParaRPr>
          </a:p>
        </p:txBody>
      </p:sp>
      <p:sp>
        <p:nvSpPr>
          <p:cNvPr id="60" name="Google Shape;1094;p35">
            <a:extLst>
              <a:ext uri="{FF2B5EF4-FFF2-40B4-BE49-F238E27FC236}">
                <a16:creationId xmlns:a16="http://schemas.microsoft.com/office/drawing/2014/main" id="{F06AE3DF-CC9A-8203-F874-7F83B477FFD2}"/>
              </a:ext>
            </a:extLst>
          </p:cNvPr>
          <p:cNvSpPr txBox="1">
            <a:spLocks/>
          </p:cNvSpPr>
          <p:nvPr/>
        </p:nvSpPr>
        <p:spPr>
          <a:xfrm>
            <a:off x="5721775" y="3127705"/>
            <a:ext cx="2709000" cy="54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Open Sans"/>
              <a:buNone/>
              <a:defRPr sz="1800" b="1"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2500"/>
              <a:buFont typeface="Open Sans"/>
              <a:buNone/>
              <a:defRPr sz="2500" b="1" i="0" u="none" strike="noStrike" cap="none">
                <a:solidFill>
                  <a:schemeClr val="dk1"/>
                </a:solidFill>
                <a:latin typeface="Open Sans"/>
                <a:ea typeface="Open Sans"/>
                <a:cs typeface="Open Sans"/>
                <a:sym typeface="Open Sans"/>
              </a:defRPr>
            </a:lvl9pPr>
          </a:lstStyle>
          <a:p>
            <a:r>
              <a:rPr lang="en-GB" dirty="0"/>
              <a:t>Similarity Matching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E1B9ACC9-F4F9-0255-6131-8F8621B66816}"/>
            </a:ext>
          </a:extLst>
        </p:cNvPr>
        <p:cNvGrpSpPr/>
        <p:nvPr/>
      </p:nvGrpSpPr>
      <p:grpSpPr>
        <a:xfrm>
          <a:off x="0" y="0"/>
          <a:ext cx="0" cy="0"/>
          <a:chOff x="0" y="0"/>
          <a:chExt cx="0" cy="0"/>
        </a:xfrm>
      </p:grpSpPr>
      <p:sp>
        <p:nvSpPr>
          <p:cNvPr id="23" name="Google Shape;1160;p38">
            <a:extLst>
              <a:ext uri="{FF2B5EF4-FFF2-40B4-BE49-F238E27FC236}">
                <a16:creationId xmlns:a16="http://schemas.microsoft.com/office/drawing/2014/main" id="{FDFAE01D-B38C-D85F-5422-FECE63DBF697}"/>
              </a:ext>
            </a:extLst>
          </p:cNvPr>
          <p:cNvSpPr/>
          <p:nvPr/>
        </p:nvSpPr>
        <p:spPr>
          <a:xfrm>
            <a:off x="6065700" y="4807950"/>
            <a:ext cx="3171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a:extLst>
              <a:ext uri="{FF2B5EF4-FFF2-40B4-BE49-F238E27FC236}">
                <a16:creationId xmlns:a16="http://schemas.microsoft.com/office/drawing/2014/main" id="{0E9CD0B8-5EA8-09D3-C973-8E23B058367B}"/>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1. Data Collection and Cleaning</a:t>
            </a:r>
            <a:endParaRPr sz="2000" dirty="0"/>
          </a:p>
        </p:txBody>
      </p:sp>
      <p:grpSp>
        <p:nvGrpSpPr>
          <p:cNvPr id="10" name="Group 9">
            <a:extLst>
              <a:ext uri="{FF2B5EF4-FFF2-40B4-BE49-F238E27FC236}">
                <a16:creationId xmlns:a16="http://schemas.microsoft.com/office/drawing/2014/main" id="{5C55EED5-54D6-153D-C2A8-5872917C6035}"/>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34E9051E-B720-1C15-5510-725C1EEC1635}"/>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E3D2517F-5761-B1AF-EA4D-8ABA73A3A5D1}"/>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2C9768EE-3F5B-FDE5-97B1-9DE4169760E2}"/>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9465A123-9873-FA03-C823-29A83088F302}"/>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6C8B6750-84B9-A48C-C679-FDD153D8F1A5}"/>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18" name="Google Shape;1158;p38">
            <a:extLst>
              <a:ext uri="{FF2B5EF4-FFF2-40B4-BE49-F238E27FC236}">
                <a16:creationId xmlns:a16="http://schemas.microsoft.com/office/drawing/2014/main" id="{B1D0C849-D9B0-7EC9-D345-5241901F16DD}"/>
              </a:ext>
            </a:extLst>
          </p:cNvPr>
          <p:cNvGrpSpPr/>
          <p:nvPr/>
        </p:nvGrpSpPr>
        <p:grpSpPr>
          <a:xfrm>
            <a:off x="6065700" y="4769275"/>
            <a:ext cx="1821575" cy="122625"/>
            <a:chOff x="6065700" y="4769275"/>
            <a:chExt cx="1821575" cy="122625"/>
          </a:xfrm>
        </p:grpSpPr>
        <p:sp>
          <p:nvSpPr>
            <p:cNvPr id="19" name="Google Shape;1159;p38">
              <a:extLst>
                <a:ext uri="{FF2B5EF4-FFF2-40B4-BE49-F238E27FC236}">
                  <a16:creationId xmlns:a16="http://schemas.microsoft.com/office/drawing/2014/main" id="{5647D6FC-6EFE-5EA6-E349-3A7B3D28ADA8}"/>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0;p38">
              <a:extLst>
                <a:ext uri="{FF2B5EF4-FFF2-40B4-BE49-F238E27FC236}">
                  <a16:creationId xmlns:a16="http://schemas.microsoft.com/office/drawing/2014/main" id="{FF065AE1-4176-39C3-72D8-14282910E975}"/>
                </a:ext>
              </a:extLst>
            </p:cNvPr>
            <p:cNvSpPr/>
            <p:nvPr/>
          </p:nvSpPr>
          <p:spPr>
            <a:xfrm>
              <a:off x="6195172" y="4807950"/>
              <a:ext cx="3171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1;p38">
              <a:extLst>
                <a:ext uri="{FF2B5EF4-FFF2-40B4-BE49-F238E27FC236}">
                  <a16:creationId xmlns:a16="http://schemas.microsoft.com/office/drawing/2014/main" id="{BF9CEC67-3A31-79EE-F502-D4143441FE4C}"/>
                </a:ext>
              </a:extLst>
            </p:cNvPr>
            <p:cNvSpPr/>
            <p:nvPr/>
          </p:nvSpPr>
          <p:spPr>
            <a:xfrm>
              <a:off x="63374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2;p38">
              <a:extLst>
                <a:ext uri="{FF2B5EF4-FFF2-40B4-BE49-F238E27FC236}">
                  <a16:creationId xmlns:a16="http://schemas.microsoft.com/office/drawing/2014/main" id="{C8C1E6A0-CC6F-23A5-1545-38779DE01AD3}"/>
                </a:ext>
              </a:extLst>
            </p:cNvPr>
            <p:cNvSpPr/>
            <p:nvPr/>
          </p:nvSpPr>
          <p:spPr>
            <a:xfrm>
              <a:off x="6417979"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roup 34">
            <a:extLst>
              <a:ext uri="{FF2B5EF4-FFF2-40B4-BE49-F238E27FC236}">
                <a16:creationId xmlns:a16="http://schemas.microsoft.com/office/drawing/2014/main" id="{8B3773C8-6205-1C03-33F6-A7A70312157B}"/>
              </a:ext>
            </a:extLst>
          </p:cNvPr>
          <p:cNvGrpSpPr/>
          <p:nvPr/>
        </p:nvGrpSpPr>
        <p:grpSpPr>
          <a:xfrm>
            <a:off x="845393" y="1844667"/>
            <a:ext cx="2146733" cy="2019896"/>
            <a:chOff x="845393" y="1844667"/>
            <a:chExt cx="2146733" cy="2019896"/>
          </a:xfrm>
        </p:grpSpPr>
        <p:sp>
          <p:nvSpPr>
            <p:cNvPr id="29" name="Google Shape;1323;p45">
              <a:extLst>
                <a:ext uri="{FF2B5EF4-FFF2-40B4-BE49-F238E27FC236}">
                  <a16:creationId xmlns:a16="http://schemas.microsoft.com/office/drawing/2014/main" id="{AD98CAE4-EA68-A20A-1B8E-4183E376931C}"/>
                </a:ext>
              </a:extLst>
            </p:cNvPr>
            <p:cNvSpPr/>
            <p:nvPr/>
          </p:nvSpPr>
          <p:spPr>
            <a:xfrm>
              <a:off x="845393" y="1848739"/>
              <a:ext cx="2041233" cy="2015824"/>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8;p41">
              <a:extLst>
                <a:ext uri="{FF2B5EF4-FFF2-40B4-BE49-F238E27FC236}">
                  <a16:creationId xmlns:a16="http://schemas.microsoft.com/office/drawing/2014/main" id="{0DBAD179-20BC-329C-12FB-C131D6DF2FD9}"/>
                </a:ext>
              </a:extLst>
            </p:cNvPr>
            <p:cNvSpPr txBox="1">
              <a:spLocks/>
            </p:cNvSpPr>
            <p:nvPr/>
          </p:nvSpPr>
          <p:spPr>
            <a:xfrm>
              <a:off x="973597" y="1844667"/>
              <a:ext cx="2018529" cy="1836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GB" sz="1200" dirty="0"/>
                <a:t>Data collected from Kaggle: </a:t>
              </a:r>
              <a:r>
                <a:rPr lang="en-GB" sz="1200" dirty="0">
                  <a:solidFill>
                    <a:schemeClr val="tx1"/>
                  </a:solidFill>
                </a:rPr>
                <a:t>960K Spotify Songs With Lyrics data</a:t>
              </a:r>
              <a:r>
                <a:rPr lang="en-GB" sz="1200" dirty="0"/>
                <a:t>.</a:t>
              </a:r>
            </a:p>
            <a:p>
              <a:pPr marL="0" indent="0"/>
              <a:endParaRPr lang="en-GB" sz="1200" dirty="0"/>
            </a:p>
            <a:p>
              <a:pPr marL="0" indent="0"/>
              <a:endParaRPr lang="en-GB" sz="1200" dirty="0"/>
            </a:p>
            <a:p>
              <a:pPr marL="0" indent="0"/>
              <a:endParaRPr lang="en-GB" sz="1200" dirty="0"/>
            </a:p>
            <a:p>
              <a:pPr marL="171450" indent="-171450">
                <a:buFont typeface="Arial" panose="020B0604020202020204" pitchFamily="34" charset="0"/>
                <a:buChar char="•"/>
              </a:pPr>
              <a:r>
                <a:rPr lang="en-GB" sz="1200" dirty="0"/>
                <a:t>Song title</a:t>
              </a:r>
            </a:p>
            <a:p>
              <a:pPr marL="171450" indent="-171450">
                <a:buFont typeface="Arial" panose="020B0604020202020204" pitchFamily="34" charset="0"/>
                <a:buChar char="•"/>
              </a:pPr>
              <a:r>
                <a:rPr lang="en-GB" sz="1200" dirty="0"/>
                <a:t>Album title</a:t>
              </a:r>
            </a:p>
            <a:p>
              <a:pPr marL="171450" indent="-171450">
                <a:buFont typeface="Arial" panose="020B0604020202020204" pitchFamily="34" charset="0"/>
                <a:buChar char="•"/>
              </a:pPr>
              <a:r>
                <a:rPr lang="en-GB" sz="1200" dirty="0"/>
                <a:t>Artist(s)</a:t>
              </a:r>
            </a:p>
            <a:p>
              <a:pPr marL="171450" indent="-171450">
                <a:buFont typeface="Arial" panose="020B0604020202020204" pitchFamily="34" charset="0"/>
                <a:buChar char="•"/>
              </a:pPr>
              <a:r>
                <a:rPr lang="en-GB" sz="1200" dirty="0"/>
                <a:t>Lyrics</a:t>
              </a:r>
            </a:p>
            <a:p>
              <a:pPr marL="0" indent="0"/>
              <a:endParaRPr lang="en-GB" sz="1200" dirty="0"/>
            </a:p>
            <a:p>
              <a:pPr marL="0" indent="0"/>
              <a:endParaRPr lang="en-GB" sz="1200" dirty="0"/>
            </a:p>
            <a:p>
              <a:pPr marL="0" indent="0"/>
              <a:endParaRPr lang="en-GB" sz="1200" dirty="0"/>
            </a:p>
          </p:txBody>
        </p:sp>
        <p:pic>
          <p:nvPicPr>
            <p:cNvPr id="1028" name="Picture 4">
              <a:extLst>
                <a:ext uri="{FF2B5EF4-FFF2-40B4-BE49-F238E27FC236}">
                  <a16:creationId xmlns:a16="http://schemas.microsoft.com/office/drawing/2014/main" id="{9EE7C62B-F65B-B04C-6A32-91183C70D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441" y="2604808"/>
              <a:ext cx="714115" cy="27581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EDA16824-841E-4465-3A5C-29B12D6023FC}"/>
              </a:ext>
            </a:extLst>
          </p:cNvPr>
          <p:cNvSpPr txBox="1"/>
          <p:nvPr/>
        </p:nvSpPr>
        <p:spPr>
          <a:xfrm>
            <a:off x="-77480" y="4360182"/>
            <a:ext cx="1606269" cy="169277"/>
          </a:xfrm>
          <a:prstGeom prst="rect">
            <a:avLst/>
          </a:prstGeom>
          <a:noFill/>
        </p:spPr>
        <p:txBody>
          <a:bodyPr wrap="square">
            <a:spAutoFit/>
          </a:bodyPr>
          <a:lstStyle/>
          <a:p>
            <a:r>
              <a:rPr lang="en-GB" sz="5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GB" sz="5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Kaggle logo from </a:t>
            </a:r>
            <a:r>
              <a:rPr lang="en-GB" sz="5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4"/>
              </a:rPr>
              <a:t>Wikipedia</a:t>
            </a:r>
            <a:endParaRPr lang="en-GB" sz="5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6" name="Group 35">
            <a:extLst>
              <a:ext uri="{FF2B5EF4-FFF2-40B4-BE49-F238E27FC236}">
                <a16:creationId xmlns:a16="http://schemas.microsoft.com/office/drawing/2014/main" id="{59C8338C-A3D1-0338-3EE5-2CB4EA506E7F}"/>
              </a:ext>
            </a:extLst>
          </p:cNvPr>
          <p:cNvGrpSpPr/>
          <p:nvPr/>
        </p:nvGrpSpPr>
        <p:grpSpPr>
          <a:xfrm>
            <a:off x="3059975" y="1823915"/>
            <a:ext cx="2839327" cy="2015824"/>
            <a:chOff x="3059975" y="1823915"/>
            <a:chExt cx="2839327" cy="2015824"/>
          </a:xfrm>
        </p:grpSpPr>
        <p:sp>
          <p:nvSpPr>
            <p:cNvPr id="24" name="Google Shape;1208;p41">
              <a:extLst>
                <a:ext uri="{FF2B5EF4-FFF2-40B4-BE49-F238E27FC236}">
                  <a16:creationId xmlns:a16="http://schemas.microsoft.com/office/drawing/2014/main" id="{FB7E6859-4464-8ABC-990F-AE2855231704}"/>
                </a:ext>
              </a:extLst>
            </p:cNvPr>
            <p:cNvSpPr txBox="1">
              <a:spLocks/>
            </p:cNvSpPr>
            <p:nvPr/>
          </p:nvSpPr>
          <p:spPr>
            <a:xfrm>
              <a:off x="3802873" y="1850200"/>
              <a:ext cx="2096429" cy="1870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GB" sz="1200" dirty="0"/>
                <a:t>Basic cleaning:</a:t>
              </a:r>
            </a:p>
            <a:p>
              <a:pPr marL="0" indent="0"/>
              <a:endParaRPr lang="en-GB" sz="1200" dirty="0"/>
            </a:p>
            <a:p>
              <a:pPr marL="285750" indent="-285750">
                <a:buFont typeface="Arial" panose="020B0604020202020204" pitchFamily="34" charset="0"/>
                <a:buChar char="•"/>
              </a:pPr>
              <a:r>
                <a:rPr lang="en-GB" sz="1200" dirty="0"/>
                <a:t>Remove duplicates</a:t>
              </a:r>
            </a:p>
            <a:p>
              <a:pPr marL="285750" indent="-285750">
                <a:buFont typeface="Arial" panose="020B0604020202020204" pitchFamily="34" charset="0"/>
                <a:buChar char="•"/>
              </a:pPr>
              <a:r>
                <a:rPr lang="en-GB" sz="1200" dirty="0"/>
                <a:t>Remove null records</a:t>
              </a:r>
            </a:p>
            <a:p>
              <a:pPr marL="285750" indent="-285750">
                <a:buFont typeface="Arial" panose="020B0604020202020204" pitchFamily="34" charset="0"/>
                <a:buChar char="•"/>
              </a:pPr>
              <a:r>
                <a:rPr lang="en-GB" sz="1200" dirty="0"/>
                <a:t>Remove whitespace, newlines, lowercase etc.,</a:t>
              </a:r>
            </a:p>
            <a:p>
              <a:pPr marL="285750" indent="-285750">
                <a:buFont typeface="Arial" panose="020B0604020202020204" pitchFamily="34" charset="0"/>
                <a:buChar char="•"/>
              </a:pPr>
              <a:endParaRPr lang="en-GB" sz="1200" dirty="0"/>
            </a:p>
            <a:p>
              <a:pPr marL="0" indent="0"/>
              <a:r>
                <a:rPr lang="en-GB" sz="1200" dirty="0"/>
                <a:t>Filtered out non-English songs.</a:t>
              </a:r>
            </a:p>
            <a:p>
              <a:pPr marL="171450" indent="-171450">
                <a:buFont typeface="Arial" panose="020B0604020202020204" pitchFamily="34" charset="0"/>
                <a:buChar char="•"/>
              </a:pPr>
              <a:endParaRPr lang="en-GB" sz="1200" dirty="0"/>
            </a:p>
            <a:p>
              <a:pPr marL="0" indent="0"/>
              <a:endParaRPr lang="en-GB" sz="1200" dirty="0"/>
            </a:p>
            <a:p>
              <a:pPr marL="0" indent="0"/>
              <a:endParaRPr lang="en-GB" sz="1200" dirty="0"/>
            </a:p>
          </p:txBody>
        </p:sp>
        <p:sp>
          <p:nvSpPr>
            <p:cNvPr id="28" name="Google Shape;1323;p45">
              <a:extLst>
                <a:ext uri="{FF2B5EF4-FFF2-40B4-BE49-F238E27FC236}">
                  <a16:creationId xmlns:a16="http://schemas.microsoft.com/office/drawing/2014/main" id="{5B3D75F3-1631-CE89-B651-2A4016AE3868}"/>
                </a:ext>
              </a:extLst>
            </p:cNvPr>
            <p:cNvSpPr/>
            <p:nvPr/>
          </p:nvSpPr>
          <p:spPr>
            <a:xfrm>
              <a:off x="3730045" y="1823915"/>
              <a:ext cx="2041233" cy="2015824"/>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Straight Arrow Connector 14">
              <a:extLst>
                <a:ext uri="{FF2B5EF4-FFF2-40B4-BE49-F238E27FC236}">
                  <a16:creationId xmlns:a16="http://schemas.microsoft.com/office/drawing/2014/main" id="{51DC3F62-F89C-FA00-E9B2-AE3E1160756E}"/>
                </a:ext>
              </a:extLst>
            </p:cNvPr>
            <p:cNvCxnSpPr/>
            <p:nvPr/>
          </p:nvCxnSpPr>
          <p:spPr>
            <a:xfrm>
              <a:off x="3059975" y="2832694"/>
              <a:ext cx="501706" cy="0"/>
            </a:xfrm>
            <a:prstGeom prst="straightConnector1">
              <a:avLst/>
            </a:prstGeom>
            <a:ln>
              <a:solidFill>
                <a:srgbClr val="00D1E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8CF7D35-1F49-C292-92A8-9AC383215318}"/>
              </a:ext>
            </a:extLst>
          </p:cNvPr>
          <p:cNvGrpSpPr/>
          <p:nvPr/>
        </p:nvGrpSpPr>
        <p:grpSpPr>
          <a:xfrm>
            <a:off x="5916273" y="1848739"/>
            <a:ext cx="2775657" cy="2054699"/>
            <a:chOff x="5916273" y="1848739"/>
            <a:chExt cx="2775657" cy="2054699"/>
          </a:xfrm>
        </p:grpSpPr>
        <p:sp>
          <p:nvSpPr>
            <p:cNvPr id="16" name="Google Shape;1323;p45">
              <a:extLst>
                <a:ext uri="{FF2B5EF4-FFF2-40B4-BE49-F238E27FC236}">
                  <a16:creationId xmlns:a16="http://schemas.microsoft.com/office/drawing/2014/main" id="{3D3CA09C-F196-44AD-60C9-ABF1479B9F6B}"/>
                </a:ext>
              </a:extLst>
            </p:cNvPr>
            <p:cNvSpPr/>
            <p:nvPr/>
          </p:nvSpPr>
          <p:spPr>
            <a:xfrm>
              <a:off x="6650697" y="1848739"/>
              <a:ext cx="2041233" cy="2015824"/>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08;p41">
              <a:extLst>
                <a:ext uri="{FF2B5EF4-FFF2-40B4-BE49-F238E27FC236}">
                  <a16:creationId xmlns:a16="http://schemas.microsoft.com/office/drawing/2014/main" id="{D003BFF9-3934-D96B-BEB1-F09422ABA8BD}"/>
                </a:ext>
              </a:extLst>
            </p:cNvPr>
            <p:cNvSpPr txBox="1">
              <a:spLocks/>
            </p:cNvSpPr>
            <p:nvPr/>
          </p:nvSpPr>
          <p:spPr>
            <a:xfrm>
              <a:off x="6778721" y="1935899"/>
              <a:ext cx="1821576" cy="1967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GB" sz="1200" dirty="0"/>
                <a:t>Random sampling of the dataset to get only 10,000 songs.</a:t>
              </a:r>
            </a:p>
            <a:p>
              <a:pPr marL="285750" indent="-285750">
                <a:buFont typeface="Arial" panose="020B0604020202020204" pitchFamily="34" charset="0"/>
                <a:buChar char="•"/>
              </a:pPr>
              <a:endParaRPr lang="en-GB" sz="1200" dirty="0"/>
            </a:p>
            <a:p>
              <a:pPr marL="171450" indent="-171450">
                <a:buFont typeface="Arial" panose="020B0604020202020204" pitchFamily="34" charset="0"/>
                <a:buChar char="•"/>
              </a:pPr>
              <a:endParaRPr lang="en-GB" sz="1200" dirty="0"/>
            </a:p>
            <a:p>
              <a:pPr marL="0" indent="0"/>
              <a:endParaRPr lang="en-GB" sz="1200" dirty="0"/>
            </a:p>
            <a:p>
              <a:pPr marL="0" indent="0"/>
              <a:endParaRPr lang="en-GB" sz="1200" dirty="0"/>
            </a:p>
          </p:txBody>
        </p:sp>
        <p:pic>
          <p:nvPicPr>
            <p:cNvPr id="25" name="Graphic 24" descr="Mop and bucket with solid fill">
              <a:extLst>
                <a:ext uri="{FF2B5EF4-FFF2-40B4-BE49-F238E27FC236}">
                  <a16:creationId xmlns:a16="http://schemas.microsoft.com/office/drawing/2014/main" id="{8BC62E6E-070F-B7FD-3EC0-1EAFA5CEE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51124" y="2766882"/>
              <a:ext cx="840377" cy="840377"/>
            </a:xfrm>
            <a:prstGeom prst="rect">
              <a:avLst/>
            </a:prstGeom>
          </p:spPr>
        </p:pic>
        <p:cxnSp>
          <p:nvCxnSpPr>
            <p:cNvPr id="26" name="Straight Arrow Connector 25">
              <a:extLst>
                <a:ext uri="{FF2B5EF4-FFF2-40B4-BE49-F238E27FC236}">
                  <a16:creationId xmlns:a16="http://schemas.microsoft.com/office/drawing/2014/main" id="{E635D0C7-063F-D525-72F1-50D015F106B8}"/>
                </a:ext>
              </a:extLst>
            </p:cNvPr>
            <p:cNvCxnSpPr/>
            <p:nvPr/>
          </p:nvCxnSpPr>
          <p:spPr>
            <a:xfrm>
              <a:off x="5916273" y="2831827"/>
              <a:ext cx="501706" cy="0"/>
            </a:xfrm>
            <a:prstGeom prst="straightConnector1">
              <a:avLst/>
            </a:prstGeom>
            <a:ln>
              <a:solidFill>
                <a:srgbClr val="00D1E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9529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D850E9DF-7C0D-65CD-73FD-226F1E4D2B24}"/>
            </a:ext>
          </a:extLst>
        </p:cNvPr>
        <p:cNvGrpSpPr/>
        <p:nvPr/>
      </p:nvGrpSpPr>
      <p:grpSpPr>
        <a:xfrm>
          <a:off x="0" y="0"/>
          <a:ext cx="0" cy="0"/>
          <a:chOff x="0" y="0"/>
          <a:chExt cx="0" cy="0"/>
        </a:xfrm>
      </p:grpSpPr>
      <p:sp>
        <p:nvSpPr>
          <p:cNvPr id="1116" name="Google Shape;1116;p36">
            <a:extLst>
              <a:ext uri="{FF2B5EF4-FFF2-40B4-BE49-F238E27FC236}">
                <a16:creationId xmlns:a16="http://schemas.microsoft.com/office/drawing/2014/main" id="{D235A700-1594-67F3-59D4-4BD58D471185}"/>
              </a:ext>
            </a:extLst>
          </p:cNvPr>
          <p:cNvSpPr txBox="1">
            <a:spLocks noGrp="1"/>
          </p:cNvSpPr>
          <p:nvPr>
            <p:ph type="title"/>
          </p:nvPr>
        </p:nvSpPr>
        <p:spPr>
          <a:xfrm>
            <a:off x="688949" y="923903"/>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 Emotion Detection</a:t>
            </a:r>
            <a:endParaRPr sz="2000" dirty="0"/>
          </a:p>
        </p:txBody>
      </p:sp>
      <p:sp>
        <p:nvSpPr>
          <p:cNvPr id="1117" name="Google Shape;1117;p36">
            <a:extLst>
              <a:ext uri="{FF2B5EF4-FFF2-40B4-BE49-F238E27FC236}">
                <a16:creationId xmlns:a16="http://schemas.microsoft.com/office/drawing/2014/main" id="{0C1A342E-4985-8C2B-9692-9A29FB122DC7}"/>
              </a:ext>
            </a:extLst>
          </p:cNvPr>
          <p:cNvSpPr txBox="1">
            <a:spLocks noGrp="1"/>
          </p:cNvSpPr>
          <p:nvPr>
            <p:ph type="subTitle" idx="1"/>
          </p:nvPr>
        </p:nvSpPr>
        <p:spPr>
          <a:xfrm>
            <a:off x="688949" y="1516190"/>
            <a:ext cx="4205169" cy="2598899"/>
          </a:xfrm>
          <a:prstGeom prst="rect">
            <a:avLst/>
          </a:prstGeom>
        </p:spPr>
        <p:txBody>
          <a:bodyPr spcFirstLastPara="1" wrap="square" lIns="91425" tIns="91425" rIns="91425" bIns="91425" anchor="t" anchorCtr="0">
            <a:noAutofit/>
          </a:bodyPr>
          <a:lstStyle/>
          <a:p>
            <a:pPr marL="0" indent="0">
              <a:buNone/>
            </a:pPr>
            <a:r>
              <a:rPr lang="en" sz="1200" dirty="0"/>
              <a:t>BERT (</a:t>
            </a:r>
            <a:r>
              <a:rPr lang="en-GB" sz="1200" dirty="0"/>
              <a:t>Bidirectional Encoder Representations from Transformers</a:t>
            </a:r>
            <a:r>
              <a:rPr lang="en" sz="1200" dirty="0"/>
              <a:t>) – a deep learning model for natural language processing (NLP).</a:t>
            </a:r>
          </a:p>
          <a:p>
            <a:pPr marL="0" indent="0">
              <a:buNone/>
            </a:pPr>
            <a:endParaRPr lang="en" sz="1200" dirty="0"/>
          </a:p>
          <a:p>
            <a:pPr marL="0" indent="0">
              <a:buNone/>
            </a:pPr>
            <a:r>
              <a:rPr lang="en" sz="1200" dirty="0"/>
              <a:t>Michelle Jieli’s </a:t>
            </a:r>
            <a:r>
              <a:rPr lang="en" sz="1200" dirty="0">
                <a:solidFill>
                  <a:srgbClr val="00D1E9"/>
                </a:solidFill>
              </a:rPr>
              <a:t>Emotion Text Classifer</a:t>
            </a:r>
            <a:r>
              <a:rPr lang="en" sz="1200" dirty="0"/>
              <a:t>:</a:t>
            </a:r>
          </a:p>
          <a:p>
            <a:pPr marL="171450" indent="-171450">
              <a:buClr>
                <a:srgbClr val="00D1E9"/>
              </a:buClr>
              <a:buFont typeface="Arial" panose="020B0604020202020204" pitchFamily="34" charset="0"/>
              <a:buChar char="•"/>
            </a:pPr>
            <a:r>
              <a:rPr lang="en" sz="1200" dirty="0"/>
              <a:t>Fine-tuned on text from Twitter, Reddit, student reports and TV dialogues e.g., from Friends.</a:t>
            </a:r>
          </a:p>
          <a:p>
            <a:pPr marL="171450" indent="-171450">
              <a:buClr>
                <a:srgbClr val="00D1E9"/>
              </a:buClr>
              <a:buFont typeface="Arial" panose="020B0604020202020204" pitchFamily="34" charset="0"/>
              <a:buChar char="•"/>
            </a:pPr>
            <a:r>
              <a:rPr lang="en" sz="1200" dirty="0"/>
              <a:t>Detects </a:t>
            </a:r>
            <a:r>
              <a:rPr lang="en-GB" sz="1200" dirty="0"/>
              <a:t>6 Ekman emotions (anger, disgust, fear, joy, sadness and surprise) and a neutral class.</a:t>
            </a:r>
          </a:p>
          <a:p>
            <a:pPr marL="171450" indent="-171450">
              <a:buClr>
                <a:srgbClr val="00D1E9"/>
              </a:buClr>
              <a:buFont typeface="Arial" panose="020B0604020202020204" pitchFamily="34" charset="0"/>
              <a:buChar char="•"/>
            </a:pPr>
            <a:endParaRPr lang="en" sz="1200" dirty="0"/>
          </a:p>
          <a:p>
            <a:pPr marL="0" indent="0">
              <a:buClr>
                <a:srgbClr val="00D1E9"/>
              </a:buClr>
              <a:buNone/>
            </a:pPr>
            <a:r>
              <a:rPr lang="en" sz="1200" dirty="0"/>
              <a:t>Applied on my lyrics dataset:</a:t>
            </a:r>
          </a:p>
          <a:p>
            <a:pPr marL="171450" indent="-171450">
              <a:buClr>
                <a:srgbClr val="00D1E9"/>
              </a:buClr>
              <a:buFont typeface="Arial" panose="020B0604020202020204" pitchFamily="34" charset="0"/>
              <a:buChar char="•"/>
            </a:pPr>
            <a:r>
              <a:rPr lang="en" sz="1200" dirty="0"/>
              <a:t>Majority are joy (48%) and sadness (24%).</a:t>
            </a:r>
          </a:p>
          <a:p>
            <a:pPr marL="171450" indent="-171450">
              <a:buClr>
                <a:srgbClr val="00D1E9"/>
              </a:buClr>
              <a:buFont typeface="Arial" panose="020B0604020202020204" pitchFamily="34" charset="0"/>
              <a:buChar char="•"/>
            </a:pPr>
            <a:r>
              <a:rPr lang="en" sz="1200" dirty="0"/>
              <a:t>In line with the usage of my application.</a:t>
            </a:r>
          </a:p>
          <a:p>
            <a:pPr marL="171450" indent="-171450">
              <a:buClr>
                <a:srgbClr val="00D1E9"/>
              </a:buClr>
              <a:buFont typeface="Arial" panose="020B0604020202020204" pitchFamily="34" charset="0"/>
              <a:buChar char="•"/>
            </a:pPr>
            <a:endParaRPr lang="en" sz="1200" dirty="0"/>
          </a:p>
          <a:p>
            <a:pPr marL="171450" indent="-171450">
              <a:buClr>
                <a:srgbClr val="00D1E9"/>
              </a:buClr>
              <a:buFont typeface="Arial" panose="020B0604020202020204" pitchFamily="34" charset="0"/>
              <a:buChar char="•"/>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p:txBody>
      </p:sp>
      <p:grpSp>
        <p:nvGrpSpPr>
          <p:cNvPr id="10" name="Group 9">
            <a:extLst>
              <a:ext uri="{FF2B5EF4-FFF2-40B4-BE49-F238E27FC236}">
                <a16:creationId xmlns:a16="http://schemas.microsoft.com/office/drawing/2014/main" id="{7A0C7029-420E-A8DD-D4B3-020E35D3EF41}"/>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469D86A0-44D7-9585-BB84-4C47BB6162E9}"/>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ADF1BD21-DFF2-45C7-2378-D63EB47B72D2}"/>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B6A8091C-4FB0-2BC1-77E8-CF369973DBFD}"/>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8055849A-5A08-5D7C-5BFF-EF731DB06372}"/>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E8BFADE2-416D-451F-742C-B0A02F326DBE}"/>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pic>
        <p:nvPicPr>
          <p:cNvPr id="34" name="Picture 33" descr="A graph with blue squares&#10;&#10;Description automatically generated with medium confidence">
            <a:extLst>
              <a:ext uri="{FF2B5EF4-FFF2-40B4-BE49-F238E27FC236}">
                <a16:creationId xmlns:a16="http://schemas.microsoft.com/office/drawing/2014/main" id="{CC672063-A4C8-2A77-9AEE-F52BA8AA05AA}"/>
              </a:ext>
            </a:extLst>
          </p:cNvPr>
          <p:cNvPicPr>
            <a:picLocks noChangeAspect="1"/>
          </p:cNvPicPr>
          <p:nvPr/>
        </p:nvPicPr>
        <p:blipFill>
          <a:blip r:embed="rId3"/>
          <a:stretch>
            <a:fillRect/>
          </a:stretch>
        </p:blipFill>
        <p:spPr>
          <a:xfrm>
            <a:off x="5071176" y="1043481"/>
            <a:ext cx="3652038" cy="3071609"/>
          </a:xfrm>
          <a:prstGeom prst="rect">
            <a:avLst/>
          </a:prstGeom>
        </p:spPr>
      </p:pic>
      <p:grpSp>
        <p:nvGrpSpPr>
          <p:cNvPr id="47" name="Google Shape;1217;p41">
            <a:extLst>
              <a:ext uri="{FF2B5EF4-FFF2-40B4-BE49-F238E27FC236}">
                <a16:creationId xmlns:a16="http://schemas.microsoft.com/office/drawing/2014/main" id="{9B5A151E-16E0-1C34-3847-C3579427C40F}"/>
              </a:ext>
            </a:extLst>
          </p:cNvPr>
          <p:cNvGrpSpPr/>
          <p:nvPr/>
        </p:nvGrpSpPr>
        <p:grpSpPr>
          <a:xfrm>
            <a:off x="6065700" y="4769275"/>
            <a:ext cx="1821575" cy="122625"/>
            <a:chOff x="6065700" y="4769275"/>
            <a:chExt cx="1821575" cy="122625"/>
          </a:xfrm>
        </p:grpSpPr>
        <p:sp>
          <p:nvSpPr>
            <p:cNvPr id="48" name="Google Shape;1218;p41">
              <a:extLst>
                <a:ext uri="{FF2B5EF4-FFF2-40B4-BE49-F238E27FC236}">
                  <a16:creationId xmlns:a16="http://schemas.microsoft.com/office/drawing/2014/main" id="{F04100F3-D47D-3B8F-E089-DEF7188712E9}"/>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19;p41">
              <a:extLst>
                <a:ext uri="{FF2B5EF4-FFF2-40B4-BE49-F238E27FC236}">
                  <a16:creationId xmlns:a16="http://schemas.microsoft.com/office/drawing/2014/main" id="{39C0D433-2D73-DE76-BDF4-0C094D532712}"/>
                </a:ext>
              </a:extLst>
            </p:cNvPr>
            <p:cNvSpPr/>
            <p:nvPr/>
          </p:nvSpPr>
          <p:spPr>
            <a:xfrm>
              <a:off x="6065700" y="4807950"/>
              <a:ext cx="4530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0;p41">
              <a:extLst>
                <a:ext uri="{FF2B5EF4-FFF2-40B4-BE49-F238E27FC236}">
                  <a16:creationId xmlns:a16="http://schemas.microsoft.com/office/drawing/2014/main" id="{7A0F5A7A-9DB2-5F80-B5D0-9050FC2A164C}"/>
                </a:ext>
              </a:extLst>
            </p:cNvPr>
            <p:cNvSpPr/>
            <p:nvPr/>
          </p:nvSpPr>
          <p:spPr>
            <a:xfrm>
              <a:off x="6473388" y="4807938"/>
              <a:ext cx="453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1;p41">
              <a:extLst>
                <a:ext uri="{FF2B5EF4-FFF2-40B4-BE49-F238E27FC236}">
                  <a16:creationId xmlns:a16="http://schemas.microsoft.com/office/drawing/2014/main" id="{99793833-1A57-D3E1-B991-7F7D109FFD84}"/>
                </a:ext>
              </a:extLst>
            </p:cNvPr>
            <p:cNvSpPr/>
            <p:nvPr/>
          </p:nvSpPr>
          <p:spPr>
            <a:xfrm>
              <a:off x="646305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419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7">
                                            <p:txEl>
                                              <p:pRg st="0" end="0"/>
                                            </p:txEl>
                                          </p:spTgt>
                                        </p:tgtEl>
                                        <p:attrNameLst>
                                          <p:attrName>style.visibility</p:attrName>
                                        </p:attrNameLst>
                                      </p:cBhvr>
                                      <p:to>
                                        <p:strVal val="visible"/>
                                      </p:to>
                                    </p:set>
                                    <p:animEffect transition="in" filter="fade">
                                      <p:cBhvr>
                                        <p:cTn id="7" dur="500"/>
                                        <p:tgtEl>
                                          <p:spTgt spid="1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7">
                                            <p:txEl>
                                              <p:pRg st="2" end="2"/>
                                            </p:txEl>
                                          </p:spTgt>
                                        </p:tgtEl>
                                        <p:attrNameLst>
                                          <p:attrName>style.visibility</p:attrName>
                                        </p:attrNameLst>
                                      </p:cBhvr>
                                      <p:to>
                                        <p:strVal val="visible"/>
                                      </p:to>
                                    </p:set>
                                    <p:animEffect transition="in" filter="fade">
                                      <p:cBhvr>
                                        <p:cTn id="12" dur="500"/>
                                        <p:tgtEl>
                                          <p:spTgt spid="111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17">
                                            <p:txEl>
                                              <p:pRg st="3" end="3"/>
                                            </p:txEl>
                                          </p:spTgt>
                                        </p:tgtEl>
                                        <p:attrNameLst>
                                          <p:attrName>style.visibility</p:attrName>
                                        </p:attrNameLst>
                                      </p:cBhvr>
                                      <p:to>
                                        <p:strVal val="visible"/>
                                      </p:to>
                                    </p:set>
                                    <p:animEffect transition="in" filter="fade">
                                      <p:cBhvr>
                                        <p:cTn id="15" dur="500"/>
                                        <p:tgtEl>
                                          <p:spTgt spid="111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17">
                                            <p:txEl>
                                              <p:pRg st="4" end="4"/>
                                            </p:txEl>
                                          </p:spTgt>
                                        </p:tgtEl>
                                        <p:attrNameLst>
                                          <p:attrName>style.visibility</p:attrName>
                                        </p:attrNameLst>
                                      </p:cBhvr>
                                      <p:to>
                                        <p:strVal val="visible"/>
                                      </p:to>
                                    </p:set>
                                    <p:animEffect transition="in" filter="fade">
                                      <p:cBhvr>
                                        <p:cTn id="18" dur="500"/>
                                        <p:tgtEl>
                                          <p:spTgt spid="111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1117">
                                            <p:txEl>
                                              <p:pRg st="6" end="6"/>
                                            </p:txEl>
                                          </p:spTgt>
                                        </p:tgtEl>
                                        <p:attrNameLst>
                                          <p:attrName>style.visibility</p:attrName>
                                        </p:attrNameLst>
                                      </p:cBhvr>
                                      <p:to>
                                        <p:strVal val="visible"/>
                                      </p:to>
                                    </p:set>
                                    <p:animEffect transition="in" filter="fade">
                                      <p:cBhvr>
                                        <p:cTn id="26" dur="500"/>
                                        <p:tgtEl>
                                          <p:spTgt spid="111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17">
                                            <p:txEl>
                                              <p:pRg st="7" end="7"/>
                                            </p:txEl>
                                          </p:spTgt>
                                        </p:tgtEl>
                                        <p:attrNameLst>
                                          <p:attrName>style.visibility</p:attrName>
                                        </p:attrNameLst>
                                      </p:cBhvr>
                                      <p:to>
                                        <p:strVal val="visible"/>
                                      </p:to>
                                    </p:set>
                                    <p:animEffect transition="in" filter="fade">
                                      <p:cBhvr>
                                        <p:cTn id="29" dur="500"/>
                                        <p:tgtEl>
                                          <p:spTgt spid="111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17">
                                            <p:txEl>
                                              <p:pRg st="8" end="8"/>
                                            </p:txEl>
                                          </p:spTgt>
                                        </p:tgtEl>
                                        <p:attrNameLst>
                                          <p:attrName>style.visibility</p:attrName>
                                        </p:attrNameLst>
                                      </p:cBhvr>
                                      <p:to>
                                        <p:strVal val="visible"/>
                                      </p:to>
                                    </p:set>
                                    <p:animEffect transition="in" filter="fade">
                                      <p:cBhvr>
                                        <p:cTn id="32" dur="500"/>
                                        <p:tgtEl>
                                          <p:spTgt spid="11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9791ADC6-5A78-E3E8-EDA6-04B6864D1CC2}"/>
            </a:ext>
          </a:extLst>
        </p:cNvPr>
        <p:cNvGrpSpPr/>
        <p:nvPr/>
      </p:nvGrpSpPr>
      <p:grpSpPr>
        <a:xfrm>
          <a:off x="0" y="0"/>
          <a:ext cx="0" cy="0"/>
          <a:chOff x="0" y="0"/>
          <a:chExt cx="0" cy="0"/>
        </a:xfrm>
      </p:grpSpPr>
      <p:sp>
        <p:nvSpPr>
          <p:cNvPr id="25" name="Google Shape;1323;p45">
            <a:extLst>
              <a:ext uri="{FF2B5EF4-FFF2-40B4-BE49-F238E27FC236}">
                <a16:creationId xmlns:a16="http://schemas.microsoft.com/office/drawing/2014/main" id="{8C3EB2C1-9A69-572F-16FB-5C0ABBAA6F66}"/>
              </a:ext>
            </a:extLst>
          </p:cNvPr>
          <p:cNvSpPr/>
          <p:nvPr/>
        </p:nvSpPr>
        <p:spPr>
          <a:xfrm>
            <a:off x="3345010" y="1389203"/>
            <a:ext cx="2642685" cy="292298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323;p45">
            <a:extLst>
              <a:ext uri="{FF2B5EF4-FFF2-40B4-BE49-F238E27FC236}">
                <a16:creationId xmlns:a16="http://schemas.microsoft.com/office/drawing/2014/main" id="{05071938-0B24-AB7B-188C-4B3062E3C8B7}"/>
              </a:ext>
            </a:extLst>
          </p:cNvPr>
          <p:cNvSpPr/>
          <p:nvPr/>
        </p:nvSpPr>
        <p:spPr>
          <a:xfrm>
            <a:off x="688949" y="1403410"/>
            <a:ext cx="2515805" cy="292298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60;p38">
            <a:extLst>
              <a:ext uri="{FF2B5EF4-FFF2-40B4-BE49-F238E27FC236}">
                <a16:creationId xmlns:a16="http://schemas.microsoft.com/office/drawing/2014/main" id="{4EF889B7-B605-A738-C265-02DA557D5466}"/>
              </a:ext>
            </a:extLst>
          </p:cNvPr>
          <p:cNvSpPr/>
          <p:nvPr/>
        </p:nvSpPr>
        <p:spPr>
          <a:xfrm>
            <a:off x="6065700" y="4807950"/>
            <a:ext cx="317100" cy="453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a:extLst>
              <a:ext uri="{FF2B5EF4-FFF2-40B4-BE49-F238E27FC236}">
                <a16:creationId xmlns:a16="http://schemas.microsoft.com/office/drawing/2014/main" id="{7B208BB1-9ECA-7A8B-56FA-187F2666C651}"/>
              </a:ext>
            </a:extLst>
          </p:cNvPr>
          <p:cNvSpPr txBox="1">
            <a:spLocks noGrp="1"/>
          </p:cNvSpPr>
          <p:nvPr>
            <p:ph type="subTitle" idx="1"/>
          </p:nvPr>
        </p:nvSpPr>
        <p:spPr>
          <a:xfrm>
            <a:off x="688949" y="1481789"/>
            <a:ext cx="2515805" cy="2737808"/>
          </a:xfrm>
          <a:prstGeom prst="rect">
            <a:avLst/>
          </a:prstGeom>
        </p:spPr>
        <p:txBody>
          <a:bodyPr spcFirstLastPara="1" wrap="square" lIns="91425" tIns="91425" rIns="91425" bIns="91425" anchor="t" anchorCtr="0">
            <a:noAutofit/>
          </a:bodyPr>
          <a:lstStyle/>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[Chorus]</a:t>
            </a:r>
            <a:endPar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lgn="l">
              <a:spcAft>
                <a:spcPts val="900"/>
              </a:spcAft>
              <a:buNone/>
            </a:pP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And I don't know how it gets better than this</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You take my hand and drag me head first</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Fearless</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And I don't know why</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But with you I'd dance in a storm</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 my best dress</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Fearless</a:t>
            </a:r>
          </a:p>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lgn="l">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Fearless by Taylor Swift</a:t>
            </a:r>
          </a:p>
          <a:p>
            <a:pPr marL="139700" indent="0" algn="l">
              <a:lnSpc>
                <a:spcPct val="200000"/>
              </a:lnSpc>
              <a:spcAft>
                <a:spcPts val="900"/>
              </a:spcAft>
              <a:buNone/>
            </a:pPr>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emotion: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Joy</a:t>
            </a:r>
            <a:endParaRPr lang="en" sz="1000" dirty="0">
              <a:solidFill>
                <a:srgbClr val="00D1E9"/>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Group 9">
            <a:extLst>
              <a:ext uri="{FF2B5EF4-FFF2-40B4-BE49-F238E27FC236}">
                <a16:creationId xmlns:a16="http://schemas.microsoft.com/office/drawing/2014/main" id="{69E564D2-BB60-1C24-7498-1C467AE7FF17}"/>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BE798BB2-450D-ABDD-E7BB-FC39A445F7A1}"/>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F9B08717-3C86-3FCF-6D9E-A27043759E9C}"/>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AD2348A5-C451-1A57-C6FB-472EE054AB82}"/>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275E18F9-4FE3-38B2-02BE-A56F52FF0197}"/>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BEE18A3E-58A1-B726-300E-0128C9C91E1F}"/>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18" name="Google Shape;1158;p38">
            <a:extLst>
              <a:ext uri="{FF2B5EF4-FFF2-40B4-BE49-F238E27FC236}">
                <a16:creationId xmlns:a16="http://schemas.microsoft.com/office/drawing/2014/main" id="{0581BD8A-5D68-660C-DBC0-9BF30AF8AC7B}"/>
              </a:ext>
            </a:extLst>
          </p:cNvPr>
          <p:cNvGrpSpPr/>
          <p:nvPr/>
        </p:nvGrpSpPr>
        <p:grpSpPr>
          <a:xfrm>
            <a:off x="6065700" y="4769275"/>
            <a:ext cx="1821575" cy="122625"/>
            <a:chOff x="6065700" y="4769275"/>
            <a:chExt cx="1821575" cy="122625"/>
          </a:xfrm>
        </p:grpSpPr>
        <p:sp>
          <p:nvSpPr>
            <p:cNvPr id="19" name="Google Shape;1159;p38">
              <a:extLst>
                <a:ext uri="{FF2B5EF4-FFF2-40B4-BE49-F238E27FC236}">
                  <a16:creationId xmlns:a16="http://schemas.microsoft.com/office/drawing/2014/main" id="{2790C3C0-3309-C9E5-235F-DB66767A81B4}"/>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0;p38">
              <a:extLst>
                <a:ext uri="{FF2B5EF4-FFF2-40B4-BE49-F238E27FC236}">
                  <a16:creationId xmlns:a16="http://schemas.microsoft.com/office/drawing/2014/main" id="{15DA55D6-CAB8-5AFC-1010-7536B022E272}"/>
                </a:ext>
              </a:extLst>
            </p:cNvPr>
            <p:cNvSpPr/>
            <p:nvPr/>
          </p:nvSpPr>
          <p:spPr>
            <a:xfrm>
              <a:off x="6065700" y="4807949"/>
              <a:ext cx="572271"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62;p38">
              <a:extLst>
                <a:ext uri="{FF2B5EF4-FFF2-40B4-BE49-F238E27FC236}">
                  <a16:creationId xmlns:a16="http://schemas.microsoft.com/office/drawing/2014/main" id="{448DAB9F-41BB-F3B5-8DBE-917B427E89BC}"/>
                </a:ext>
              </a:extLst>
            </p:cNvPr>
            <p:cNvSpPr/>
            <p:nvPr/>
          </p:nvSpPr>
          <p:spPr>
            <a:xfrm>
              <a:off x="6524409"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1116;p36">
            <a:extLst>
              <a:ext uri="{FF2B5EF4-FFF2-40B4-BE49-F238E27FC236}">
                <a16:creationId xmlns:a16="http://schemas.microsoft.com/office/drawing/2014/main" id="{6B2351F6-C3CB-37C1-EFC8-CAF064F95C0D}"/>
              </a:ext>
            </a:extLst>
          </p:cNvPr>
          <p:cNvSpPr txBox="1">
            <a:spLocks noGrp="1"/>
          </p:cNvSpPr>
          <p:nvPr>
            <p:ph type="title"/>
          </p:nvPr>
        </p:nvSpPr>
        <p:spPr>
          <a:xfrm>
            <a:off x="688949" y="923903"/>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 Emotion Detection</a:t>
            </a:r>
            <a:endParaRPr sz="2000" dirty="0"/>
          </a:p>
        </p:txBody>
      </p:sp>
      <p:pic>
        <p:nvPicPr>
          <p:cNvPr id="15" name="Graphic 14" descr="Checkbox Ticked with solid fill">
            <a:extLst>
              <a:ext uri="{FF2B5EF4-FFF2-40B4-BE49-F238E27FC236}">
                <a16:creationId xmlns:a16="http://schemas.microsoft.com/office/drawing/2014/main" id="{769BCADB-1CE6-91B9-A1A7-A48335094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1408" y="3882079"/>
            <a:ext cx="320100" cy="320100"/>
          </a:xfrm>
          <a:prstGeom prst="rect">
            <a:avLst/>
          </a:prstGeom>
        </p:spPr>
      </p:pic>
      <p:sp>
        <p:nvSpPr>
          <p:cNvPr id="24" name="TextBox 23">
            <a:extLst>
              <a:ext uri="{FF2B5EF4-FFF2-40B4-BE49-F238E27FC236}">
                <a16:creationId xmlns:a16="http://schemas.microsoft.com/office/drawing/2014/main" id="{A13E5752-3F46-28E5-13BB-73D13DB6236B}"/>
              </a:ext>
            </a:extLst>
          </p:cNvPr>
          <p:cNvSpPr txBox="1"/>
          <p:nvPr/>
        </p:nvSpPr>
        <p:spPr>
          <a:xfrm>
            <a:off x="3401011" y="1595391"/>
            <a:ext cx="2642685" cy="2708434"/>
          </a:xfrm>
          <a:prstGeom prst="rect">
            <a:avLst/>
          </a:prstGeom>
          <a:noFill/>
        </p:spPr>
        <p:txBody>
          <a:bodyPr wrap="square">
            <a:spAutoFit/>
          </a:bodyPr>
          <a:lstStyle/>
          <a:p>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It's what I want, hurry and buy</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All has been tried, follow reason and buy</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Cannot shuffle in this heat, it's all wrong</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Try to put that on your sleeve it's all wrong, it's all wrong</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He's got a pretty persuasion</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She's got pretty persuasion</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God damn, pure confusion</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GB"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She's got pretty persuasion</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Pretty Persuasion by R.E.M</a:t>
            </a:r>
          </a:p>
          <a:p>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emotion: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Disgust</a:t>
            </a:r>
            <a:b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Google Shape;1323;p45">
            <a:extLst>
              <a:ext uri="{FF2B5EF4-FFF2-40B4-BE49-F238E27FC236}">
                <a16:creationId xmlns:a16="http://schemas.microsoft.com/office/drawing/2014/main" id="{A6962005-228E-EC07-B79D-0FFA14DD1D0E}"/>
              </a:ext>
            </a:extLst>
          </p:cNvPr>
          <p:cNvSpPr/>
          <p:nvPr/>
        </p:nvSpPr>
        <p:spPr>
          <a:xfrm>
            <a:off x="6127951" y="1389203"/>
            <a:ext cx="2642685" cy="2922980"/>
          </a:xfrm>
          <a:prstGeom prst="roundRect">
            <a:avLst>
              <a:gd name="adj" fmla="val 16667"/>
            </a:avLst>
          </a:pr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8" name="Graphic 27" descr="Checkbox Crossed with solid fill">
            <a:extLst>
              <a:ext uri="{FF2B5EF4-FFF2-40B4-BE49-F238E27FC236}">
                <a16:creationId xmlns:a16="http://schemas.microsoft.com/office/drawing/2014/main" id="{7B2980F1-6510-C6EE-2503-C79A125040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8476" y="3844921"/>
            <a:ext cx="320100" cy="320100"/>
          </a:xfrm>
          <a:prstGeom prst="rect">
            <a:avLst/>
          </a:prstGeom>
        </p:spPr>
      </p:pic>
      <p:sp>
        <p:nvSpPr>
          <p:cNvPr id="33" name="TextBox 32">
            <a:extLst>
              <a:ext uri="{FF2B5EF4-FFF2-40B4-BE49-F238E27FC236}">
                <a16:creationId xmlns:a16="http://schemas.microsoft.com/office/drawing/2014/main" id="{7E6A434E-3DB9-C2FE-CFB7-4F99CBF0FF2C}"/>
              </a:ext>
            </a:extLst>
          </p:cNvPr>
          <p:cNvSpPr txBox="1"/>
          <p:nvPr/>
        </p:nvSpPr>
        <p:spPr>
          <a:xfrm>
            <a:off x="6259908" y="1574597"/>
            <a:ext cx="2396412" cy="2554545"/>
          </a:xfrm>
          <a:prstGeom prst="rect">
            <a:avLst/>
          </a:prstGeom>
          <a:noFill/>
        </p:spPr>
        <p:txBody>
          <a:bodyPr wrap="square">
            <a:spAutoFit/>
          </a:bodyPr>
          <a:lstStyle/>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Left to decay in your hole forgotten</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Lying down isolated and rotting</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Worms drill through your guts so fresh</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Puncturing the putrescent flesh</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Inside the shell pathogens incubate</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Microbial feast on flesh awaits</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Stinking ooze of acidic compounds</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Contamination spreads all around</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Odious stench thickens and creeps...</a:t>
            </a: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Putrefaction juice slowly seeps...</a:t>
            </a:r>
          </a:p>
          <a:p>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Ominous Seep of Putridity by Morbific</a:t>
            </a:r>
          </a:p>
          <a:p>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Predicted emotion: </a:t>
            </a:r>
            <a:r>
              <a:rPr lang="en-GB" sz="1000" dirty="0">
                <a:solidFill>
                  <a:srgbClr val="00D1E9"/>
                </a:solidFill>
                <a:latin typeface="Open Sans" panose="020B0606030504020204" pitchFamily="34" charset="0"/>
                <a:ea typeface="Open Sans" panose="020B0606030504020204" pitchFamily="34" charset="0"/>
                <a:cs typeface="Open Sans" panose="020B0606030504020204" pitchFamily="34" charset="0"/>
              </a:rPr>
              <a:t>Disgust</a:t>
            </a:r>
            <a:endParaRPr lang="en-GB"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6" name="Graphic 35" descr="Checkbox Ticked with solid fill">
            <a:extLst>
              <a:ext uri="{FF2B5EF4-FFF2-40B4-BE49-F238E27FC236}">
                <a16:creationId xmlns:a16="http://schemas.microsoft.com/office/drawing/2014/main" id="{69861620-71F4-2ED3-D99D-3841F94045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79876" y="3821705"/>
            <a:ext cx="320100" cy="320100"/>
          </a:xfrm>
          <a:prstGeom prst="rect">
            <a:avLst/>
          </a:prstGeom>
        </p:spPr>
      </p:pic>
    </p:spTree>
    <p:extLst>
      <p:ext uri="{BB962C8B-B14F-4D97-AF65-F5344CB8AC3E}">
        <p14:creationId xmlns:p14="http://schemas.microsoft.com/office/powerpoint/2010/main" val="3246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7">
                                            <p:txEl>
                                              <p:pRg st="0" end="0"/>
                                            </p:txEl>
                                          </p:spTgt>
                                        </p:tgtEl>
                                        <p:attrNameLst>
                                          <p:attrName>style.visibility</p:attrName>
                                        </p:attrNameLst>
                                      </p:cBhvr>
                                      <p:to>
                                        <p:strVal val="visible"/>
                                      </p:to>
                                    </p:set>
                                    <p:animEffect transition="in" filter="fade">
                                      <p:cBhvr>
                                        <p:cTn id="10" dur="500"/>
                                        <p:tgtEl>
                                          <p:spTgt spid="111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17">
                                            <p:txEl>
                                              <p:pRg st="1" end="1"/>
                                            </p:txEl>
                                          </p:spTgt>
                                        </p:tgtEl>
                                        <p:attrNameLst>
                                          <p:attrName>style.visibility</p:attrName>
                                        </p:attrNameLst>
                                      </p:cBhvr>
                                      <p:to>
                                        <p:strVal val="visible"/>
                                      </p:to>
                                    </p:set>
                                    <p:animEffect transition="in" filter="fade">
                                      <p:cBhvr>
                                        <p:cTn id="13" dur="500"/>
                                        <p:tgtEl>
                                          <p:spTgt spid="111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7">
                                            <p:txEl>
                                              <p:pRg st="2" end="2"/>
                                            </p:txEl>
                                          </p:spTgt>
                                        </p:tgtEl>
                                        <p:attrNameLst>
                                          <p:attrName>style.visibility</p:attrName>
                                        </p:attrNameLst>
                                      </p:cBhvr>
                                      <p:to>
                                        <p:strVal val="visible"/>
                                      </p:to>
                                    </p:set>
                                    <p:animEffect transition="in" filter="fade">
                                      <p:cBhvr>
                                        <p:cTn id="16" dur="500"/>
                                        <p:tgtEl>
                                          <p:spTgt spid="111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17">
                                            <p:txEl>
                                              <p:pRg st="3" end="3"/>
                                            </p:txEl>
                                          </p:spTgt>
                                        </p:tgtEl>
                                        <p:attrNameLst>
                                          <p:attrName>style.visibility</p:attrName>
                                        </p:attrNameLst>
                                      </p:cBhvr>
                                      <p:to>
                                        <p:strVal val="visible"/>
                                      </p:to>
                                    </p:set>
                                    <p:animEffect transition="in" filter="fade">
                                      <p:cBhvr>
                                        <p:cTn id="19" dur="500"/>
                                        <p:tgtEl>
                                          <p:spTgt spid="111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7">
                                            <p:txEl>
                                              <p:pRg st="4" end="4"/>
                                            </p:txEl>
                                          </p:spTgt>
                                        </p:tgtEl>
                                        <p:attrNameLst>
                                          <p:attrName>style.visibility</p:attrName>
                                        </p:attrNameLst>
                                      </p:cBhvr>
                                      <p:to>
                                        <p:strVal val="visible"/>
                                      </p:to>
                                    </p:set>
                                    <p:animEffect transition="in" filter="fade">
                                      <p:cBhvr>
                                        <p:cTn id="22" dur="500"/>
                                        <p:tgtEl>
                                          <p:spTgt spid="111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1117" grpId="0" uiExpand="1" build="p"/>
      <p:bldP spid="24" grpId="0"/>
      <p:bldP spid="26" grpId="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96F40B39-0FCE-6283-3AC6-4AFE693979CA}"/>
            </a:ext>
          </a:extLst>
        </p:cNvPr>
        <p:cNvGrpSpPr/>
        <p:nvPr/>
      </p:nvGrpSpPr>
      <p:grpSpPr>
        <a:xfrm>
          <a:off x="0" y="0"/>
          <a:ext cx="0" cy="0"/>
          <a:chOff x="0" y="0"/>
          <a:chExt cx="0" cy="0"/>
        </a:xfrm>
      </p:grpSpPr>
      <p:sp>
        <p:nvSpPr>
          <p:cNvPr id="1116" name="Google Shape;1116;p36">
            <a:extLst>
              <a:ext uri="{FF2B5EF4-FFF2-40B4-BE49-F238E27FC236}">
                <a16:creationId xmlns:a16="http://schemas.microsoft.com/office/drawing/2014/main" id="{5E0D42EC-EAD4-B786-2CFC-64730D67F5C6}"/>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Topic Modelling</a:t>
            </a:r>
            <a:endParaRPr sz="2000" dirty="0"/>
          </a:p>
        </p:txBody>
      </p:sp>
      <p:grpSp>
        <p:nvGrpSpPr>
          <p:cNvPr id="10" name="Group 9">
            <a:extLst>
              <a:ext uri="{FF2B5EF4-FFF2-40B4-BE49-F238E27FC236}">
                <a16:creationId xmlns:a16="http://schemas.microsoft.com/office/drawing/2014/main" id="{CF4E6450-2FBF-5053-63AA-F0C081B47CCE}"/>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BCD716F0-4C15-28EB-2D75-A3891607FCF7}"/>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0C2A13D9-DEDA-3159-ECC6-896FFA83EE99}"/>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8CAE2F56-E11D-2381-2780-81E7E33CF200}"/>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8E66D22D-871C-3036-4FE3-61A500C8858C}"/>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D5C89494-8EEF-6BD1-CD5C-140A453510D8}"/>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E35B09EA-3F00-FE5E-04AC-3CA6B2029377}"/>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ADB4ACDD-A9F8-8417-0D12-DE5A8BB2D246}"/>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5D41AB6D-2DD4-1638-866B-D643E700A754}"/>
                </a:ext>
              </a:extLst>
            </p:cNvPr>
            <p:cNvSpPr/>
            <p:nvPr/>
          </p:nvSpPr>
          <p:spPr>
            <a:xfrm>
              <a:off x="6065700" y="4807949"/>
              <a:ext cx="572271"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26E4ABD2-5046-4FED-3E2F-0AD3B8CDE04A}"/>
                </a:ext>
              </a:extLst>
            </p:cNvPr>
            <p:cNvSpPr/>
            <p:nvPr/>
          </p:nvSpPr>
          <p:spPr>
            <a:xfrm>
              <a:off x="6602790"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Google Shape;1117;p36">
            <a:extLst>
              <a:ext uri="{FF2B5EF4-FFF2-40B4-BE49-F238E27FC236}">
                <a16:creationId xmlns:a16="http://schemas.microsoft.com/office/drawing/2014/main" id="{61E50829-85DB-4A7A-882C-3F838DA640E3}"/>
              </a:ext>
            </a:extLst>
          </p:cNvPr>
          <p:cNvSpPr txBox="1">
            <a:spLocks noGrp="1"/>
          </p:cNvSpPr>
          <p:nvPr>
            <p:ph type="subTitle" idx="1"/>
          </p:nvPr>
        </p:nvSpPr>
        <p:spPr>
          <a:xfrm>
            <a:off x="693287" y="1364703"/>
            <a:ext cx="8058827" cy="2978695"/>
          </a:xfrm>
          <a:prstGeom prst="rect">
            <a:avLst/>
          </a:prstGeom>
        </p:spPr>
        <p:txBody>
          <a:bodyPr spcFirstLastPara="1" wrap="square" lIns="91425" tIns="91425" rIns="91425" bIns="91425" anchor="t" anchorCtr="0">
            <a:noAutofit/>
          </a:bodyPr>
          <a:lstStyle/>
          <a:p>
            <a:pPr marL="0" indent="0">
              <a:buNone/>
            </a:pPr>
            <a:r>
              <a:rPr lang="en-GB" sz="1200" dirty="0"/>
              <a:t>Topic modelling is an unsupervised machine learning technique to find the hidden 'topics' within a set of documents (in this case, lyrics). A topic is a </a:t>
            </a:r>
            <a:r>
              <a:rPr lang="en-GB" sz="1200" b="1" dirty="0"/>
              <a:t>cluster of words that frequently occur together</a:t>
            </a:r>
            <a:r>
              <a:rPr lang="en-GB" sz="1200" dirty="0"/>
              <a:t>.</a:t>
            </a:r>
          </a:p>
          <a:p>
            <a:pPr marL="0" indent="0">
              <a:buNone/>
            </a:pPr>
            <a:endParaRPr lang="en-GB" sz="1200" dirty="0"/>
          </a:p>
          <a:p>
            <a:pPr marL="0" indent="0">
              <a:buNone/>
            </a:pPr>
            <a:r>
              <a:rPr lang="en-GB" sz="1200" dirty="0"/>
              <a:t>1. Data pre-processing</a:t>
            </a:r>
          </a:p>
          <a:p>
            <a:pPr marL="628650" lvl="1" indent="-171450" algn="l">
              <a:buClr>
                <a:srgbClr val="00D1E9"/>
              </a:buClr>
              <a:buFont typeface="Arial" panose="020B0604020202020204" pitchFamily="34" charset="0"/>
              <a:buChar char="•"/>
            </a:pPr>
            <a:r>
              <a:rPr lang="en-GB" sz="1200" dirty="0"/>
              <a:t>Removal of stop words, punctuation and meaningless words</a:t>
            </a:r>
          </a:p>
          <a:p>
            <a:pPr marL="628650" lvl="1" indent="-171450" algn="l">
              <a:buClr>
                <a:srgbClr val="00D1E9"/>
              </a:buClr>
              <a:buFont typeface="Arial" panose="020B0604020202020204" pitchFamily="34" charset="0"/>
              <a:buChar char="•"/>
            </a:pPr>
            <a:r>
              <a:rPr lang="en-GB" sz="1200" dirty="0"/>
              <a:t>Stemming to reduce words to their root form</a:t>
            </a:r>
          </a:p>
          <a:p>
            <a:pPr marL="628650" lvl="1" indent="-171450" algn="l">
              <a:buClr>
                <a:srgbClr val="00D1E9"/>
              </a:buClr>
              <a:buFont typeface="Arial" panose="020B0604020202020204" pitchFamily="34" charset="0"/>
              <a:buChar char="•"/>
            </a:pPr>
            <a:r>
              <a:rPr lang="en-GB" sz="1200" dirty="0"/>
              <a:t>Tokenisation into words</a:t>
            </a:r>
          </a:p>
          <a:p>
            <a:pPr marL="0" indent="0">
              <a:lnSpc>
                <a:spcPct val="200000"/>
              </a:lnSpc>
              <a:buNone/>
            </a:pPr>
            <a:r>
              <a:rPr lang="en-GB" sz="1200" dirty="0"/>
              <a:t>2. Feature extraction</a:t>
            </a:r>
          </a:p>
          <a:p>
            <a:pPr marL="628650" lvl="1" indent="-171450" algn="l">
              <a:buClr>
                <a:srgbClr val="00D1E9"/>
              </a:buClr>
              <a:buFont typeface="Arial" panose="020B0604020202020204" pitchFamily="34" charset="0"/>
              <a:buChar char="•"/>
            </a:pPr>
            <a:r>
              <a:rPr lang="en-GB" sz="1200" dirty="0"/>
              <a:t>TF-IDF (Term Frequency-Inverse Document Frequency) corpus</a:t>
            </a:r>
          </a:p>
          <a:p>
            <a:pPr marL="628650" lvl="1" indent="-171450" algn="l">
              <a:buClr>
                <a:srgbClr val="00D1E9"/>
              </a:buClr>
              <a:buFont typeface="Arial" panose="020B0604020202020204" pitchFamily="34" charset="0"/>
              <a:buChar char="•"/>
            </a:pPr>
            <a:r>
              <a:rPr lang="en-GB" sz="1200" dirty="0"/>
              <a:t>Captures meaningful words that define each song’s themes</a:t>
            </a:r>
          </a:p>
          <a:p>
            <a:pPr marL="0" indent="0">
              <a:lnSpc>
                <a:spcPct val="200000"/>
              </a:lnSpc>
              <a:buClr>
                <a:srgbClr val="00D1E9"/>
              </a:buClr>
              <a:buNone/>
            </a:pPr>
            <a:r>
              <a:rPr lang="en-GB" sz="1200" dirty="0"/>
              <a:t>3. Latent Dirichlet Allocation (LDA)</a:t>
            </a:r>
          </a:p>
          <a:p>
            <a:pPr marL="628650" marR="0" lvl="1" indent="-171450" algn="l" defTabSz="914400" rtl="0" eaLnBrk="1" fontAlgn="auto" latinLnBrk="0" hangingPunct="1">
              <a:lnSpc>
                <a:spcPct val="100000"/>
              </a:lnSpc>
              <a:spcBef>
                <a:spcPts val="0"/>
              </a:spcBef>
              <a:spcAft>
                <a:spcPts val="0"/>
              </a:spcAft>
              <a:buClr>
                <a:srgbClr val="00D1E9"/>
              </a:buClr>
              <a:buSzPts val="1600"/>
              <a:buFont typeface="Arial" panose="020B0604020202020204" pitchFamily="34" charset="0"/>
              <a:buChar char="•"/>
              <a:tabLst/>
              <a:defRPr/>
            </a:pPr>
            <a:r>
              <a:rPr lang="en-GB" sz="1200" dirty="0">
                <a:solidFill>
                  <a:srgbClr val="FFFFFF"/>
                </a:solidFill>
              </a:rPr>
              <a:t>Probabilistic model that assumes each document is a mixture of topics and each topic is a distribution of words</a:t>
            </a:r>
          </a:p>
          <a:p>
            <a:pPr marL="628650" marR="0" lvl="1" indent="-171450" algn="l" defTabSz="914400" rtl="0" eaLnBrk="1" fontAlgn="auto" latinLnBrk="0" hangingPunct="1">
              <a:lnSpc>
                <a:spcPct val="100000"/>
              </a:lnSpc>
              <a:spcBef>
                <a:spcPts val="0"/>
              </a:spcBef>
              <a:spcAft>
                <a:spcPts val="0"/>
              </a:spcAft>
              <a:buClr>
                <a:srgbClr val="00D1E9"/>
              </a:buClr>
              <a:buSzPts val="1600"/>
              <a:buFont typeface="Arial" panose="020B0604020202020204" pitchFamily="34" charset="0"/>
              <a:buChar char="•"/>
              <a:tabLst/>
              <a:defRPr/>
            </a:pPr>
            <a:r>
              <a:rPr lang="en-GB" sz="1200" dirty="0">
                <a:solidFill>
                  <a:srgbClr val="FFFFFF"/>
                </a:solidFill>
              </a:rPr>
              <a:t>Used coherence to choose the number of topics        are there any strong topics?</a:t>
            </a:r>
            <a:endParaRPr lang="en" sz="1200" dirty="0"/>
          </a:p>
          <a:p>
            <a:pPr marL="171450" indent="-171450">
              <a:buClr>
                <a:srgbClr val="00D1E9"/>
              </a:buClr>
              <a:buFont typeface="Arial" panose="020B0604020202020204" pitchFamily="34" charset="0"/>
              <a:buChar char="•"/>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a:p>
            <a:pPr marL="0" indent="0">
              <a:buNone/>
            </a:pPr>
            <a:endParaRPr lang="en" sz="1200" dirty="0"/>
          </a:p>
        </p:txBody>
      </p:sp>
      <p:pic>
        <p:nvPicPr>
          <p:cNvPr id="1040" name="Picture 1039">
            <a:extLst>
              <a:ext uri="{FF2B5EF4-FFF2-40B4-BE49-F238E27FC236}">
                <a16:creationId xmlns:a16="http://schemas.microsoft.com/office/drawing/2014/main" id="{2912DD02-12E6-BBA4-7FD8-FA316DE72C57}"/>
              </a:ext>
            </a:extLst>
          </p:cNvPr>
          <p:cNvPicPr>
            <a:picLocks noChangeAspect="1"/>
          </p:cNvPicPr>
          <p:nvPr/>
        </p:nvPicPr>
        <p:blipFill>
          <a:blip r:embed="rId3">
            <a:duotone>
              <a:schemeClr val="bg2">
                <a:shade val="45000"/>
                <a:satMod val="135000"/>
              </a:schemeClr>
              <a:prstClr val="white"/>
            </a:duotone>
          </a:blip>
          <a:stretch>
            <a:fillRect/>
          </a:stretch>
        </p:blipFill>
        <p:spPr>
          <a:xfrm>
            <a:off x="7251651" y="2101487"/>
            <a:ext cx="1199062" cy="1199062"/>
          </a:xfrm>
          <a:prstGeom prst="rect">
            <a:avLst/>
          </a:prstGeom>
          <a:ln>
            <a:noFill/>
          </a:ln>
        </p:spPr>
      </p:pic>
      <p:cxnSp>
        <p:nvCxnSpPr>
          <p:cNvPr id="1042" name="Straight Arrow Connector 1041">
            <a:extLst>
              <a:ext uri="{FF2B5EF4-FFF2-40B4-BE49-F238E27FC236}">
                <a16:creationId xmlns:a16="http://schemas.microsoft.com/office/drawing/2014/main" id="{7BA11E14-9E85-A31D-7E09-BFDC885E8939}"/>
              </a:ext>
            </a:extLst>
          </p:cNvPr>
          <p:cNvCxnSpPr/>
          <p:nvPr/>
        </p:nvCxnSpPr>
        <p:spPr>
          <a:xfrm>
            <a:off x="4894215" y="4284615"/>
            <a:ext cx="182880" cy="0"/>
          </a:xfrm>
          <a:prstGeom prst="straightConnector1">
            <a:avLst/>
          </a:prstGeom>
          <a:ln>
            <a:solidFill>
              <a:srgbClr val="00D1E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64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fade">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xEl>
                                              <p:pRg st="2" end="2"/>
                                            </p:txEl>
                                          </p:spTgt>
                                        </p:tgtEl>
                                        <p:attrNameLst>
                                          <p:attrName>style.visibility</p:attrName>
                                        </p:attrNameLst>
                                      </p:cBhvr>
                                      <p:to>
                                        <p:strVal val="visible"/>
                                      </p:to>
                                    </p:set>
                                    <p:animEffect transition="in" filter="fade">
                                      <p:cBhvr>
                                        <p:cTn id="12" dur="500"/>
                                        <p:tgtEl>
                                          <p:spTgt spid="5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animEffect transition="in" filter="fade">
                                      <p:cBhvr>
                                        <p:cTn id="15" dur="500"/>
                                        <p:tgtEl>
                                          <p:spTgt spid="5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xEl>
                                              <p:pRg st="4" end="4"/>
                                            </p:txEl>
                                          </p:spTgt>
                                        </p:tgtEl>
                                        <p:attrNameLst>
                                          <p:attrName>style.visibility</p:attrName>
                                        </p:attrNameLst>
                                      </p:cBhvr>
                                      <p:to>
                                        <p:strVal val="visible"/>
                                      </p:to>
                                    </p:set>
                                    <p:animEffect transition="in" filter="fade">
                                      <p:cBhvr>
                                        <p:cTn id="18" dur="500"/>
                                        <p:tgtEl>
                                          <p:spTgt spid="5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xEl>
                                              <p:pRg st="5" end="5"/>
                                            </p:txEl>
                                          </p:spTgt>
                                        </p:tgtEl>
                                        <p:attrNameLst>
                                          <p:attrName>style.visibility</p:attrName>
                                        </p:attrNameLst>
                                      </p:cBhvr>
                                      <p:to>
                                        <p:strVal val="visible"/>
                                      </p:to>
                                    </p:set>
                                    <p:animEffect transition="in" filter="fade">
                                      <p:cBhvr>
                                        <p:cTn id="21" dur="500"/>
                                        <p:tgtEl>
                                          <p:spTgt spid="5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1">
                                            <p:txEl>
                                              <p:pRg st="6" end="6"/>
                                            </p:txEl>
                                          </p:spTgt>
                                        </p:tgtEl>
                                        <p:attrNameLst>
                                          <p:attrName>style.visibility</p:attrName>
                                        </p:attrNameLst>
                                      </p:cBhvr>
                                      <p:to>
                                        <p:strVal val="visible"/>
                                      </p:to>
                                    </p:set>
                                    <p:animEffect transition="in" filter="fade">
                                      <p:cBhvr>
                                        <p:cTn id="26" dur="500"/>
                                        <p:tgtEl>
                                          <p:spTgt spid="51">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xEl>
                                              <p:pRg st="7" end="7"/>
                                            </p:txEl>
                                          </p:spTgt>
                                        </p:tgtEl>
                                        <p:attrNameLst>
                                          <p:attrName>style.visibility</p:attrName>
                                        </p:attrNameLst>
                                      </p:cBhvr>
                                      <p:to>
                                        <p:strVal val="visible"/>
                                      </p:to>
                                    </p:set>
                                    <p:animEffect transition="in" filter="fade">
                                      <p:cBhvr>
                                        <p:cTn id="29" dur="500"/>
                                        <p:tgtEl>
                                          <p:spTgt spid="51">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1">
                                            <p:txEl>
                                              <p:pRg st="8" end="8"/>
                                            </p:txEl>
                                          </p:spTgt>
                                        </p:tgtEl>
                                        <p:attrNameLst>
                                          <p:attrName>style.visibility</p:attrName>
                                        </p:attrNameLst>
                                      </p:cBhvr>
                                      <p:to>
                                        <p:strVal val="visible"/>
                                      </p:to>
                                    </p:set>
                                    <p:animEffect transition="in" filter="fade">
                                      <p:cBhvr>
                                        <p:cTn id="32" dur="500"/>
                                        <p:tgtEl>
                                          <p:spTgt spid="5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
                                            <p:txEl>
                                              <p:pRg st="9" end="9"/>
                                            </p:txEl>
                                          </p:spTgt>
                                        </p:tgtEl>
                                        <p:attrNameLst>
                                          <p:attrName>style.visibility</p:attrName>
                                        </p:attrNameLst>
                                      </p:cBhvr>
                                      <p:to>
                                        <p:strVal val="visible"/>
                                      </p:to>
                                    </p:set>
                                    <p:animEffect transition="in" filter="fade">
                                      <p:cBhvr>
                                        <p:cTn id="37" dur="500"/>
                                        <p:tgtEl>
                                          <p:spTgt spid="51">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1">
                                            <p:txEl>
                                              <p:pRg st="10" end="10"/>
                                            </p:txEl>
                                          </p:spTgt>
                                        </p:tgtEl>
                                        <p:attrNameLst>
                                          <p:attrName>style.visibility</p:attrName>
                                        </p:attrNameLst>
                                      </p:cBhvr>
                                      <p:to>
                                        <p:strVal val="visible"/>
                                      </p:to>
                                    </p:set>
                                    <p:animEffect transition="in" filter="fade">
                                      <p:cBhvr>
                                        <p:cTn id="40" dur="500"/>
                                        <p:tgtEl>
                                          <p:spTgt spid="51">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xEl>
                                              <p:pRg st="11" end="11"/>
                                            </p:txEl>
                                          </p:spTgt>
                                        </p:tgtEl>
                                        <p:attrNameLst>
                                          <p:attrName>style.visibility</p:attrName>
                                        </p:attrNameLst>
                                      </p:cBhvr>
                                      <p:to>
                                        <p:strVal val="visible"/>
                                      </p:to>
                                    </p:set>
                                    <p:animEffect transition="in" filter="fade">
                                      <p:cBhvr>
                                        <p:cTn id="43" dur="500"/>
                                        <p:tgtEl>
                                          <p:spTgt spid="51">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42"/>
                                        </p:tgtEl>
                                        <p:attrNameLst>
                                          <p:attrName>style.visibility</p:attrName>
                                        </p:attrNameLst>
                                      </p:cBhvr>
                                      <p:to>
                                        <p:strVal val="visible"/>
                                      </p:to>
                                    </p:set>
                                    <p:animEffect transition="in" filter="fade">
                                      <p:cBhvr>
                                        <p:cTn id="46" dur="500"/>
                                        <p:tgtEl>
                                          <p:spTgt spid="1042"/>
                                        </p:tgtEl>
                                      </p:cBhvr>
                                    </p:animEffect>
                                  </p:childTnLst>
                                </p:cTn>
                              </p:par>
                              <p:par>
                                <p:cTn id="47" presetID="10" presetClass="entr" presetSubtype="0" fill="hold" nodeType="withEffect">
                                  <p:stCondLst>
                                    <p:cond delay="0"/>
                                  </p:stCondLst>
                                  <p:childTnLst>
                                    <p:set>
                                      <p:cBhvr>
                                        <p:cTn id="48" dur="1" fill="hold">
                                          <p:stCondLst>
                                            <p:cond delay="0"/>
                                          </p:stCondLst>
                                        </p:cTn>
                                        <p:tgtEl>
                                          <p:spTgt spid="1040"/>
                                        </p:tgtEl>
                                        <p:attrNameLst>
                                          <p:attrName>style.visibility</p:attrName>
                                        </p:attrNameLst>
                                      </p:cBhvr>
                                      <p:to>
                                        <p:strVal val="visible"/>
                                      </p:to>
                                    </p:set>
                                    <p:animEffect transition="in" filter="fade">
                                      <p:cBhvr>
                                        <p:cTn id="49"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5">
          <a:extLst>
            <a:ext uri="{FF2B5EF4-FFF2-40B4-BE49-F238E27FC236}">
              <a16:creationId xmlns:a16="http://schemas.microsoft.com/office/drawing/2014/main" id="{C3223463-7B9F-8F90-DEED-B3F8D4099534}"/>
            </a:ext>
          </a:extLst>
        </p:cNvPr>
        <p:cNvGrpSpPr/>
        <p:nvPr/>
      </p:nvGrpSpPr>
      <p:grpSpPr>
        <a:xfrm>
          <a:off x="0" y="0"/>
          <a:ext cx="0" cy="0"/>
          <a:chOff x="0" y="0"/>
          <a:chExt cx="0" cy="0"/>
        </a:xfrm>
      </p:grpSpPr>
      <p:sp>
        <p:nvSpPr>
          <p:cNvPr id="1116" name="Google Shape;1116;p36">
            <a:extLst>
              <a:ext uri="{FF2B5EF4-FFF2-40B4-BE49-F238E27FC236}">
                <a16:creationId xmlns:a16="http://schemas.microsoft.com/office/drawing/2014/main" id="{06A2F226-85E5-3793-DBD5-59CE719F85B6}"/>
              </a:ext>
            </a:extLst>
          </p:cNvPr>
          <p:cNvSpPr txBox="1">
            <a:spLocks noGrp="1"/>
          </p:cNvSpPr>
          <p:nvPr>
            <p:ph type="title"/>
          </p:nvPr>
        </p:nvSpPr>
        <p:spPr>
          <a:xfrm>
            <a:off x="693287" y="919970"/>
            <a:ext cx="4693500"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 Topic Modelling</a:t>
            </a:r>
            <a:endParaRPr sz="2000" dirty="0"/>
          </a:p>
        </p:txBody>
      </p:sp>
      <p:grpSp>
        <p:nvGrpSpPr>
          <p:cNvPr id="10" name="Group 9">
            <a:extLst>
              <a:ext uri="{FF2B5EF4-FFF2-40B4-BE49-F238E27FC236}">
                <a16:creationId xmlns:a16="http://schemas.microsoft.com/office/drawing/2014/main" id="{EA61F855-DF9A-F3F6-8746-D18508457F25}"/>
              </a:ext>
            </a:extLst>
          </p:cNvPr>
          <p:cNvGrpSpPr/>
          <p:nvPr/>
        </p:nvGrpSpPr>
        <p:grpSpPr>
          <a:xfrm>
            <a:off x="693287" y="297507"/>
            <a:ext cx="7757426" cy="329908"/>
            <a:chOff x="693287" y="297507"/>
            <a:chExt cx="7757426" cy="329908"/>
          </a:xfrm>
        </p:grpSpPr>
        <p:sp>
          <p:nvSpPr>
            <p:cNvPr id="11" name="Google Shape;1051;p33">
              <a:extLst>
                <a:ext uri="{FF2B5EF4-FFF2-40B4-BE49-F238E27FC236}">
                  <a16:creationId xmlns:a16="http://schemas.microsoft.com/office/drawing/2014/main" id="{922EE1D3-7B8B-594B-8763-94246A9A4BB5}"/>
                </a:ext>
              </a:extLst>
            </p:cNvPr>
            <p:cNvSpPr txBox="1">
              <a:spLocks/>
            </p:cNvSpPr>
            <p:nvPr/>
          </p:nvSpPr>
          <p:spPr>
            <a:xfrm>
              <a:off x="693287"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Purpose</a:t>
              </a:r>
            </a:p>
          </p:txBody>
        </p:sp>
        <p:sp>
          <p:nvSpPr>
            <p:cNvPr id="12" name="Google Shape;1051;p33">
              <a:extLst>
                <a:ext uri="{FF2B5EF4-FFF2-40B4-BE49-F238E27FC236}">
                  <a16:creationId xmlns:a16="http://schemas.microsoft.com/office/drawing/2014/main" id="{27DEEA17-7929-5E18-8ED2-ECDAEBB23E22}"/>
                </a:ext>
              </a:extLst>
            </p:cNvPr>
            <p:cNvSpPr txBox="1">
              <a:spLocks/>
            </p:cNvSpPr>
            <p:nvPr/>
          </p:nvSpPr>
          <p:spPr>
            <a:xfrm>
              <a:off x="2669497" y="307315"/>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b="1" dirty="0"/>
                <a:t>Method and Results</a:t>
              </a:r>
            </a:p>
          </p:txBody>
        </p:sp>
        <p:sp>
          <p:nvSpPr>
            <p:cNvPr id="13" name="Google Shape;1051;p33">
              <a:extLst>
                <a:ext uri="{FF2B5EF4-FFF2-40B4-BE49-F238E27FC236}">
                  <a16:creationId xmlns:a16="http://schemas.microsoft.com/office/drawing/2014/main" id="{620428CF-9BC8-9344-2709-6524543C96CC}"/>
                </a:ext>
              </a:extLst>
            </p:cNvPr>
            <p:cNvSpPr txBox="1">
              <a:spLocks/>
            </p:cNvSpPr>
            <p:nvPr/>
          </p:nvSpPr>
          <p:spPr>
            <a:xfrm>
              <a:off x="4645705" y="304764"/>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Demonstration</a:t>
              </a:r>
            </a:p>
          </p:txBody>
        </p:sp>
        <p:sp>
          <p:nvSpPr>
            <p:cNvPr id="14" name="Google Shape;1051;p33">
              <a:extLst>
                <a:ext uri="{FF2B5EF4-FFF2-40B4-BE49-F238E27FC236}">
                  <a16:creationId xmlns:a16="http://schemas.microsoft.com/office/drawing/2014/main" id="{30B21852-1952-4EBC-F7B6-D99EE5859E99}"/>
                </a:ext>
              </a:extLst>
            </p:cNvPr>
            <p:cNvSpPr txBox="1">
              <a:spLocks/>
            </p:cNvSpPr>
            <p:nvPr/>
          </p:nvSpPr>
          <p:spPr>
            <a:xfrm>
              <a:off x="6621913" y="297507"/>
              <a:ext cx="1828800"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GB" dirty="0"/>
                <a:t>Future Work</a:t>
              </a:r>
            </a:p>
          </p:txBody>
        </p:sp>
      </p:grpSp>
      <p:sp>
        <p:nvSpPr>
          <p:cNvPr id="17" name="Google Shape;1055;p33">
            <a:extLst>
              <a:ext uri="{FF2B5EF4-FFF2-40B4-BE49-F238E27FC236}">
                <a16:creationId xmlns:a16="http://schemas.microsoft.com/office/drawing/2014/main" id="{5CD52591-24E4-4514-AACF-382F3B2B3D5A}"/>
              </a:ext>
            </a:extLst>
          </p:cNvPr>
          <p:cNvSpPr txBox="1">
            <a:spLocks/>
          </p:cNvSpPr>
          <p:nvPr/>
        </p:nvSpPr>
        <p:spPr>
          <a:xfrm>
            <a:off x="820057" y="4670550"/>
            <a:ext cx="1567856" cy="32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en-GB" sz="1000" b="0" dirty="0">
                <a:solidFill>
                  <a:schemeClr val="accent6"/>
                </a:solidFill>
              </a:rPr>
              <a:t>MoodTunes </a:t>
            </a:r>
          </a:p>
          <a:p>
            <a:pPr algn="l"/>
            <a:r>
              <a:rPr lang="en" sz="800" b="0" dirty="0">
                <a:solidFill>
                  <a:schemeClr val="accent6"/>
                </a:solidFill>
              </a:rPr>
              <a:t>Isabelle Rajendiran</a:t>
            </a:r>
            <a:endParaRPr lang="en-GB" b="0" dirty="0">
              <a:solidFill>
                <a:schemeClr val="accent6"/>
              </a:solidFill>
            </a:endParaRPr>
          </a:p>
        </p:txBody>
      </p:sp>
      <p:grpSp>
        <p:nvGrpSpPr>
          <p:cNvPr id="37" name="Google Shape;1158;p38">
            <a:extLst>
              <a:ext uri="{FF2B5EF4-FFF2-40B4-BE49-F238E27FC236}">
                <a16:creationId xmlns:a16="http://schemas.microsoft.com/office/drawing/2014/main" id="{C9DF7E45-3B2E-3F42-2C8C-462F73EEE4AB}"/>
              </a:ext>
            </a:extLst>
          </p:cNvPr>
          <p:cNvGrpSpPr/>
          <p:nvPr/>
        </p:nvGrpSpPr>
        <p:grpSpPr>
          <a:xfrm>
            <a:off x="6065700" y="4769275"/>
            <a:ext cx="1821575" cy="122625"/>
            <a:chOff x="6065700" y="4769275"/>
            <a:chExt cx="1821575" cy="122625"/>
          </a:xfrm>
        </p:grpSpPr>
        <p:sp>
          <p:nvSpPr>
            <p:cNvPr id="38" name="Google Shape;1159;p38">
              <a:extLst>
                <a:ext uri="{FF2B5EF4-FFF2-40B4-BE49-F238E27FC236}">
                  <a16:creationId xmlns:a16="http://schemas.microsoft.com/office/drawing/2014/main" id="{CB9528D4-FD86-8C1A-5E05-EAE4DB8B5ED7}"/>
                </a:ext>
              </a:extLst>
            </p:cNvPr>
            <p:cNvSpPr/>
            <p:nvPr/>
          </p:nvSpPr>
          <p:spPr>
            <a:xfrm>
              <a:off x="6065700" y="4808150"/>
              <a:ext cx="1821575" cy="44900"/>
            </a:xfrm>
            <a:custGeom>
              <a:avLst/>
              <a:gdLst/>
              <a:ahLst/>
              <a:cxnLst/>
              <a:rect l="l" t="t" r="r" b="b"/>
              <a:pathLst>
                <a:path w="72863" h="1796" extrusionOk="0">
                  <a:moveTo>
                    <a:pt x="898" y="0"/>
                  </a:moveTo>
                  <a:cubicBezTo>
                    <a:pt x="402" y="0"/>
                    <a:pt x="0" y="402"/>
                    <a:pt x="0" y="898"/>
                  </a:cubicBezTo>
                  <a:cubicBezTo>
                    <a:pt x="0" y="1393"/>
                    <a:pt x="402" y="1795"/>
                    <a:pt x="898" y="1795"/>
                  </a:cubicBezTo>
                  <a:lnTo>
                    <a:pt x="71965" y="1795"/>
                  </a:lnTo>
                  <a:cubicBezTo>
                    <a:pt x="72460" y="1795"/>
                    <a:pt x="72862" y="1393"/>
                    <a:pt x="72862" y="898"/>
                  </a:cubicBezTo>
                  <a:cubicBezTo>
                    <a:pt x="72862" y="402"/>
                    <a:pt x="72460" y="0"/>
                    <a:pt x="71965"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8">
              <a:extLst>
                <a:ext uri="{FF2B5EF4-FFF2-40B4-BE49-F238E27FC236}">
                  <a16:creationId xmlns:a16="http://schemas.microsoft.com/office/drawing/2014/main" id="{E11024B6-564D-07C4-FF18-CE96FD8031F8}"/>
                </a:ext>
              </a:extLst>
            </p:cNvPr>
            <p:cNvSpPr/>
            <p:nvPr/>
          </p:nvSpPr>
          <p:spPr>
            <a:xfrm>
              <a:off x="6065700" y="4807949"/>
              <a:ext cx="818305" cy="45719"/>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162;p38">
              <a:extLst>
                <a:ext uri="{FF2B5EF4-FFF2-40B4-BE49-F238E27FC236}">
                  <a16:creationId xmlns:a16="http://schemas.microsoft.com/office/drawing/2014/main" id="{4AEC3A87-5D0A-2016-C26F-9BA72CAF668F}"/>
                </a:ext>
              </a:extLst>
            </p:cNvPr>
            <p:cNvSpPr/>
            <p:nvPr/>
          </p:nvSpPr>
          <p:spPr>
            <a:xfrm>
              <a:off x="6756555" y="4769275"/>
              <a:ext cx="127450" cy="122625"/>
            </a:xfrm>
            <a:custGeom>
              <a:avLst/>
              <a:gdLst/>
              <a:ahLst/>
              <a:cxnLst/>
              <a:rect l="l" t="t" r="r" b="b"/>
              <a:pathLst>
                <a:path w="5098" h="4905" extrusionOk="0">
                  <a:moveTo>
                    <a:pt x="2645" y="0"/>
                  </a:moveTo>
                  <a:cubicBezTo>
                    <a:pt x="1654" y="0"/>
                    <a:pt x="759" y="597"/>
                    <a:pt x="380" y="1514"/>
                  </a:cubicBezTo>
                  <a:cubicBezTo>
                    <a:pt x="0" y="2430"/>
                    <a:pt x="210" y="3485"/>
                    <a:pt x="911" y="4186"/>
                  </a:cubicBezTo>
                  <a:cubicBezTo>
                    <a:pt x="1380" y="4655"/>
                    <a:pt x="2007" y="4904"/>
                    <a:pt x="2645" y="4904"/>
                  </a:cubicBezTo>
                  <a:cubicBezTo>
                    <a:pt x="2961" y="4904"/>
                    <a:pt x="3279" y="4843"/>
                    <a:pt x="3582" y="4718"/>
                  </a:cubicBezTo>
                  <a:cubicBezTo>
                    <a:pt x="4499" y="4338"/>
                    <a:pt x="5097" y="3444"/>
                    <a:pt x="5097" y="2453"/>
                  </a:cubicBezTo>
                  <a:cubicBezTo>
                    <a:pt x="5097" y="1098"/>
                    <a:pt x="3999" y="0"/>
                    <a:pt x="2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roup 32">
            <a:extLst>
              <a:ext uri="{FF2B5EF4-FFF2-40B4-BE49-F238E27FC236}">
                <a16:creationId xmlns:a16="http://schemas.microsoft.com/office/drawing/2014/main" id="{02AC788E-FF41-ECD4-F704-CBA927FE0F4A}"/>
              </a:ext>
            </a:extLst>
          </p:cNvPr>
          <p:cNvGrpSpPr/>
          <p:nvPr/>
        </p:nvGrpSpPr>
        <p:grpSpPr>
          <a:xfrm>
            <a:off x="200025" y="1390410"/>
            <a:ext cx="8743949" cy="1129096"/>
            <a:chOff x="604980" y="1515047"/>
            <a:chExt cx="7786633" cy="1003389"/>
          </a:xfrm>
        </p:grpSpPr>
        <p:pic>
          <p:nvPicPr>
            <p:cNvPr id="21" name="Picture 20">
              <a:extLst>
                <a:ext uri="{FF2B5EF4-FFF2-40B4-BE49-F238E27FC236}">
                  <a16:creationId xmlns:a16="http://schemas.microsoft.com/office/drawing/2014/main" id="{610F7C70-FD7E-388B-5C1C-ECA9022EFB5D}"/>
                </a:ext>
              </a:extLst>
            </p:cNvPr>
            <p:cNvPicPr>
              <a:picLocks noChangeAspect="1"/>
            </p:cNvPicPr>
            <p:nvPr/>
          </p:nvPicPr>
          <p:blipFill>
            <a:blip r:embed="rId3"/>
            <a:srcRect r="87142"/>
            <a:stretch/>
          </p:blipFill>
          <p:spPr>
            <a:xfrm>
              <a:off x="604980" y="1515666"/>
              <a:ext cx="1143690" cy="1002770"/>
            </a:xfrm>
            <a:prstGeom prst="rect">
              <a:avLst/>
            </a:prstGeom>
          </p:spPr>
        </p:pic>
        <p:pic>
          <p:nvPicPr>
            <p:cNvPr id="23" name="Picture 22">
              <a:extLst>
                <a:ext uri="{FF2B5EF4-FFF2-40B4-BE49-F238E27FC236}">
                  <a16:creationId xmlns:a16="http://schemas.microsoft.com/office/drawing/2014/main" id="{8D13F4D8-C8E9-BA8F-492B-E5C524C33DA4}"/>
                </a:ext>
              </a:extLst>
            </p:cNvPr>
            <p:cNvPicPr>
              <a:picLocks noChangeAspect="1"/>
            </p:cNvPicPr>
            <p:nvPr/>
          </p:nvPicPr>
          <p:blipFill>
            <a:blip r:embed="rId3"/>
            <a:srcRect l="43308" r="43826"/>
            <a:stretch/>
          </p:blipFill>
          <p:spPr>
            <a:xfrm>
              <a:off x="3999917" y="1515047"/>
              <a:ext cx="1143690" cy="1002113"/>
            </a:xfrm>
            <a:prstGeom prst="rect">
              <a:avLst/>
            </a:prstGeom>
          </p:spPr>
        </p:pic>
        <p:pic>
          <p:nvPicPr>
            <p:cNvPr id="26" name="Picture 25">
              <a:extLst>
                <a:ext uri="{FF2B5EF4-FFF2-40B4-BE49-F238E27FC236}">
                  <a16:creationId xmlns:a16="http://schemas.microsoft.com/office/drawing/2014/main" id="{2F2BDB95-74FE-B95A-898C-1CC260DCFB13}"/>
                </a:ext>
              </a:extLst>
            </p:cNvPr>
            <p:cNvPicPr>
              <a:picLocks noChangeAspect="1"/>
            </p:cNvPicPr>
            <p:nvPr/>
          </p:nvPicPr>
          <p:blipFill>
            <a:blip r:embed="rId3"/>
            <a:srcRect l="14154" r="72988"/>
            <a:stretch/>
          </p:blipFill>
          <p:spPr>
            <a:xfrm>
              <a:off x="1748670" y="1515665"/>
              <a:ext cx="1143690" cy="1002770"/>
            </a:xfrm>
            <a:prstGeom prst="rect">
              <a:avLst/>
            </a:prstGeom>
          </p:spPr>
        </p:pic>
        <p:pic>
          <p:nvPicPr>
            <p:cNvPr id="27" name="Picture 26">
              <a:extLst>
                <a:ext uri="{FF2B5EF4-FFF2-40B4-BE49-F238E27FC236}">
                  <a16:creationId xmlns:a16="http://schemas.microsoft.com/office/drawing/2014/main" id="{5BE88439-8419-36AD-456C-8A57CAF82D99}"/>
                </a:ext>
              </a:extLst>
            </p:cNvPr>
            <p:cNvPicPr>
              <a:picLocks noChangeAspect="1"/>
            </p:cNvPicPr>
            <p:nvPr/>
          </p:nvPicPr>
          <p:blipFill>
            <a:blip r:embed="rId3"/>
            <a:srcRect l="29052" r="58090"/>
            <a:stretch/>
          </p:blipFill>
          <p:spPr>
            <a:xfrm>
              <a:off x="2892360" y="1515665"/>
              <a:ext cx="1143690" cy="1002770"/>
            </a:xfrm>
            <a:prstGeom prst="rect">
              <a:avLst/>
            </a:prstGeom>
          </p:spPr>
        </p:pic>
        <p:pic>
          <p:nvPicPr>
            <p:cNvPr id="29" name="Picture 28">
              <a:extLst>
                <a:ext uri="{FF2B5EF4-FFF2-40B4-BE49-F238E27FC236}">
                  <a16:creationId xmlns:a16="http://schemas.microsoft.com/office/drawing/2014/main" id="{33B8706A-AEDE-7A07-C591-6FE9BDC13F0F}"/>
                </a:ext>
              </a:extLst>
            </p:cNvPr>
            <p:cNvPicPr>
              <a:picLocks noChangeAspect="1"/>
            </p:cNvPicPr>
            <p:nvPr/>
          </p:nvPicPr>
          <p:blipFill>
            <a:blip r:embed="rId3"/>
            <a:srcRect l="58174" r="29767"/>
            <a:stretch/>
          </p:blipFill>
          <p:spPr>
            <a:xfrm>
              <a:off x="5138481" y="1515047"/>
              <a:ext cx="1071926" cy="1002113"/>
            </a:xfrm>
            <a:prstGeom prst="rect">
              <a:avLst/>
            </a:prstGeom>
          </p:spPr>
        </p:pic>
        <p:pic>
          <p:nvPicPr>
            <p:cNvPr id="30" name="Picture 29">
              <a:extLst>
                <a:ext uri="{FF2B5EF4-FFF2-40B4-BE49-F238E27FC236}">
                  <a16:creationId xmlns:a16="http://schemas.microsoft.com/office/drawing/2014/main" id="{E6031BBD-7A41-98F2-E236-DB231B53FDDA}"/>
                </a:ext>
              </a:extLst>
            </p:cNvPr>
            <p:cNvPicPr>
              <a:picLocks noChangeAspect="1"/>
            </p:cNvPicPr>
            <p:nvPr/>
          </p:nvPicPr>
          <p:blipFill>
            <a:blip r:embed="rId3"/>
            <a:srcRect l="72150" r="14983"/>
            <a:stretch/>
          </p:blipFill>
          <p:spPr>
            <a:xfrm>
              <a:off x="6167361" y="1515047"/>
              <a:ext cx="1143690" cy="1002113"/>
            </a:xfrm>
            <a:prstGeom prst="rect">
              <a:avLst/>
            </a:prstGeom>
          </p:spPr>
        </p:pic>
        <p:pic>
          <p:nvPicPr>
            <p:cNvPr id="31" name="Picture 30">
              <a:extLst>
                <a:ext uri="{FF2B5EF4-FFF2-40B4-BE49-F238E27FC236}">
                  <a16:creationId xmlns:a16="http://schemas.microsoft.com/office/drawing/2014/main" id="{E36E2997-4A0A-5B54-87ED-16FC68665F23}"/>
                </a:ext>
              </a:extLst>
            </p:cNvPr>
            <p:cNvPicPr>
              <a:picLocks noChangeAspect="1"/>
            </p:cNvPicPr>
            <p:nvPr/>
          </p:nvPicPr>
          <p:blipFill>
            <a:blip r:embed="rId3"/>
            <a:srcRect l="87135" r="-2"/>
            <a:stretch/>
          </p:blipFill>
          <p:spPr>
            <a:xfrm>
              <a:off x="7247923" y="1515047"/>
              <a:ext cx="1143690" cy="1002113"/>
            </a:xfrm>
            <a:prstGeom prst="rect">
              <a:avLst/>
            </a:prstGeom>
          </p:spPr>
        </p:pic>
      </p:grpSp>
      <p:sp>
        <p:nvSpPr>
          <p:cNvPr id="34" name="Google Shape;1117;p36">
            <a:extLst>
              <a:ext uri="{FF2B5EF4-FFF2-40B4-BE49-F238E27FC236}">
                <a16:creationId xmlns:a16="http://schemas.microsoft.com/office/drawing/2014/main" id="{40BE7D62-086C-53F6-0836-C49807CAA087}"/>
              </a:ext>
            </a:extLst>
          </p:cNvPr>
          <p:cNvSpPr txBox="1">
            <a:spLocks noGrp="1"/>
          </p:cNvSpPr>
          <p:nvPr>
            <p:ph type="subTitle" idx="1"/>
          </p:nvPr>
        </p:nvSpPr>
        <p:spPr>
          <a:xfrm>
            <a:off x="177908" y="2558493"/>
            <a:ext cx="1214766" cy="1718333"/>
          </a:xfrm>
          <a:prstGeom prst="rect">
            <a:avLst/>
          </a:prstGeom>
        </p:spPr>
        <p:txBody>
          <a:bodyPr spcFirstLastPara="1" wrap="square" lIns="91425" tIns="91425" rIns="91425" bIns="91425" anchor="t" anchorCtr="0">
            <a:noAutofit/>
          </a:bodyPr>
          <a:lstStyle/>
          <a:p>
            <a:pPr marL="0" indent="0" algn="ctr">
              <a:buNone/>
            </a:pPr>
            <a:r>
              <a:rPr lang="en-GB" sz="1000" b="1" dirty="0"/>
              <a:t>0: Caribbean-Inspired</a:t>
            </a:r>
          </a:p>
          <a:p>
            <a:pPr marL="0" indent="0" algn="ctr">
              <a:buNone/>
            </a:pPr>
            <a:endParaRPr lang="en-GB" sz="1000" dirty="0"/>
          </a:p>
          <a:p>
            <a:pPr marL="0" indent="0" algn="ctr">
              <a:buNone/>
            </a:pPr>
            <a:r>
              <a:rPr lang="en-GB" sz="1000" dirty="0"/>
              <a:t>Terms e.g., “</a:t>
            </a:r>
            <a:r>
              <a:rPr lang="en-GB" sz="1000" dirty="0" err="1"/>
              <a:t>weh</a:t>
            </a:r>
            <a:r>
              <a:rPr lang="en-GB" sz="1000" dirty="0"/>
              <a:t>” (where), “</a:t>
            </a:r>
            <a:r>
              <a:rPr lang="en-GB" sz="1000" dirty="0" err="1"/>
              <a:t>gyal</a:t>
            </a:r>
            <a:r>
              <a:rPr lang="en-GB" sz="1000" dirty="0"/>
              <a:t>” (girl), “</a:t>
            </a:r>
            <a:r>
              <a:rPr lang="en-GB" sz="1000" dirty="0" err="1"/>
              <a:t>pon</a:t>
            </a:r>
            <a:r>
              <a:rPr lang="en-GB" sz="1000" dirty="0"/>
              <a:t>” (on), suggest the use of Caribbean dialects.</a:t>
            </a:r>
          </a:p>
          <a:p>
            <a:pPr marL="0" indent="0" algn="ctr">
              <a:buNone/>
            </a:pPr>
            <a:endParaRPr lang="en-GB" sz="800" dirty="0"/>
          </a:p>
          <a:p>
            <a:pPr marL="0" indent="0" algn="ctr">
              <a:buNone/>
            </a:pPr>
            <a:endParaRPr lang="en-GB" sz="800" dirty="0"/>
          </a:p>
          <a:p>
            <a:pPr marL="0" indent="0" algn="ctr">
              <a:buNone/>
            </a:pPr>
            <a:endParaRPr lang="en" sz="800" dirty="0"/>
          </a:p>
          <a:p>
            <a:pPr marL="0" indent="0" algn="ctr">
              <a:buNone/>
            </a:pPr>
            <a:endParaRPr lang="en" sz="800" dirty="0"/>
          </a:p>
          <a:p>
            <a:pPr marL="0" indent="0" algn="ctr">
              <a:buNone/>
            </a:pPr>
            <a:endParaRPr lang="en" sz="800" dirty="0"/>
          </a:p>
          <a:p>
            <a:pPr marL="0" indent="0" algn="ctr">
              <a:buNone/>
            </a:pPr>
            <a:endParaRPr lang="en" sz="1200" dirty="0"/>
          </a:p>
          <a:p>
            <a:pPr marL="0" indent="0" algn="ctr">
              <a:buNone/>
            </a:pPr>
            <a:endParaRPr lang="en" sz="1200" dirty="0"/>
          </a:p>
          <a:p>
            <a:pPr marL="0" indent="0" algn="ctr">
              <a:buNone/>
            </a:pPr>
            <a:endParaRPr lang="en" sz="1200" dirty="0"/>
          </a:p>
          <a:p>
            <a:pPr marL="0" indent="0" algn="ctr">
              <a:buNone/>
            </a:pPr>
            <a:endParaRPr lang="en" sz="1200" dirty="0"/>
          </a:p>
          <a:p>
            <a:pPr marL="0" indent="0" algn="ctr">
              <a:buNone/>
            </a:pPr>
            <a:endParaRPr lang="en" sz="1200" dirty="0"/>
          </a:p>
        </p:txBody>
      </p:sp>
      <p:sp>
        <p:nvSpPr>
          <p:cNvPr id="35" name="Google Shape;1117;p36">
            <a:extLst>
              <a:ext uri="{FF2B5EF4-FFF2-40B4-BE49-F238E27FC236}">
                <a16:creationId xmlns:a16="http://schemas.microsoft.com/office/drawing/2014/main" id="{D00EC3D6-1CB7-5FF7-BF22-9D39C8C65625}"/>
              </a:ext>
            </a:extLst>
          </p:cNvPr>
          <p:cNvSpPr txBox="1">
            <a:spLocks/>
          </p:cNvSpPr>
          <p:nvPr/>
        </p:nvSpPr>
        <p:spPr>
          <a:xfrm>
            <a:off x="1462206" y="2548804"/>
            <a:ext cx="1178387"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1: Love &amp; Relationships</a:t>
            </a:r>
          </a:p>
          <a:p>
            <a:pPr marL="0" indent="0" algn="ctr">
              <a:buNone/>
            </a:pPr>
            <a:endParaRPr lang="en-GB" sz="1000" dirty="0"/>
          </a:p>
          <a:p>
            <a:pPr marL="0" indent="0" algn="ctr">
              <a:buNone/>
            </a:pPr>
            <a:r>
              <a:rPr lang="en-GB" sz="1000" dirty="0"/>
              <a:t>Terms e.g., "love," "want," "feel," suggest a heavy focus on love, emotions and romance.</a:t>
            </a:r>
            <a:endParaRPr lang="en-GB" sz="800" dirty="0"/>
          </a:p>
          <a:p>
            <a:pPr marL="0" indent="0" algn="ctr">
              <a:buFont typeface="Open Sans"/>
              <a:buNone/>
            </a:pPr>
            <a:endParaRPr lang="en-GB"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
        <p:nvSpPr>
          <p:cNvPr id="36" name="Google Shape;1117;p36">
            <a:extLst>
              <a:ext uri="{FF2B5EF4-FFF2-40B4-BE49-F238E27FC236}">
                <a16:creationId xmlns:a16="http://schemas.microsoft.com/office/drawing/2014/main" id="{461E536D-1948-17AE-9B56-A87B3AF47E13}"/>
              </a:ext>
            </a:extLst>
          </p:cNvPr>
          <p:cNvSpPr txBox="1">
            <a:spLocks/>
          </p:cNvSpPr>
          <p:nvPr/>
        </p:nvSpPr>
        <p:spPr>
          <a:xfrm>
            <a:off x="2640594" y="2548804"/>
            <a:ext cx="1256724"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2: Abstract Imagery &amp; Supernatural</a:t>
            </a:r>
          </a:p>
          <a:p>
            <a:pPr marL="0" indent="0" algn="ctr">
              <a:buFont typeface="Open Sans"/>
              <a:buNone/>
            </a:pPr>
            <a:endParaRPr lang="en-GB" sz="1000" b="1" dirty="0"/>
          </a:p>
          <a:p>
            <a:pPr marL="0" indent="0" algn="ctr">
              <a:buFont typeface="Open Sans"/>
              <a:buNone/>
            </a:pPr>
            <a:r>
              <a:rPr lang="en-GB" sz="1000" dirty="0"/>
              <a:t>References to supernatural themes ("werewolf"), and abstract imagery ("contort", "squash"). </a:t>
            </a:r>
            <a:endParaRPr lang="en-GB" sz="800" dirty="0"/>
          </a:p>
          <a:p>
            <a:pPr marL="0" indent="0" algn="ctr">
              <a:buFont typeface="Open Sans"/>
              <a:buNone/>
            </a:pPr>
            <a:endParaRPr lang="en-GB"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
        <p:nvSpPr>
          <p:cNvPr id="41" name="Google Shape;1117;p36">
            <a:extLst>
              <a:ext uri="{FF2B5EF4-FFF2-40B4-BE49-F238E27FC236}">
                <a16:creationId xmlns:a16="http://schemas.microsoft.com/office/drawing/2014/main" id="{87ADF086-04A3-85A9-BD9B-C00B060197AB}"/>
              </a:ext>
            </a:extLst>
          </p:cNvPr>
          <p:cNvSpPr txBox="1">
            <a:spLocks/>
          </p:cNvSpPr>
          <p:nvPr/>
        </p:nvSpPr>
        <p:spPr>
          <a:xfrm>
            <a:off x="3948041" y="2543597"/>
            <a:ext cx="1206002"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3: Funk, Rock &amp; Groove</a:t>
            </a:r>
          </a:p>
          <a:p>
            <a:pPr marL="0" indent="0" algn="ctr">
              <a:buFont typeface="Open Sans"/>
              <a:buNone/>
            </a:pPr>
            <a:endParaRPr lang="en-GB" sz="1000" b="1" dirty="0"/>
          </a:p>
          <a:p>
            <a:pPr marL="0" indent="0" algn="ctr">
              <a:buFont typeface="Open Sans"/>
              <a:buNone/>
            </a:pPr>
            <a:r>
              <a:rPr lang="en-GB" sz="1000" dirty="0"/>
              <a:t>Terms e.g., "rock,", "funk", "wiggl" suggests a theme rooted in groove-based music as well as a futuristic theme ("robot“).</a:t>
            </a:r>
            <a:endParaRPr lang="en-GB"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
        <p:nvSpPr>
          <p:cNvPr id="42" name="Google Shape;1117;p36">
            <a:extLst>
              <a:ext uri="{FF2B5EF4-FFF2-40B4-BE49-F238E27FC236}">
                <a16:creationId xmlns:a16="http://schemas.microsoft.com/office/drawing/2014/main" id="{FE458880-F6A7-13E6-27D3-BAC3FFB835CC}"/>
              </a:ext>
            </a:extLst>
          </p:cNvPr>
          <p:cNvSpPr txBox="1">
            <a:spLocks/>
          </p:cNvSpPr>
          <p:nvPr/>
        </p:nvSpPr>
        <p:spPr>
          <a:xfrm>
            <a:off x="5195960" y="2514600"/>
            <a:ext cx="1307449"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4: Winter &amp; Nature-Inspired</a:t>
            </a:r>
          </a:p>
          <a:p>
            <a:pPr marL="0" indent="0" algn="ctr">
              <a:buFont typeface="Open Sans"/>
              <a:buNone/>
            </a:pPr>
            <a:endParaRPr lang="en-GB" sz="1000" b="1" dirty="0"/>
          </a:p>
          <a:p>
            <a:pPr marL="0" indent="0" algn="ctr">
              <a:buFont typeface="Open Sans"/>
              <a:buNone/>
            </a:pPr>
            <a:r>
              <a:rPr lang="en-GB" sz="1000" dirty="0"/>
              <a:t>Terms e.g., "</a:t>
            </a:r>
            <a:r>
              <a:rPr lang="en-GB" sz="1000" dirty="0" err="1"/>
              <a:t>jingl</a:t>
            </a:r>
            <a:r>
              <a:rPr lang="en-GB" sz="1000" dirty="0"/>
              <a:t>", "snowman" suggest winter while "waterfront", "seabird", and "marigold" hint at nature and peaceful settings.</a:t>
            </a: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
        <p:nvSpPr>
          <p:cNvPr id="43" name="Google Shape;1117;p36">
            <a:extLst>
              <a:ext uri="{FF2B5EF4-FFF2-40B4-BE49-F238E27FC236}">
                <a16:creationId xmlns:a16="http://schemas.microsoft.com/office/drawing/2014/main" id="{99C651AD-255A-6456-658F-9DA81D07083D}"/>
              </a:ext>
            </a:extLst>
          </p:cNvPr>
          <p:cNvSpPr txBox="1">
            <a:spLocks/>
          </p:cNvSpPr>
          <p:nvPr/>
        </p:nvSpPr>
        <p:spPr>
          <a:xfrm>
            <a:off x="6452685" y="2543596"/>
            <a:ext cx="1272124"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5: Philosophical &amp; Existential</a:t>
            </a:r>
          </a:p>
          <a:p>
            <a:pPr marL="0" indent="0" algn="ctr">
              <a:buFont typeface="Open Sans"/>
              <a:buNone/>
            </a:pPr>
            <a:endParaRPr lang="en-GB" sz="1050" b="1" dirty="0"/>
          </a:p>
          <a:p>
            <a:pPr marL="0" indent="0" algn="ctr">
              <a:buFont typeface="Open Sans"/>
              <a:buNone/>
            </a:pPr>
            <a:r>
              <a:rPr lang="en-GB" sz="1000" dirty="0"/>
              <a:t>Terms like "afterlife", "timeless", "eclipse", "hypocrite", might suggest a focus on reflection or spirituality.</a:t>
            </a:r>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
        <p:nvSpPr>
          <p:cNvPr id="44" name="Google Shape;1117;p36">
            <a:extLst>
              <a:ext uri="{FF2B5EF4-FFF2-40B4-BE49-F238E27FC236}">
                <a16:creationId xmlns:a16="http://schemas.microsoft.com/office/drawing/2014/main" id="{5452124F-D6D8-689E-1602-D3DEE7867544}"/>
              </a:ext>
            </a:extLst>
          </p:cNvPr>
          <p:cNvSpPr txBox="1">
            <a:spLocks/>
          </p:cNvSpPr>
          <p:nvPr/>
        </p:nvSpPr>
        <p:spPr>
          <a:xfrm>
            <a:off x="7702990" y="2568281"/>
            <a:ext cx="1298643" cy="1718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GB" sz="1000" b="1" dirty="0"/>
              <a:t>6: Christmas &amp; Religious</a:t>
            </a:r>
          </a:p>
          <a:p>
            <a:pPr marL="0" indent="0" algn="ctr">
              <a:buFont typeface="Open Sans"/>
              <a:buNone/>
            </a:pPr>
            <a:endParaRPr lang="en-GB" sz="1050" b="1" dirty="0"/>
          </a:p>
          <a:p>
            <a:pPr marL="0" indent="0" algn="ctr">
              <a:buFont typeface="Open Sans"/>
              <a:buNone/>
            </a:pPr>
            <a:r>
              <a:rPr lang="en-GB" sz="1000" dirty="0"/>
              <a:t>Terms e.g., "</a:t>
            </a:r>
            <a:r>
              <a:rPr lang="en-GB" sz="1000" dirty="0" err="1"/>
              <a:t>christma</a:t>
            </a:r>
            <a:r>
              <a:rPr lang="en-GB" sz="1000" dirty="0"/>
              <a:t>," "</a:t>
            </a:r>
            <a:r>
              <a:rPr lang="en-GB" sz="1000" dirty="0" err="1"/>
              <a:t>merri</a:t>
            </a:r>
            <a:r>
              <a:rPr lang="en-GB" sz="1000" dirty="0"/>
              <a:t>," "</a:t>
            </a:r>
            <a:r>
              <a:rPr lang="en-GB" sz="1000" dirty="0" err="1"/>
              <a:t>mistleto</a:t>
            </a:r>
            <a:r>
              <a:rPr lang="en-GB" sz="1000" dirty="0"/>
              <a:t>," "</a:t>
            </a:r>
            <a:r>
              <a:rPr lang="en-GB" sz="1000" dirty="0" err="1"/>
              <a:t>glori</a:t>
            </a:r>
            <a:r>
              <a:rPr lang="en-GB" sz="1000" dirty="0"/>
              <a:t>," "</a:t>
            </a:r>
            <a:r>
              <a:rPr lang="en-GB" sz="1000" dirty="0" err="1"/>
              <a:t>holi</a:t>
            </a:r>
            <a:r>
              <a:rPr lang="en-GB" sz="1000" dirty="0"/>
              <a:t>," "hallelujah," "lord," clearly represents Christmas and religious themes.</a:t>
            </a:r>
            <a:endParaRPr lang="en" sz="800" dirty="0"/>
          </a:p>
          <a:p>
            <a:pPr marL="0" indent="0" algn="ctr">
              <a:buFont typeface="Open Sans"/>
              <a:buNone/>
            </a:pPr>
            <a:endParaRPr lang="en" sz="800" dirty="0"/>
          </a:p>
          <a:p>
            <a:pPr marL="0" indent="0" algn="ctr">
              <a:buFont typeface="Open Sans"/>
              <a:buNone/>
            </a:pPr>
            <a:endParaRPr lang="en" sz="8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a:p>
            <a:pPr marL="0" indent="0" algn="ctr">
              <a:buFont typeface="Open Sans"/>
              <a:buNone/>
            </a:pPr>
            <a:endParaRPr lang="en" sz="1200" dirty="0"/>
          </a:p>
        </p:txBody>
      </p:sp>
    </p:spTree>
    <p:extLst>
      <p:ext uri="{BB962C8B-B14F-4D97-AF65-F5344CB8AC3E}">
        <p14:creationId xmlns:p14="http://schemas.microsoft.com/office/powerpoint/2010/main" val="64985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animEffect transition="in" filter="fade">
                                      <p:cBhvr>
                                        <p:cTn id="11" dur="500"/>
                                        <p:tgtEl>
                                          <p:spTgt spid="3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xEl>
                                              <p:pRg st="2" end="2"/>
                                            </p:txEl>
                                          </p:spTgt>
                                        </p:tgtEl>
                                        <p:attrNameLst>
                                          <p:attrName>style.visibility</p:attrName>
                                        </p:attrNameLst>
                                      </p:cBhvr>
                                      <p:to>
                                        <p:strVal val="visible"/>
                                      </p:to>
                                    </p:set>
                                    <p:animEffect transition="in" filter="fade">
                                      <p:cBhvr>
                                        <p:cTn id="14" dur="500"/>
                                        <p:tgtEl>
                                          <p:spTgt spid="3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5" grpId="0"/>
      <p:bldP spid="36" grpId="0"/>
      <p:bldP spid="41" grpId="0"/>
      <p:bldP spid="42" grpId="0"/>
      <p:bldP spid="43" grpId="0"/>
      <p:bldP spid="44" grpId="0"/>
    </p:bldLst>
  </p:timing>
</p:sld>
</file>

<file path=ppt/theme/theme1.xml><?xml version="1.0" encoding="utf-8"?>
<a:theme xmlns:a="http://schemas.openxmlformats.org/drawingml/2006/main" name="Cloud Music Player App Pitch Deck by Slidesgo">
  <a:themeElements>
    <a:clrScheme name="Simple Light">
      <a:dk1>
        <a:srgbClr val="FFFFFF"/>
      </a:dk1>
      <a:lt1>
        <a:srgbClr val="00E4AE"/>
      </a:lt1>
      <a:dk2>
        <a:srgbClr val="00AEF8"/>
      </a:dk2>
      <a:lt2>
        <a:srgbClr val="FF58A4"/>
      </a:lt2>
      <a:accent1>
        <a:srgbClr val="853FFD"/>
      </a:accent1>
      <a:accent2>
        <a:srgbClr val="655990"/>
      </a:accent2>
      <a:accent3>
        <a:srgbClr val="3B2C72"/>
      </a:accent3>
      <a:accent4>
        <a:srgbClr val="090C2E"/>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3209</Words>
  <Application>Microsoft Office PowerPoint</Application>
  <PresentationFormat>On-screen Show (16:9)</PresentationFormat>
  <Paragraphs>424</Paragraphs>
  <Slides>16</Slides>
  <Notes>16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Open Sans</vt:lpstr>
      <vt:lpstr>Google Sans</vt:lpstr>
      <vt:lpstr>Source Sans Pro</vt:lpstr>
      <vt:lpstr>system-ui</vt:lpstr>
      <vt:lpstr>Charter</vt:lpstr>
      <vt:lpstr>Roboto Condensed Light</vt:lpstr>
      <vt:lpstr>Nunito Light</vt:lpstr>
      <vt:lpstr>Bebas Neue</vt:lpstr>
      <vt:lpstr>Arial</vt:lpstr>
      <vt:lpstr>Calibri</vt:lpstr>
      <vt:lpstr>Cloud Music Player App Pitch Deck by Slidesgo</vt:lpstr>
      <vt:lpstr>MoodTunes:  A Mood-based Song Recommendation System</vt:lpstr>
      <vt:lpstr>Purpose</vt:lpstr>
      <vt:lpstr>Music has this amazing way of connecting with your emotions.</vt:lpstr>
      <vt:lpstr>Data Collection and Cleaning</vt:lpstr>
      <vt:lpstr>1. Data Collection and Cleaning</vt:lpstr>
      <vt:lpstr>2. Emotion Detection</vt:lpstr>
      <vt:lpstr>2. Emotion Detection</vt:lpstr>
      <vt:lpstr>3. Topic Modelling</vt:lpstr>
      <vt:lpstr>3. Topic Modelling</vt:lpstr>
      <vt:lpstr>3. Topic Modelling</vt:lpstr>
      <vt:lpstr>3. Topic Modelling</vt:lpstr>
      <vt:lpstr>3. Similarity Matching</vt:lpstr>
      <vt:lpstr>Demonstration</vt:lpstr>
      <vt:lpstr>PowerPoint Presentation</vt:lpstr>
      <vt:lpstr>PowerPoint Presentation</vt:lpstr>
      <vt:lpstr>3. Topic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Isabelle Rajendiran</dc:creator>
  <cp:lastModifiedBy>Isabelle Rajendiran</cp:lastModifiedBy>
  <cp:revision>3</cp:revision>
  <dcterms:modified xsi:type="dcterms:W3CDTF">2025-02-03T07:38:10Z</dcterms:modified>
</cp:coreProperties>
</file>