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0" r:id="rId6"/>
    <p:sldId id="261" r:id="rId7"/>
    <p:sldId id="265" r:id="rId8"/>
    <p:sldId id="281" r:id="rId9"/>
    <p:sldId id="258" r:id="rId10"/>
    <p:sldId id="262" r:id="rId11"/>
    <p:sldId id="268" r:id="rId12"/>
    <p:sldId id="269" r:id="rId13"/>
    <p:sldId id="274" r:id="rId14"/>
    <p:sldId id="275" r:id="rId15"/>
    <p:sldId id="276" r:id="rId16"/>
    <p:sldId id="277" r:id="rId17"/>
    <p:sldId id="263" r:id="rId18"/>
    <p:sldId id="282" r:id="rId19"/>
    <p:sldId id="273"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19" autoAdjust="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E7873-CD25-4A8A-9229-5BD1502C0B2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67C3EFE-A648-4502-9BAB-2756A7C13E69}">
      <dgm:prSet/>
      <dgm:spPr/>
      <dgm:t>
        <a:bodyPr/>
        <a:lstStyle/>
        <a:p>
          <a:r>
            <a:rPr lang="en-GB"/>
            <a:t>Data source : Kaggle</a:t>
          </a:r>
          <a:endParaRPr lang="en-US"/>
        </a:p>
      </dgm:t>
    </dgm:pt>
    <dgm:pt modelId="{147485B8-88CA-4340-A155-DC2641873FEF}" type="parTrans" cxnId="{3F9B4984-5AD1-4B14-BDA5-0CE1DCBCB765}">
      <dgm:prSet/>
      <dgm:spPr/>
      <dgm:t>
        <a:bodyPr/>
        <a:lstStyle/>
        <a:p>
          <a:endParaRPr lang="en-US"/>
        </a:p>
      </dgm:t>
    </dgm:pt>
    <dgm:pt modelId="{2FC4CAD3-94C4-439C-8B83-9EB727B6A8A7}" type="sibTrans" cxnId="{3F9B4984-5AD1-4B14-BDA5-0CE1DCBCB765}">
      <dgm:prSet/>
      <dgm:spPr/>
      <dgm:t>
        <a:bodyPr/>
        <a:lstStyle/>
        <a:p>
          <a:endParaRPr lang="en-US"/>
        </a:p>
      </dgm:t>
    </dgm:pt>
    <dgm:pt modelId="{6EC106A8-D5D8-4876-8F01-6C8A30344C58}">
      <dgm:prSet/>
      <dgm:spPr/>
      <dgm:t>
        <a:bodyPr/>
        <a:lstStyle/>
        <a:p>
          <a:r>
            <a:rPr lang="en-GB"/>
            <a:t>149.999 observations</a:t>
          </a:r>
          <a:endParaRPr lang="en-US"/>
        </a:p>
      </dgm:t>
    </dgm:pt>
    <dgm:pt modelId="{220FBFDE-2D62-4CD5-A529-9900F73C72ED}" type="parTrans" cxnId="{01BB50DC-98AF-4829-B533-2BA2A8AFFC60}">
      <dgm:prSet/>
      <dgm:spPr/>
      <dgm:t>
        <a:bodyPr/>
        <a:lstStyle/>
        <a:p>
          <a:endParaRPr lang="en-US"/>
        </a:p>
      </dgm:t>
    </dgm:pt>
    <dgm:pt modelId="{39E92C7A-FE17-47C0-A237-23404C8FDBEB}" type="sibTrans" cxnId="{01BB50DC-98AF-4829-B533-2BA2A8AFFC60}">
      <dgm:prSet/>
      <dgm:spPr/>
      <dgm:t>
        <a:bodyPr/>
        <a:lstStyle/>
        <a:p>
          <a:endParaRPr lang="en-US"/>
        </a:p>
      </dgm:t>
    </dgm:pt>
    <dgm:pt modelId="{DB374B3B-6CF4-4E6E-B528-B0C2B0EEE566}">
      <dgm:prSet/>
      <dgm:spPr/>
      <dgm:t>
        <a:bodyPr/>
        <a:lstStyle/>
        <a:p>
          <a:r>
            <a:rPr lang="en-GB"/>
            <a:t>10 columns : 2 categorical columns + 8 numeric columns</a:t>
          </a:r>
          <a:endParaRPr lang="en-US"/>
        </a:p>
      </dgm:t>
    </dgm:pt>
    <dgm:pt modelId="{E2D449CA-2C10-4F67-A022-86FC736190DA}" type="parTrans" cxnId="{F4CA0ECE-D83C-4FDF-89F6-0058CD37F403}">
      <dgm:prSet/>
      <dgm:spPr/>
      <dgm:t>
        <a:bodyPr/>
        <a:lstStyle/>
        <a:p>
          <a:endParaRPr lang="en-US"/>
        </a:p>
      </dgm:t>
    </dgm:pt>
    <dgm:pt modelId="{5AA94AA6-5E9E-4A7C-A945-16E5F316A528}" type="sibTrans" cxnId="{F4CA0ECE-D83C-4FDF-89F6-0058CD37F403}">
      <dgm:prSet/>
      <dgm:spPr/>
      <dgm:t>
        <a:bodyPr/>
        <a:lstStyle/>
        <a:p>
          <a:endParaRPr lang="en-US"/>
        </a:p>
      </dgm:t>
    </dgm:pt>
    <dgm:pt modelId="{627A8789-854F-47E8-8A6F-152B2B2C6C59}">
      <dgm:prSet/>
      <dgm:spPr/>
      <dgm:t>
        <a:bodyPr/>
        <a:lstStyle/>
        <a:p>
          <a:r>
            <a:rPr lang="en-GB"/>
            <a:t>Missing values : None</a:t>
          </a:r>
          <a:endParaRPr lang="en-US"/>
        </a:p>
      </dgm:t>
    </dgm:pt>
    <dgm:pt modelId="{5C7E2F28-1201-47F6-A8EE-5FAE7AFCF2C7}" type="parTrans" cxnId="{017948B4-80C9-4952-842D-857C7115850E}">
      <dgm:prSet/>
      <dgm:spPr/>
      <dgm:t>
        <a:bodyPr/>
        <a:lstStyle/>
        <a:p>
          <a:endParaRPr lang="en-US"/>
        </a:p>
      </dgm:t>
    </dgm:pt>
    <dgm:pt modelId="{F15D929D-18C3-467C-AB32-7DF7D96EC175}" type="sibTrans" cxnId="{017948B4-80C9-4952-842D-857C7115850E}">
      <dgm:prSet/>
      <dgm:spPr/>
      <dgm:t>
        <a:bodyPr/>
        <a:lstStyle/>
        <a:p>
          <a:endParaRPr lang="en-US"/>
        </a:p>
      </dgm:t>
    </dgm:pt>
    <dgm:pt modelId="{7CDB7458-D547-4F6C-AAC4-DA5F95BA7A6E}">
      <dgm:prSet/>
      <dgm:spPr/>
      <dgm:t>
        <a:bodyPr/>
        <a:lstStyle/>
        <a:p>
          <a:r>
            <a:rPr lang="en-GB"/>
            <a:t>Additional features : None</a:t>
          </a:r>
          <a:endParaRPr lang="en-US"/>
        </a:p>
      </dgm:t>
    </dgm:pt>
    <dgm:pt modelId="{BA99927B-6613-4A70-A582-2DF551268437}" type="parTrans" cxnId="{FBC9279C-0A77-4E89-A793-54C36A78812F}">
      <dgm:prSet/>
      <dgm:spPr/>
      <dgm:t>
        <a:bodyPr/>
        <a:lstStyle/>
        <a:p>
          <a:endParaRPr lang="en-US"/>
        </a:p>
      </dgm:t>
    </dgm:pt>
    <dgm:pt modelId="{05CD1971-9BB2-4E2F-97BD-EEFA0DB88CDA}" type="sibTrans" cxnId="{FBC9279C-0A77-4E89-A793-54C36A78812F}">
      <dgm:prSet/>
      <dgm:spPr/>
      <dgm:t>
        <a:bodyPr/>
        <a:lstStyle/>
        <a:p>
          <a:endParaRPr lang="en-US"/>
        </a:p>
      </dgm:t>
    </dgm:pt>
    <dgm:pt modelId="{67B6CD9F-2364-40D4-BE44-44E9EF8CEBA2}" type="pres">
      <dgm:prSet presAssocID="{86EE7873-CD25-4A8A-9229-5BD1502C0B25}" presName="linear" presStyleCnt="0">
        <dgm:presLayoutVars>
          <dgm:animLvl val="lvl"/>
          <dgm:resizeHandles val="exact"/>
        </dgm:presLayoutVars>
      </dgm:prSet>
      <dgm:spPr/>
    </dgm:pt>
    <dgm:pt modelId="{4AAA8EF0-F584-40E5-80DC-F7E8D7CD3FE8}" type="pres">
      <dgm:prSet presAssocID="{167C3EFE-A648-4502-9BAB-2756A7C13E69}" presName="parentText" presStyleLbl="node1" presStyleIdx="0" presStyleCnt="5">
        <dgm:presLayoutVars>
          <dgm:chMax val="0"/>
          <dgm:bulletEnabled val="1"/>
        </dgm:presLayoutVars>
      </dgm:prSet>
      <dgm:spPr/>
    </dgm:pt>
    <dgm:pt modelId="{B1932AAD-2732-4E2B-B36C-F45C0DD07D23}" type="pres">
      <dgm:prSet presAssocID="{2FC4CAD3-94C4-439C-8B83-9EB727B6A8A7}" presName="spacer" presStyleCnt="0"/>
      <dgm:spPr/>
    </dgm:pt>
    <dgm:pt modelId="{A1E99E8E-1C28-4F3E-9B53-65651862E0D9}" type="pres">
      <dgm:prSet presAssocID="{6EC106A8-D5D8-4876-8F01-6C8A30344C58}" presName="parentText" presStyleLbl="node1" presStyleIdx="1" presStyleCnt="5">
        <dgm:presLayoutVars>
          <dgm:chMax val="0"/>
          <dgm:bulletEnabled val="1"/>
        </dgm:presLayoutVars>
      </dgm:prSet>
      <dgm:spPr/>
    </dgm:pt>
    <dgm:pt modelId="{B369A944-6089-44F3-B1DA-020CBBA5B460}" type="pres">
      <dgm:prSet presAssocID="{39E92C7A-FE17-47C0-A237-23404C8FDBEB}" presName="spacer" presStyleCnt="0"/>
      <dgm:spPr/>
    </dgm:pt>
    <dgm:pt modelId="{52F8D9D7-6066-4AE7-930B-6B23A2A34170}" type="pres">
      <dgm:prSet presAssocID="{DB374B3B-6CF4-4E6E-B528-B0C2B0EEE566}" presName="parentText" presStyleLbl="node1" presStyleIdx="2" presStyleCnt="5">
        <dgm:presLayoutVars>
          <dgm:chMax val="0"/>
          <dgm:bulletEnabled val="1"/>
        </dgm:presLayoutVars>
      </dgm:prSet>
      <dgm:spPr/>
    </dgm:pt>
    <dgm:pt modelId="{6C0DA8F2-80E5-499E-9F83-2A434BFD67E5}" type="pres">
      <dgm:prSet presAssocID="{5AA94AA6-5E9E-4A7C-A945-16E5F316A528}" presName="spacer" presStyleCnt="0"/>
      <dgm:spPr/>
    </dgm:pt>
    <dgm:pt modelId="{EC33B382-8ED6-4FDE-BA68-C3F50986E44B}" type="pres">
      <dgm:prSet presAssocID="{627A8789-854F-47E8-8A6F-152B2B2C6C59}" presName="parentText" presStyleLbl="node1" presStyleIdx="3" presStyleCnt="5">
        <dgm:presLayoutVars>
          <dgm:chMax val="0"/>
          <dgm:bulletEnabled val="1"/>
        </dgm:presLayoutVars>
      </dgm:prSet>
      <dgm:spPr/>
    </dgm:pt>
    <dgm:pt modelId="{4698F0F7-89F0-493A-BDE6-3D37A43BA96C}" type="pres">
      <dgm:prSet presAssocID="{F15D929D-18C3-467C-AB32-7DF7D96EC175}" presName="spacer" presStyleCnt="0"/>
      <dgm:spPr/>
    </dgm:pt>
    <dgm:pt modelId="{330928E8-CF73-4D0C-A116-2C420AFBB74E}" type="pres">
      <dgm:prSet presAssocID="{7CDB7458-D547-4F6C-AAC4-DA5F95BA7A6E}" presName="parentText" presStyleLbl="node1" presStyleIdx="4" presStyleCnt="5">
        <dgm:presLayoutVars>
          <dgm:chMax val="0"/>
          <dgm:bulletEnabled val="1"/>
        </dgm:presLayoutVars>
      </dgm:prSet>
      <dgm:spPr/>
    </dgm:pt>
  </dgm:ptLst>
  <dgm:cxnLst>
    <dgm:cxn modelId="{C62AE122-46E8-4209-9684-71EF091C8973}" type="presOf" srcId="{627A8789-854F-47E8-8A6F-152B2B2C6C59}" destId="{EC33B382-8ED6-4FDE-BA68-C3F50986E44B}" srcOrd="0" destOrd="0" presId="urn:microsoft.com/office/officeart/2005/8/layout/vList2"/>
    <dgm:cxn modelId="{5B575C57-6BAC-46F6-BEAD-586B70AF57A2}" type="presOf" srcId="{6EC106A8-D5D8-4876-8F01-6C8A30344C58}" destId="{A1E99E8E-1C28-4F3E-9B53-65651862E0D9}" srcOrd="0" destOrd="0" presId="urn:microsoft.com/office/officeart/2005/8/layout/vList2"/>
    <dgm:cxn modelId="{3F9B4984-5AD1-4B14-BDA5-0CE1DCBCB765}" srcId="{86EE7873-CD25-4A8A-9229-5BD1502C0B25}" destId="{167C3EFE-A648-4502-9BAB-2756A7C13E69}" srcOrd="0" destOrd="0" parTransId="{147485B8-88CA-4340-A155-DC2641873FEF}" sibTransId="{2FC4CAD3-94C4-439C-8B83-9EB727B6A8A7}"/>
    <dgm:cxn modelId="{FBC9279C-0A77-4E89-A793-54C36A78812F}" srcId="{86EE7873-CD25-4A8A-9229-5BD1502C0B25}" destId="{7CDB7458-D547-4F6C-AAC4-DA5F95BA7A6E}" srcOrd="4" destOrd="0" parTransId="{BA99927B-6613-4A70-A582-2DF551268437}" sibTransId="{05CD1971-9BB2-4E2F-97BD-EEFA0DB88CDA}"/>
    <dgm:cxn modelId="{FF0E4CAA-99D7-4491-B4BD-812C9496A691}" type="presOf" srcId="{7CDB7458-D547-4F6C-AAC4-DA5F95BA7A6E}" destId="{330928E8-CF73-4D0C-A116-2C420AFBB74E}" srcOrd="0" destOrd="0" presId="urn:microsoft.com/office/officeart/2005/8/layout/vList2"/>
    <dgm:cxn modelId="{017948B4-80C9-4952-842D-857C7115850E}" srcId="{86EE7873-CD25-4A8A-9229-5BD1502C0B25}" destId="{627A8789-854F-47E8-8A6F-152B2B2C6C59}" srcOrd="3" destOrd="0" parTransId="{5C7E2F28-1201-47F6-A8EE-5FAE7AFCF2C7}" sibTransId="{F15D929D-18C3-467C-AB32-7DF7D96EC175}"/>
    <dgm:cxn modelId="{6445CFB6-237A-46F6-9497-E24811AC15C6}" type="presOf" srcId="{DB374B3B-6CF4-4E6E-B528-B0C2B0EEE566}" destId="{52F8D9D7-6066-4AE7-930B-6B23A2A34170}" srcOrd="0" destOrd="0" presId="urn:microsoft.com/office/officeart/2005/8/layout/vList2"/>
    <dgm:cxn modelId="{F4CA0ECE-D83C-4FDF-89F6-0058CD37F403}" srcId="{86EE7873-CD25-4A8A-9229-5BD1502C0B25}" destId="{DB374B3B-6CF4-4E6E-B528-B0C2B0EEE566}" srcOrd="2" destOrd="0" parTransId="{E2D449CA-2C10-4F67-A022-86FC736190DA}" sibTransId="{5AA94AA6-5E9E-4A7C-A945-16E5F316A528}"/>
    <dgm:cxn modelId="{01BB50DC-98AF-4829-B533-2BA2A8AFFC60}" srcId="{86EE7873-CD25-4A8A-9229-5BD1502C0B25}" destId="{6EC106A8-D5D8-4876-8F01-6C8A30344C58}" srcOrd="1" destOrd="0" parTransId="{220FBFDE-2D62-4CD5-A529-9900F73C72ED}" sibTransId="{39E92C7A-FE17-47C0-A237-23404C8FDBEB}"/>
    <dgm:cxn modelId="{81C7D4DD-0B76-4A78-B0E8-0AF9088768AB}" type="presOf" srcId="{86EE7873-CD25-4A8A-9229-5BD1502C0B25}" destId="{67B6CD9F-2364-40D4-BE44-44E9EF8CEBA2}" srcOrd="0" destOrd="0" presId="urn:microsoft.com/office/officeart/2005/8/layout/vList2"/>
    <dgm:cxn modelId="{7BF3F0F3-114B-4E38-A6C1-D5DDC3062734}" type="presOf" srcId="{167C3EFE-A648-4502-9BAB-2756A7C13E69}" destId="{4AAA8EF0-F584-40E5-80DC-F7E8D7CD3FE8}" srcOrd="0" destOrd="0" presId="urn:microsoft.com/office/officeart/2005/8/layout/vList2"/>
    <dgm:cxn modelId="{39C92437-C3EE-4140-A03A-F49BF8BA3839}" type="presParOf" srcId="{67B6CD9F-2364-40D4-BE44-44E9EF8CEBA2}" destId="{4AAA8EF0-F584-40E5-80DC-F7E8D7CD3FE8}" srcOrd="0" destOrd="0" presId="urn:microsoft.com/office/officeart/2005/8/layout/vList2"/>
    <dgm:cxn modelId="{62B78BC2-DAAF-4D19-A01A-7438E6E78782}" type="presParOf" srcId="{67B6CD9F-2364-40D4-BE44-44E9EF8CEBA2}" destId="{B1932AAD-2732-4E2B-B36C-F45C0DD07D23}" srcOrd="1" destOrd="0" presId="urn:microsoft.com/office/officeart/2005/8/layout/vList2"/>
    <dgm:cxn modelId="{D0DFC25B-8448-4459-8995-15FD4B0D0A1F}" type="presParOf" srcId="{67B6CD9F-2364-40D4-BE44-44E9EF8CEBA2}" destId="{A1E99E8E-1C28-4F3E-9B53-65651862E0D9}" srcOrd="2" destOrd="0" presId="urn:microsoft.com/office/officeart/2005/8/layout/vList2"/>
    <dgm:cxn modelId="{65CC502B-7EE3-4E10-97CE-DB809B3D0DE3}" type="presParOf" srcId="{67B6CD9F-2364-40D4-BE44-44E9EF8CEBA2}" destId="{B369A944-6089-44F3-B1DA-020CBBA5B460}" srcOrd="3" destOrd="0" presId="urn:microsoft.com/office/officeart/2005/8/layout/vList2"/>
    <dgm:cxn modelId="{55F55917-87A6-4CE0-9E84-D3913C21DC21}" type="presParOf" srcId="{67B6CD9F-2364-40D4-BE44-44E9EF8CEBA2}" destId="{52F8D9D7-6066-4AE7-930B-6B23A2A34170}" srcOrd="4" destOrd="0" presId="urn:microsoft.com/office/officeart/2005/8/layout/vList2"/>
    <dgm:cxn modelId="{C8E34AEB-32E1-4270-B81F-D77D034C4E05}" type="presParOf" srcId="{67B6CD9F-2364-40D4-BE44-44E9EF8CEBA2}" destId="{6C0DA8F2-80E5-499E-9F83-2A434BFD67E5}" srcOrd="5" destOrd="0" presId="urn:microsoft.com/office/officeart/2005/8/layout/vList2"/>
    <dgm:cxn modelId="{AF1E4646-725D-4D13-A7BD-C0331883E31C}" type="presParOf" srcId="{67B6CD9F-2364-40D4-BE44-44E9EF8CEBA2}" destId="{EC33B382-8ED6-4FDE-BA68-C3F50986E44B}" srcOrd="6" destOrd="0" presId="urn:microsoft.com/office/officeart/2005/8/layout/vList2"/>
    <dgm:cxn modelId="{B1F255E5-9128-454F-8C7D-E7B9382FF915}" type="presParOf" srcId="{67B6CD9F-2364-40D4-BE44-44E9EF8CEBA2}" destId="{4698F0F7-89F0-493A-BDE6-3D37A43BA96C}" srcOrd="7" destOrd="0" presId="urn:microsoft.com/office/officeart/2005/8/layout/vList2"/>
    <dgm:cxn modelId="{A6418E24-7E92-4A57-B60F-99A49570BA57}" type="presParOf" srcId="{67B6CD9F-2364-40D4-BE44-44E9EF8CEBA2}" destId="{330928E8-CF73-4D0C-A116-2C420AFBB74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A8EF0-F584-40E5-80DC-F7E8D7CD3FE8}">
      <dsp:nvSpPr>
        <dsp:cNvPr id="0" name=""/>
        <dsp:cNvSpPr/>
      </dsp:nvSpPr>
      <dsp:spPr>
        <a:xfrm>
          <a:off x="0" y="49313"/>
          <a:ext cx="7012370" cy="869108"/>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Data source : Kaggle</a:t>
          </a:r>
          <a:endParaRPr lang="en-US" sz="2300" kern="1200"/>
        </a:p>
      </dsp:txBody>
      <dsp:txXfrm>
        <a:off x="42426" y="91739"/>
        <a:ext cx="6927518" cy="784256"/>
      </dsp:txXfrm>
    </dsp:sp>
    <dsp:sp modelId="{A1E99E8E-1C28-4F3E-9B53-65651862E0D9}">
      <dsp:nvSpPr>
        <dsp:cNvPr id="0" name=""/>
        <dsp:cNvSpPr/>
      </dsp:nvSpPr>
      <dsp:spPr>
        <a:xfrm>
          <a:off x="0" y="984662"/>
          <a:ext cx="7012370" cy="869108"/>
        </a:xfrm>
        <a:prstGeom prst="roundRect">
          <a:avLst/>
        </a:prstGeom>
        <a:gradFill rotWithShape="0">
          <a:gsLst>
            <a:gs pos="0">
              <a:schemeClr val="accent2">
                <a:hueOff val="-330843"/>
                <a:satOff val="373"/>
                <a:lumOff val="882"/>
                <a:alphaOff val="0"/>
                <a:tint val="98000"/>
                <a:lumMod val="110000"/>
              </a:schemeClr>
            </a:gs>
            <a:gs pos="84000">
              <a:schemeClr val="accent2">
                <a:hueOff val="-330843"/>
                <a:satOff val="373"/>
                <a:lumOff val="88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149.999 observations</a:t>
          </a:r>
          <a:endParaRPr lang="en-US" sz="2300" kern="1200"/>
        </a:p>
      </dsp:txBody>
      <dsp:txXfrm>
        <a:off x="42426" y="1027088"/>
        <a:ext cx="6927518" cy="784256"/>
      </dsp:txXfrm>
    </dsp:sp>
    <dsp:sp modelId="{52F8D9D7-6066-4AE7-930B-6B23A2A34170}">
      <dsp:nvSpPr>
        <dsp:cNvPr id="0" name=""/>
        <dsp:cNvSpPr/>
      </dsp:nvSpPr>
      <dsp:spPr>
        <a:xfrm>
          <a:off x="0" y="1920011"/>
          <a:ext cx="7012370" cy="869108"/>
        </a:xfrm>
        <a:prstGeom prst="roundRect">
          <a:avLst/>
        </a:prstGeom>
        <a:gradFill rotWithShape="0">
          <a:gsLst>
            <a:gs pos="0">
              <a:schemeClr val="accent2">
                <a:hueOff val="-661686"/>
                <a:satOff val="746"/>
                <a:lumOff val="1765"/>
                <a:alphaOff val="0"/>
                <a:tint val="98000"/>
                <a:lumMod val="110000"/>
              </a:schemeClr>
            </a:gs>
            <a:gs pos="84000">
              <a:schemeClr val="accent2">
                <a:hueOff val="-661686"/>
                <a:satOff val="746"/>
                <a:lumOff val="1765"/>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10 columns : 2 categorical columns + 8 numeric columns</a:t>
          </a:r>
          <a:endParaRPr lang="en-US" sz="2300" kern="1200"/>
        </a:p>
      </dsp:txBody>
      <dsp:txXfrm>
        <a:off x="42426" y="1962437"/>
        <a:ext cx="6927518" cy="784256"/>
      </dsp:txXfrm>
    </dsp:sp>
    <dsp:sp modelId="{EC33B382-8ED6-4FDE-BA68-C3F50986E44B}">
      <dsp:nvSpPr>
        <dsp:cNvPr id="0" name=""/>
        <dsp:cNvSpPr/>
      </dsp:nvSpPr>
      <dsp:spPr>
        <a:xfrm>
          <a:off x="0" y="2855359"/>
          <a:ext cx="7012370" cy="869108"/>
        </a:xfrm>
        <a:prstGeom prst="roundRect">
          <a:avLst/>
        </a:prstGeom>
        <a:gradFill rotWithShape="0">
          <a:gsLst>
            <a:gs pos="0">
              <a:schemeClr val="accent2">
                <a:hueOff val="-992530"/>
                <a:satOff val="1119"/>
                <a:lumOff val="2647"/>
                <a:alphaOff val="0"/>
                <a:tint val="98000"/>
                <a:lumMod val="110000"/>
              </a:schemeClr>
            </a:gs>
            <a:gs pos="84000">
              <a:schemeClr val="accent2">
                <a:hueOff val="-992530"/>
                <a:satOff val="1119"/>
                <a:lumOff val="264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Missing values : None</a:t>
          </a:r>
          <a:endParaRPr lang="en-US" sz="2300" kern="1200"/>
        </a:p>
      </dsp:txBody>
      <dsp:txXfrm>
        <a:off x="42426" y="2897785"/>
        <a:ext cx="6927518" cy="784256"/>
      </dsp:txXfrm>
    </dsp:sp>
    <dsp:sp modelId="{330928E8-CF73-4D0C-A116-2C420AFBB74E}">
      <dsp:nvSpPr>
        <dsp:cNvPr id="0" name=""/>
        <dsp:cNvSpPr/>
      </dsp:nvSpPr>
      <dsp:spPr>
        <a:xfrm>
          <a:off x="0" y="3790708"/>
          <a:ext cx="7012370" cy="869108"/>
        </a:xfrm>
        <a:prstGeom prst="roundRect">
          <a:avLst/>
        </a:prstGeom>
        <a:gradFill rotWithShape="0">
          <a:gsLst>
            <a:gs pos="0">
              <a:schemeClr val="accent2">
                <a:hueOff val="-1323373"/>
                <a:satOff val="1492"/>
                <a:lumOff val="3530"/>
                <a:alphaOff val="0"/>
                <a:tint val="98000"/>
                <a:lumMod val="110000"/>
              </a:schemeClr>
            </a:gs>
            <a:gs pos="84000">
              <a:schemeClr val="accent2">
                <a:hueOff val="-1323373"/>
                <a:satOff val="1492"/>
                <a:lumOff val="353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Additional features : None</a:t>
          </a:r>
          <a:endParaRPr lang="en-US" sz="2300" kern="1200"/>
        </a:p>
      </dsp:txBody>
      <dsp:txXfrm>
        <a:off x="42426" y="3833134"/>
        <a:ext cx="6927518" cy="784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2/11/2022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Predicting employee attrition</a:t>
            </a:r>
            <a:br>
              <a:rPr lang="en-US"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55000" lnSpcReduction="20000"/>
          </a:bodyPr>
          <a:lstStyle/>
          <a:p>
            <a:r>
              <a:rPr lang="en-US" dirty="0"/>
              <a:t>By Isabelle Uslu</a:t>
            </a:r>
          </a:p>
          <a:p>
            <a:r>
              <a:rPr lang="en-US" dirty="0"/>
              <a:t>February 2022                                                                                    </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Exploring Features</a:t>
            </a:r>
            <a:br>
              <a:rPr lang="en-GB" dirty="0"/>
            </a:br>
            <a:r>
              <a:rPr lang="en-GB" dirty="0"/>
              <a:t>Number of years - Satisfaction level -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endParaRPr lang="en-US" dirty="0"/>
          </a:p>
          <a:p>
            <a:endParaRPr lang="en-US" dirty="0"/>
          </a:p>
          <a:p>
            <a:endParaRPr lang="en-US" dirty="0"/>
          </a:p>
          <a:p>
            <a:endParaRPr lang="en-US" dirty="0"/>
          </a:p>
          <a:p>
            <a:endParaRPr lang="en-US" dirty="0"/>
          </a:p>
          <a:p>
            <a:pPr marL="0" indent="0">
              <a:buNone/>
            </a:pPr>
            <a:r>
              <a:rPr lang="en-US" dirty="0"/>
              <a:t> </a:t>
            </a:r>
          </a:p>
        </p:txBody>
      </p:sp>
      <p:sp>
        <p:nvSpPr>
          <p:cNvPr id="4" name="TextBox 3">
            <a:extLst>
              <a:ext uri="{FF2B5EF4-FFF2-40B4-BE49-F238E27FC236}">
                <a16:creationId xmlns:a16="http://schemas.microsoft.com/office/drawing/2014/main" id="{3FDFD1B1-44C3-4E35-9709-E445862BF2A7}"/>
              </a:ext>
            </a:extLst>
          </p:cNvPr>
          <p:cNvSpPr txBox="1"/>
          <p:nvPr/>
        </p:nvSpPr>
        <p:spPr>
          <a:xfrm>
            <a:off x="8665369" y="2471738"/>
            <a:ext cx="3150394" cy="3508653"/>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GB" sz="1700" dirty="0"/>
              <a:t>Satisfaction level significantly decreases after an employee spends 3 years in the company.</a:t>
            </a:r>
          </a:p>
          <a:p>
            <a:pPr>
              <a:buClr>
                <a:schemeClr val="accent2"/>
              </a:buClr>
            </a:pPr>
            <a:endParaRPr lang="en-GB" sz="1700" dirty="0"/>
          </a:p>
          <a:p>
            <a:pPr marL="285750" indent="-285750">
              <a:buClr>
                <a:schemeClr val="accent2"/>
              </a:buClr>
              <a:buFont typeface="Wingdings" panose="05000000000000000000" pitchFamily="2" charset="2"/>
              <a:buChar char="§"/>
            </a:pPr>
            <a:r>
              <a:rPr lang="en-GB" sz="1700" dirty="0"/>
              <a:t>Most employees are in 3</a:t>
            </a:r>
            <a:r>
              <a:rPr lang="en-GB" sz="1700" baseline="30000" dirty="0"/>
              <a:t>rd</a:t>
            </a:r>
            <a:r>
              <a:rPr lang="en-GB" sz="1700" dirty="0"/>
              <a:t> year.</a:t>
            </a:r>
          </a:p>
          <a:p>
            <a:pPr marL="285750" indent="-285750">
              <a:buClr>
                <a:schemeClr val="accent2"/>
              </a:buClr>
              <a:buFont typeface="Wingdings" panose="05000000000000000000" pitchFamily="2" charset="2"/>
              <a:buChar char="§"/>
            </a:pPr>
            <a:endParaRPr lang="en-GB" sz="1700" dirty="0"/>
          </a:p>
          <a:p>
            <a:pPr marL="285750" indent="-285750">
              <a:buClr>
                <a:schemeClr val="accent2"/>
              </a:buClr>
              <a:buFont typeface="Wingdings" panose="05000000000000000000" pitchFamily="2" charset="2"/>
              <a:buChar char="§"/>
            </a:pPr>
            <a:r>
              <a:rPr lang="en-GB" sz="1700" dirty="0"/>
              <a:t>Attrition rate is higher at 5</a:t>
            </a:r>
            <a:r>
              <a:rPr lang="en-GB" sz="1700" baseline="30000" dirty="0"/>
              <a:t>th</a:t>
            </a:r>
            <a:r>
              <a:rPr lang="en-GB" sz="1700" dirty="0"/>
              <a:t> year by 56% - followed by 4</a:t>
            </a:r>
            <a:r>
              <a:rPr lang="en-GB" sz="1700" baseline="30000" dirty="0"/>
              <a:t>th</a:t>
            </a:r>
            <a:r>
              <a:rPr lang="en-GB" sz="1700" dirty="0"/>
              <a:t> year by 34%.</a:t>
            </a:r>
          </a:p>
          <a:p>
            <a:pPr>
              <a:buClr>
                <a:schemeClr val="accent2"/>
              </a:buClr>
            </a:pPr>
            <a:endParaRPr lang="en-GB" sz="1700" dirty="0"/>
          </a:p>
          <a:p>
            <a:pPr marL="285750" indent="-285750">
              <a:buClr>
                <a:schemeClr val="accent1"/>
              </a:buClr>
              <a:buFont typeface="Wingdings" panose="05000000000000000000" pitchFamily="2" charset="2"/>
              <a:buChar char="§"/>
            </a:pPr>
            <a:endParaRPr lang="en-AU" dirty="0"/>
          </a:p>
        </p:txBody>
      </p:sp>
      <p:pic>
        <p:nvPicPr>
          <p:cNvPr id="3074" name="Picture 2">
            <a:extLst>
              <a:ext uri="{FF2B5EF4-FFF2-40B4-BE49-F238E27FC236}">
                <a16:creationId xmlns:a16="http://schemas.microsoft.com/office/drawing/2014/main" id="{FD76E700-67DF-49B0-A3EA-8B3467622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119" y="2624137"/>
            <a:ext cx="3762375" cy="31813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C5D3700-DF7C-4372-BDBE-7F8B313CB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09" y="2624137"/>
            <a:ext cx="3743325"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81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Exploring Features</a:t>
            </a:r>
            <a:br>
              <a:rPr lang="en-GB" dirty="0"/>
            </a:br>
            <a:r>
              <a:rPr lang="en-GB" dirty="0"/>
              <a:t>Monthly work hours - Satisfaction level -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endParaRPr lang="en-US" dirty="0"/>
          </a:p>
          <a:p>
            <a:endParaRPr lang="en-US" dirty="0"/>
          </a:p>
          <a:p>
            <a:endParaRPr lang="en-US" dirty="0"/>
          </a:p>
          <a:p>
            <a:endParaRPr lang="en-US" dirty="0"/>
          </a:p>
          <a:p>
            <a:endParaRPr lang="en-US" dirty="0"/>
          </a:p>
          <a:p>
            <a:pPr marL="0" indent="0">
              <a:buNone/>
            </a:pPr>
            <a:r>
              <a:rPr lang="en-US" dirty="0"/>
              <a:t> </a:t>
            </a:r>
          </a:p>
        </p:txBody>
      </p:sp>
      <p:sp>
        <p:nvSpPr>
          <p:cNvPr id="4" name="TextBox 3">
            <a:extLst>
              <a:ext uri="{FF2B5EF4-FFF2-40B4-BE49-F238E27FC236}">
                <a16:creationId xmlns:a16="http://schemas.microsoft.com/office/drawing/2014/main" id="{3FDFD1B1-44C3-4E35-9709-E445862BF2A7}"/>
              </a:ext>
            </a:extLst>
          </p:cNvPr>
          <p:cNvSpPr txBox="1"/>
          <p:nvPr/>
        </p:nvSpPr>
        <p:spPr>
          <a:xfrm>
            <a:off x="8665369" y="2471738"/>
            <a:ext cx="3150394" cy="2985433"/>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GB" sz="1700" dirty="0"/>
              <a:t>Satisfaction level has a significant drop after an employee works 270 hours a month.</a:t>
            </a:r>
          </a:p>
          <a:p>
            <a:pPr marL="285750" indent="-285750">
              <a:buClr>
                <a:schemeClr val="accent2"/>
              </a:buClr>
              <a:buFont typeface="Wingdings" panose="05000000000000000000" pitchFamily="2" charset="2"/>
              <a:buChar char="§"/>
            </a:pPr>
            <a:endParaRPr lang="en-GB" sz="1700" dirty="0"/>
          </a:p>
          <a:p>
            <a:pPr marL="285750" indent="-285750">
              <a:buClr>
                <a:schemeClr val="accent2"/>
              </a:buClr>
              <a:buFont typeface="Wingdings" panose="05000000000000000000" pitchFamily="2" charset="2"/>
              <a:buChar char="§"/>
            </a:pPr>
            <a:r>
              <a:rPr lang="en-GB" sz="1700" dirty="0"/>
              <a:t>Attrition is more frequent after an employee works more than 200 hours.</a:t>
            </a:r>
          </a:p>
          <a:p>
            <a:pPr>
              <a:buClr>
                <a:schemeClr val="accent2"/>
              </a:buClr>
            </a:pPr>
            <a:endParaRPr lang="en-GB" sz="1700" dirty="0"/>
          </a:p>
          <a:p>
            <a:pPr marL="285750" indent="-285750">
              <a:buClr>
                <a:schemeClr val="accent2"/>
              </a:buClr>
              <a:buFont typeface="Wingdings" panose="05000000000000000000" pitchFamily="2" charset="2"/>
              <a:buChar char="§"/>
            </a:pPr>
            <a:endParaRPr lang="en-GB" sz="1700" dirty="0"/>
          </a:p>
          <a:p>
            <a:pPr marL="285750" indent="-285750">
              <a:buClr>
                <a:schemeClr val="accent1"/>
              </a:buClr>
              <a:buFont typeface="Wingdings" panose="05000000000000000000" pitchFamily="2" charset="2"/>
              <a:buChar char="§"/>
            </a:pPr>
            <a:endParaRPr lang="en-AU" dirty="0"/>
          </a:p>
        </p:txBody>
      </p:sp>
      <p:pic>
        <p:nvPicPr>
          <p:cNvPr id="4098" name="Picture 2">
            <a:extLst>
              <a:ext uri="{FF2B5EF4-FFF2-40B4-BE49-F238E27FC236}">
                <a16:creationId xmlns:a16="http://schemas.microsoft.com/office/drawing/2014/main" id="{B85917C2-69EA-4DF0-AB3B-1B3F46D05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95" y="2440764"/>
            <a:ext cx="3686175" cy="31813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217D588-6D14-4FED-8B6E-A36DA94E6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2007" y="2440764"/>
            <a:ext cx="3705225"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95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Exploring Features</a:t>
            </a:r>
            <a:br>
              <a:rPr lang="en-GB" dirty="0"/>
            </a:br>
            <a:r>
              <a:rPr lang="en-GB" dirty="0"/>
              <a:t>salary groups - Satisfaction level -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endParaRPr lang="en-US" dirty="0"/>
          </a:p>
          <a:p>
            <a:endParaRPr lang="en-US" dirty="0"/>
          </a:p>
          <a:p>
            <a:endParaRPr lang="en-US" dirty="0"/>
          </a:p>
          <a:p>
            <a:endParaRPr lang="en-US" dirty="0"/>
          </a:p>
          <a:p>
            <a:endParaRPr lang="en-US" dirty="0"/>
          </a:p>
          <a:p>
            <a:pPr marL="0" indent="0">
              <a:buNone/>
            </a:pPr>
            <a:r>
              <a:rPr lang="en-US" dirty="0"/>
              <a:t> </a:t>
            </a:r>
          </a:p>
        </p:txBody>
      </p:sp>
      <p:sp>
        <p:nvSpPr>
          <p:cNvPr id="4" name="TextBox 3">
            <a:extLst>
              <a:ext uri="{FF2B5EF4-FFF2-40B4-BE49-F238E27FC236}">
                <a16:creationId xmlns:a16="http://schemas.microsoft.com/office/drawing/2014/main" id="{3FDFD1B1-44C3-4E35-9709-E445862BF2A7}"/>
              </a:ext>
            </a:extLst>
          </p:cNvPr>
          <p:cNvSpPr txBox="1"/>
          <p:nvPr/>
        </p:nvSpPr>
        <p:spPr>
          <a:xfrm>
            <a:off x="8665369" y="2471738"/>
            <a:ext cx="3150394" cy="1938992"/>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GB" sz="1700" dirty="0"/>
              <a:t>Satisfaction level gets higher as salary increases.</a:t>
            </a:r>
          </a:p>
          <a:p>
            <a:pPr>
              <a:buClr>
                <a:schemeClr val="accent2"/>
              </a:buClr>
            </a:pPr>
            <a:endParaRPr lang="en-GB" sz="1700" dirty="0"/>
          </a:p>
          <a:p>
            <a:pPr marL="285750" indent="-285750">
              <a:buClr>
                <a:schemeClr val="accent2"/>
              </a:buClr>
              <a:buFont typeface="Wingdings" panose="05000000000000000000" pitchFamily="2" charset="2"/>
              <a:buChar char="§"/>
            </a:pPr>
            <a:r>
              <a:rPr lang="en-GB" sz="1700" dirty="0"/>
              <a:t>Attrition rate is higher in the low salary group (29%).</a:t>
            </a:r>
          </a:p>
          <a:p>
            <a:pPr>
              <a:buClr>
                <a:schemeClr val="accent2"/>
              </a:buClr>
            </a:pPr>
            <a:endParaRPr lang="en-GB" sz="1700" dirty="0"/>
          </a:p>
          <a:p>
            <a:pPr marL="285750" indent="-285750">
              <a:buClr>
                <a:schemeClr val="accent1"/>
              </a:buClr>
              <a:buFont typeface="Wingdings" panose="05000000000000000000" pitchFamily="2" charset="2"/>
              <a:buChar char="§"/>
            </a:pPr>
            <a:endParaRPr lang="en-AU" dirty="0"/>
          </a:p>
        </p:txBody>
      </p:sp>
      <p:pic>
        <p:nvPicPr>
          <p:cNvPr id="5122" name="Picture 2">
            <a:extLst>
              <a:ext uri="{FF2B5EF4-FFF2-40B4-BE49-F238E27FC236}">
                <a16:creationId xmlns:a16="http://schemas.microsoft.com/office/drawing/2014/main" id="{A7B9FA4F-2E59-4139-A901-240E561DD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312194"/>
            <a:ext cx="349567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4B74A65-8902-40D7-93BA-18A9D0437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1" y="2329845"/>
            <a:ext cx="3792802" cy="3713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92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Exploring Features</a:t>
            </a:r>
            <a:br>
              <a:rPr lang="en-GB" dirty="0"/>
            </a:br>
            <a:r>
              <a:rPr lang="en-GB" dirty="0"/>
              <a:t>departments - Satisfaction level -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endParaRPr lang="en-US" dirty="0"/>
          </a:p>
          <a:p>
            <a:endParaRPr lang="en-US" dirty="0"/>
          </a:p>
          <a:p>
            <a:endParaRPr lang="en-US" dirty="0"/>
          </a:p>
          <a:p>
            <a:endParaRPr lang="en-US" dirty="0"/>
          </a:p>
          <a:p>
            <a:endParaRPr lang="en-US" dirty="0"/>
          </a:p>
          <a:p>
            <a:pPr marL="0" indent="0">
              <a:buNone/>
            </a:pPr>
            <a:r>
              <a:rPr lang="en-US" dirty="0"/>
              <a:t> </a:t>
            </a:r>
          </a:p>
        </p:txBody>
      </p:sp>
      <p:sp>
        <p:nvSpPr>
          <p:cNvPr id="4" name="TextBox 3">
            <a:extLst>
              <a:ext uri="{FF2B5EF4-FFF2-40B4-BE49-F238E27FC236}">
                <a16:creationId xmlns:a16="http://schemas.microsoft.com/office/drawing/2014/main" id="{3FDFD1B1-44C3-4E35-9709-E445862BF2A7}"/>
              </a:ext>
            </a:extLst>
          </p:cNvPr>
          <p:cNvSpPr txBox="1"/>
          <p:nvPr/>
        </p:nvSpPr>
        <p:spPr>
          <a:xfrm>
            <a:off x="8665369" y="2471738"/>
            <a:ext cx="3150394" cy="3247043"/>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GB" sz="1700" dirty="0"/>
              <a:t>Satisfaction levels are similar amongst departments.</a:t>
            </a:r>
          </a:p>
          <a:p>
            <a:pPr marL="285750" indent="-285750">
              <a:buClr>
                <a:schemeClr val="accent2"/>
              </a:buClr>
              <a:buFont typeface="Arial" panose="020B0604020202020204" pitchFamily="34" charset="0"/>
              <a:buChar char="•"/>
            </a:pPr>
            <a:endParaRPr lang="en-GB" sz="1700" dirty="0"/>
          </a:p>
          <a:p>
            <a:pPr marL="285750" indent="-285750">
              <a:buClr>
                <a:schemeClr val="accent2"/>
              </a:buClr>
              <a:buFont typeface="Arial" panose="020B0604020202020204" pitchFamily="34" charset="0"/>
              <a:buChar char="•"/>
            </a:pPr>
            <a:r>
              <a:rPr lang="en-GB" sz="1700" dirty="0"/>
              <a:t>More people leave from sales department.</a:t>
            </a:r>
          </a:p>
          <a:p>
            <a:pPr marL="285750" indent="-285750">
              <a:buClr>
                <a:schemeClr val="accent2"/>
              </a:buClr>
              <a:buFont typeface="Arial" panose="020B0604020202020204" pitchFamily="34" charset="0"/>
              <a:buChar char="•"/>
            </a:pPr>
            <a:endParaRPr lang="en-GB" sz="1700" dirty="0"/>
          </a:p>
          <a:p>
            <a:pPr marL="285750" indent="-285750">
              <a:buClr>
                <a:schemeClr val="accent2"/>
              </a:buClr>
              <a:buFont typeface="Arial" panose="020B0604020202020204" pitchFamily="34" charset="0"/>
              <a:buChar char="•"/>
            </a:pPr>
            <a:r>
              <a:rPr lang="en-GB" sz="1700" dirty="0"/>
              <a:t>HR department has highest percentage of attrition by 30% - followed by accounting 26%</a:t>
            </a:r>
          </a:p>
          <a:p>
            <a:pPr>
              <a:buClr>
                <a:schemeClr val="accent2"/>
              </a:buClr>
            </a:pPr>
            <a:endParaRPr lang="en-GB" sz="1700" dirty="0"/>
          </a:p>
          <a:p>
            <a:pPr marL="285750" indent="-285750">
              <a:buClr>
                <a:schemeClr val="accent1"/>
              </a:buClr>
              <a:buFont typeface="Wingdings" panose="05000000000000000000" pitchFamily="2" charset="2"/>
              <a:buChar char="§"/>
            </a:pPr>
            <a:endParaRPr lang="en-AU" dirty="0"/>
          </a:p>
        </p:txBody>
      </p:sp>
      <p:pic>
        <p:nvPicPr>
          <p:cNvPr id="6146" name="Picture 2">
            <a:extLst>
              <a:ext uri="{FF2B5EF4-FFF2-40B4-BE49-F238E27FC236}">
                <a16:creationId xmlns:a16="http://schemas.microsoft.com/office/drawing/2014/main" id="{3DD57E79-E7F4-4046-9CB0-C8E9AF917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48" y="2359819"/>
            <a:ext cx="3743325" cy="35909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C5BA4C4-0721-44FE-9B6E-CE055F921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948" y="2359819"/>
            <a:ext cx="3762375"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755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rmAutofit/>
          </a:bodyPr>
          <a:lstStyle/>
          <a:p>
            <a:pPr algn="ctr"/>
            <a:r>
              <a:rPr lang="en-GB" sz="4000" dirty="0"/>
              <a:t>Modelling Steps Followed</a:t>
            </a:r>
            <a:endParaRPr lang="en-AU" sz="4000" dirty="0"/>
          </a:p>
        </p:txBody>
      </p:sp>
      <p:sp>
        <p:nvSpPr>
          <p:cNvPr id="3" name="Content Placeholder 2">
            <a:extLst>
              <a:ext uri="{FF2B5EF4-FFF2-40B4-BE49-F238E27FC236}">
                <a16:creationId xmlns:a16="http://schemas.microsoft.com/office/drawing/2014/main" id="{9DD04D0B-30CA-4485-AEF3-B3BBDB9AAA08}"/>
              </a:ext>
            </a:extLst>
          </p:cNvPr>
          <p:cNvSpPr>
            <a:spLocks noGrp="1"/>
          </p:cNvSpPr>
          <p:nvPr>
            <p:ph idx="1"/>
          </p:nvPr>
        </p:nvSpPr>
        <p:spPr/>
        <p:txBody>
          <a:bodyPr>
            <a:normAutofit/>
          </a:bodyPr>
          <a:lstStyle/>
          <a:p>
            <a:pPr marL="0" indent="0">
              <a:buNone/>
            </a:pPr>
            <a:r>
              <a:rPr lang="en-GB" dirty="0"/>
              <a:t>1. Conducted feature selection by Random Forest.</a:t>
            </a:r>
          </a:p>
          <a:p>
            <a:pPr marL="0" indent="0">
              <a:buNone/>
            </a:pPr>
            <a:r>
              <a:rPr lang="en-GB" dirty="0"/>
              <a:t>   - Notebook 1 – only with numerical data</a:t>
            </a:r>
          </a:p>
          <a:p>
            <a:pPr marL="0" indent="0">
              <a:buNone/>
            </a:pPr>
            <a:r>
              <a:rPr lang="en-GB" dirty="0"/>
              <a:t>   - Notebook 2 – included categorical data</a:t>
            </a:r>
          </a:p>
          <a:p>
            <a:pPr marL="0" indent="0">
              <a:buNone/>
            </a:pPr>
            <a:r>
              <a:rPr lang="en-GB" dirty="0"/>
              <a:t>2. Created 2 notebooks with selected features </a:t>
            </a:r>
          </a:p>
          <a:p>
            <a:pPr marL="0" indent="0">
              <a:buNone/>
            </a:pPr>
            <a:r>
              <a:rPr lang="en-GB" dirty="0"/>
              <a:t>   - Notebook 1 – with top 4 features</a:t>
            </a:r>
          </a:p>
          <a:p>
            <a:pPr marL="0" indent="0">
              <a:buNone/>
            </a:pPr>
            <a:r>
              <a:rPr lang="en-GB" dirty="0"/>
              <a:t>   - Notebook 2 – with top 8 features</a:t>
            </a:r>
          </a:p>
          <a:p>
            <a:pPr marL="0" indent="0">
              <a:buNone/>
            </a:pPr>
            <a:r>
              <a:rPr lang="en-GB" dirty="0"/>
              <a:t>3. Defined target value – check any class imbalance issues</a:t>
            </a:r>
          </a:p>
          <a:p>
            <a:pPr marL="0" indent="0">
              <a:buNone/>
            </a:pPr>
            <a:r>
              <a:rPr lang="en-GB" dirty="0"/>
              <a:t>4. Due to class imbalance, oversampled minority class (by SMOTE)</a:t>
            </a:r>
          </a:p>
        </p:txBody>
      </p:sp>
    </p:spTree>
    <p:extLst>
      <p:ext uri="{BB962C8B-B14F-4D97-AF65-F5344CB8AC3E}">
        <p14:creationId xmlns:p14="http://schemas.microsoft.com/office/powerpoint/2010/main" val="411854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rmAutofit/>
          </a:bodyPr>
          <a:lstStyle/>
          <a:p>
            <a:pPr algn="ctr"/>
            <a:r>
              <a:rPr lang="en-GB" sz="4000" dirty="0"/>
              <a:t>Modelling Steps Followed</a:t>
            </a:r>
            <a:endParaRPr lang="en-AU" sz="4000" dirty="0"/>
          </a:p>
        </p:txBody>
      </p:sp>
      <p:sp>
        <p:nvSpPr>
          <p:cNvPr id="3" name="Content Placeholder 2">
            <a:extLst>
              <a:ext uri="{FF2B5EF4-FFF2-40B4-BE49-F238E27FC236}">
                <a16:creationId xmlns:a16="http://schemas.microsoft.com/office/drawing/2014/main" id="{9DD04D0B-30CA-4485-AEF3-B3BBDB9AAA08}"/>
              </a:ext>
            </a:extLst>
          </p:cNvPr>
          <p:cNvSpPr>
            <a:spLocks noGrp="1"/>
          </p:cNvSpPr>
          <p:nvPr>
            <p:ph idx="1"/>
          </p:nvPr>
        </p:nvSpPr>
        <p:spPr/>
        <p:txBody>
          <a:bodyPr>
            <a:normAutofit/>
          </a:bodyPr>
          <a:lstStyle/>
          <a:p>
            <a:pPr marL="0" indent="0">
              <a:buNone/>
            </a:pPr>
            <a:r>
              <a:rPr lang="en-GB" dirty="0"/>
              <a:t>5. Scaled feature values for in notebooks due to variance differences</a:t>
            </a:r>
          </a:p>
          <a:p>
            <a:pPr marL="0" indent="0">
              <a:buNone/>
            </a:pPr>
            <a:r>
              <a:rPr lang="en-GB" dirty="0"/>
              <a:t>6. Used Logistic Regression, Decision Tree Classifier, Random Forest Classifier and K Nearest </a:t>
            </a:r>
            <a:r>
              <a:rPr lang="en-GB" dirty="0" err="1"/>
              <a:t>Neighbors</a:t>
            </a:r>
            <a:r>
              <a:rPr lang="en-GB" dirty="0"/>
              <a:t> machine learning models on data. Applied hyperparameter tuning only to Logistic Regression as the scores were significantly lower than the other models.</a:t>
            </a:r>
          </a:p>
          <a:p>
            <a:pPr marL="0" indent="0">
              <a:buNone/>
            </a:pPr>
            <a:r>
              <a:rPr lang="en-GB" dirty="0"/>
              <a:t>7. Created confusion matrix</a:t>
            </a:r>
          </a:p>
          <a:p>
            <a:pPr marL="0" indent="0">
              <a:buNone/>
            </a:pPr>
            <a:r>
              <a:rPr lang="en-GB" dirty="0"/>
              <a:t>8. Created precision – recall curves to be able to compare models among each others in both notebooks.</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875624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AU" sz="4000" dirty="0"/>
              <a:t>Comparing Approaches</a:t>
            </a:r>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fontScale="92500" lnSpcReduction="10000"/>
          </a:bodyPr>
          <a:lstStyle/>
          <a:p>
            <a:r>
              <a:rPr lang="en-US" dirty="0"/>
              <a:t>Using 8 features improves Logistic Regression model.</a:t>
            </a:r>
          </a:p>
          <a:p>
            <a:endParaRPr lang="en-US" dirty="0"/>
          </a:p>
          <a:p>
            <a:r>
              <a:rPr lang="en-US" dirty="0"/>
              <a:t>Comparing both approaches – Random Forest is the winner.</a:t>
            </a:r>
          </a:p>
          <a:p>
            <a:pPr marL="0" indent="0">
              <a:buNone/>
            </a:pPr>
            <a:endParaRPr lang="en-US" dirty="0"/>
          </a:p>
          <a:p>
            <a:endParaRPr lang="en-US" dirty="0"/>
          </a:p>
          <a:p>
            <a:endParaRPr lang="en-US" dirty="0"/>
          </a:p>
          <a:p>
            <a:endParaRPr lang="en-US" dirty="0"/>
          </a:p>
          <a:p>
            <a:endParaRPr lang="en-US" dirty="0"/>
          </a:p>
          <a:p>
            <a:pPr marL="0" indent="0">
              <a:buNone/>
            </a:pPr>
            <a:r>
              <a:rPr lang="en-US" dirty="0"/>
              <a:t> </a:t>
            </a:r>
          </a:p>
        </p:txBody>
      </p:sp>
      <p:pic>
        <p:nvPicPr>
          <p:cNvPr id="8194" name="Picture 2">
            <a:extLst>
              <a:ext uri="{FF2B5EF4-FFF2-40B4-BE49-F238E27FC236}">
                <a16:creationId xmlns:a16="http://schemas.microsoft.com/office/drawing/2014/main" id="{72D08545-D452-4262-ABC3-099016A69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610" y="2445526"/>
            <a:ext cx="3676650" cy="31718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3945280-3174-42A8-862F-A4EB3CB5F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910" y="2445526"/>
            <a:ext cx="36766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369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AU" sz="4000" dirty="0"/>
              <a:t>Summary - Comparing 2 approaches</a:t>
            </a:r>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624620" y="2112135"/>
            <a:ext cx="3379623" cy="3838609"/>
          </a:xfrm>
        </p:spPr>
        <p:txBody>
          <a:bodyPr>
            <a:normAutofit fontScale="85000" lnSpcReduction="20000"/>
          </a:bodyPr>
          <a:lstStyle/>
          <a:p>
            <a:r>
              <a:rPr lang="en-US" sz="2000" dirty="0"/>
              <a:t>0 – is still working</a:t>
            </a:r>
          </a:p>
          <a:p>
            <a:pPr marL="0" indent="0">
              <a:buNone/>
            </a:pPr>
            <a:r>
              <a:rPr lang="en-US" sz="2000" dirty="0"/>
              <a:t>      1 – left</a:t>
            </a:r>
          </a:p>
          <a:p>
            <a:pPr marL="0" indent="0">
              <a:buNone/>
            </a:pPr>
            <a:endParaRPr lang="en-US" sz="2000" dirty="0"/>
          </a:p>
          <a:p>
            <a:r>
              <a:rPr lang="en-US" sz="2000" dirty="0"/>
              <a:t>8 feature approach with random forest predicts slightly better on the class 1.</a:t>
            </a:r>
          </a:p>
          <a:p>
            <a:pPr marL="0" indent="0">
              <a:buNone/>
            </a:pPr>
            <a:endParaRPr lang="en-US" dirty="0"/>
          </a:p>
          <a:p>
            <a:endParaRPr lang="en-US" dirty="0"/>
          </a:p>
          <a:p>
            <a:endParaRPr lang="en-US" dirty="0"/>
          </a:p>
          <a:p>
            <a:endParaRPr lang="en-US" dirty="0"/>
          </a:p>
          <a:p>
            <a:endParaRPr lang="en-US" dirty="0"/>
          </a:p>
          <a:p>
            <a:pPr marL="0" indent="0">
              <a:buNone/>
            </a:pPr>
            <a:r>
              <a:rPr lang="en-US" dirty="0"/>
              <a:t> </a:t>
            </a:r>
          </a:p>
        </p:txBody>
      </p:sp>
      <p:pic>
        <p:nvPicPr>
          <p:cNvPr id="9218" name="Picture 2">
            <a:extLst>
              <a:ext uri="{FF2B5EF4-FFF2-40B4-BE49-F238E27FC236}">
                <a16:creationId xmlns:a16="http://schemas.microsoft.com/office/drawing/2014/main" id="{4B39D324-C29B-4BAA-85E3-6CA585ECF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31" y="2445526"/>
            <a:ext cx="4038600" cy="30575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A213860-13A2-44F0-8F03-6EDB80355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867" y="2445526"/>
            <a:ext cx="4038600"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14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AU" sz="4000" dirty="0"/>
              <a:t>Next steps / recommendations</a:t>
            </a:r>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659082" y="2112135"/>
            <a:ext cx="10349344" cy="3838609"/>
          </a:xfrm>
        </p:spPr>
        <p:txBody>
          <a:bodyPr>
            <a:normAutofit fontScale="25000" lnSpcReduction="20000"/>
          </a:bodyPr>
          <a:lstStyle/>
          <a:p>
            <a:endParaRPr lang="en-US" dirty="0"/>
          </a:p>
          <a:p>
            <a:endParaRPr lang="en-US" dirty="0"/>
          </a:p>
          <a:p>
            <a:endParaRPr lang="en-US" sz="2100" dirty="0"/>
          </a:p>
          <a:p>
            <a:endParaRPr lang="en-US" sz="2100" dirty="0"/>
          </a:p>
          <a:p>
            <a:endParaRPr lang="en-US" sz="1050" dirty="0"/>
          </a:p>
          <a:p>
            <a:pPr marL="0" indent="0">
              <a:buNone/>
            </a:pPr>
            <a:r>
              <a:rPr lang="en-US" sz="7200" dirty="0"/>
              <a:t>How to motivate employees to reduce attrition?</a:t>
            </a:r>
          </a:p>
          <a:p>
            <a:r>
              <a:rPr lang="en-US" sz="6400" dirty="0"/>
              <a:t>Offer skill training</a:t>
            </a:r>
          </a:p>
          <a:p>
            <a:r>
              <a:rPr lang="en-US" sz="6400" dirty="0"/>
              <a:t>Pay Competitive </a:t>
            </a:r>
          </a:p>
          <a:p>
            <a:r>
              <a:rPr lang="en-US" sz="6400" dirty="0"/>
              <a:t>Show appreciation</a:t>
            </a:r>
          </a:p>
          <a:p>
            <a:r>
              <a:rPr lang="en-US" sz="6400" dirty="0"/>
              <a:t>Give rewards for achievements</a:t>
            </a:r>
          </a:p>
          <a:p>
            <a:r>
              <a:rPr lang="en-US" sz="6400" dirty="0"/>
              <a:t>Offer employee the option of cross training</a:t>
            </a:r>
          </a:p>
          <a:p>
            <a:r>
              <a:rPr lang="en-US" sz="6400" dirty="0"/>
              <a:t>Level the work load </a:t>
            </a:r>
          </a:p>
          <a:p>
            <a:r>
              <a:rPr lang="en-US" sz="6400" dirty="0"/>
              <a:t>Regular review session</a:t>
            </a:r>
          </a:p>
          <a:p>
            <a:r>
              <a:rPr lang="en-US" sz="6400" dirty="0"/>
              <a:t>Develop exit interview to understand the reasons for staff leaving</a:t>
            </a:r>
          </a:p>
          <a:p>
            <a:r>
              <a:rPr lang="en-US" sz="6400" dirty="0"/>
              <a:t>Report staff turn over , reasons for leaving and cost on a regular bases to managers.</a:t>
            </a:r>
          </a:p>
          <a:p>
            <a:pPr marL="0" indent="0">
              <a:buNone/>
            </a:pPr>
            <a:endParaRPr lang="en-US" sz="2100" dirty="0"/>
          </a:p>
          <a:p>
            <a:pPr marL="0" indent="0">
              <a:buNone/>
            </a:pPr>
            <a:endParaRPr lang="en-US" sz="2100" dirty="0"/>
          </a:p>
          <a:p>
            <a:pPr marL="0" indent="0">
              <a:buNone/>
            </a:pPr>
            <a:endParaRPr lang="en-US" sz="2100" dirty="0"/>
          </a:p>
          <a:p>
            <a:endParaRPr lang="en-US" sz="2100" dirty="0"/>
          </a:p>
        </p:txBody>
      </p:sp>
    </p:spTree>
    <p:extLst>
      <p:ext uri="{BB962C8B-B14F-4D97-AF65-F5344CB8AC3E}">
        <p14:creationId xmlns:p14="http://schemas.microsoft.com/office/powerpoint/2010/main" val="270128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rmAutofit/>
          </a:bodyPr>
          <a:lstStyle/>
          <a:p>
            <a:pPr algn="ctr"/>
            <a:r>
              <a:rPr lang="en-GB" sz="4000" dirty="0"/>
              <a:t>Problem Statement</a:t>
            </a:r>
            <a:endParaRPr lang="en-AU" sz="4000" dirty="0"/>
          </a:p>
        </p:txBody>
      </p:sp>
      <p:sp>
        <p:nvSpPr>
          <p:cNvPr id="3" name="Content Placeholder 2">
            <a:extLst>
              <a:ext uri="{FF2B5EF4-FFF2-40B4-BE49-F238E27FC236}">
                <a16:creationId xmlns:a16="http://schemas.microsoft.com/office/drawing/2014/main" id="{9DD04D0B-30CA-4485-AEF3-B3BBDB9AAA08}"/>
              </a:ext>
            </a:extLst>
          </p:cNvPr>
          <p:cNvSpPr>
            <a:spLocks noGrp="1"/>
          </p:cNvSpPr>
          <p:nvPr>
            <p:ph idx="1"/>
          </p:nvPr>
        </p:nvSpPr>
        <p:spPr/>
        <p:txBody>
          <a:bodyPr>
            <a:normAutofit fontScale="25000" lnSpcReduction="20000"/>
          </a:bodyPr>
          <a:lstStyle/>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sz="2300" dirty="0"/>
          </a:p>
          <a:p>
            <a:pPr marL="0" indent="0">
              <a:buNone/>
            </a:pPr>
            <a:endParaRPr lang="en-GB" sz="3300" b="0" i="0" dirty="0">
              <a:solidFill>
                <a:srgbClr val="002060"/>
              </a:solidFill>
              <a:effectLst/>
              <a:latin typeface="Trebuchet"/>
            </a:endParaRPr>
          </a:p>
          <a:p>
            <a:pPr marL="0" indent="0">
              <a:buNone/>
            </a:pPr>
            <a:endParaRPr lang="en-GB" sz="3300" b="0" i="0" dirty="0">
              <a:solidFill>
                <a:srgbClr val="002060"/>
              </a:solidFill>
              <a:effectLst/>
              <a:latin typeface="Trebuchet"/>
            </a:endParaRPr>
          </a:p>
          <a:p>
            <a:pPr marL="0" indent="0">
              <a:buNone/>
            </a:pPr>
            <a:endParaRPr lang="en-GB" sz="3300" b="0" i="0" dirty="0">
              <a:solidFill>
                <a:srgbClr val="002060"/>
              </a:solidFill>
              <a:effectLst/>
              <a:latin typeface="Trebuchet"/>
            </a:endParaRPr>
          </a:p>
          <a:p>
            <a:pPr marL="0" indent="0">
              <a:buNone/>
            </a:pPr>
            <a:endParaRPr lang="en-GB" sz="3300" dirty="0">
              <a:solidFill>
                <a:srgbClr val="002060"/>
              </a:solidFill>
              <a:latin typeface="Trebuchet"/>
            </a:endParaRPr>
          </a:p>
          <a:p>
            <a:pPr marL="0" indent="0">
              <a:buNone/>
            </a:pPr>
            <a:endParaRPr lang="en-GB" sz="7200" b="0" i="0" dirty="0">
              <a:solidFill>
                <a:srgbClr val="002060"/>
              </a:solidFill>
              <a:effectLst/>
              <a:latin typeface="Trebuchet"/>
            </a:endParaRPr>
          </a:p>
          <a:p>
            <a:pPr marL="0" indent="0">
              <a:buNone/>
            </a:pPr>
            <a:endParaRPr lang="en-AU" sz="5600" b="0" i="0" dirty="0">
              <a:solidFill>
                <a:srgbClr val="002060"/>
              </a:solidFill>
              <a:effectLst/>
              <a:latin typeface="Trebuchet"/>
            </a:endParaRPr>
          </a:p>
          <a:p>
            <a:pPr marL="0" indent="0">
              <a:buNone/>
            </a:pPr>
            <a:endParaRPr lang="en-AU" sz="5600" dirty="0">
              <a:solidFill>
                <a:srgbClr val="002060"/>
              </a:solidFill>
              <a:latin typeface="Trebuchet"/>
            </a:endParaRPr>
          </a:p>
          <a:p>
            <a:pPr marL="0" indent="0">
              <a:buNone/>
            </a:pPr>
            <a:endParaRPr lang="en-AU" sz="5600" b="0" i="0" dirty="0">
              <a:solidFill>
                <a:srgbClr val="002060"/>
              </a:solidFill>
              <a:effectLst/>
              <a:latin typeface="Trebuchet"/>
            </a:endParaRPr>
          </a:p>
          <a:p>
            <a:pPr marL="0" indent="0">
              <a:buNone/>
            </a:pPr>
            <a:endParaRPr lang="en-AU" sz="7200" b="0" i="0" dirty="0">
              <a:solidFill>
                <a:srgbClr val="002060"/>
              </a:solidFill>
              <a:effectLst/>
              <a:latin typeface="Trebuchet"/>
            </a:endParaRPr>
          </a:p>
          <a:p>
            <a:r>
              <a:rPr lang="en-AU" sz="7200" dirty="0"/>
              <a:t>What is employee attrition? </a:t>
            </a:r>
          </a:p>
          <a:p>
            <a:pPr marL="0" indent="0">
              <a:buNone/>
            </a:pPr>
            <a:r>
              <a:rPr lang="en-GB" sz="7200" b="0" i="0" dirty="0">
                <a:solidFill>
                  <a:srgbClr val="66668F"/>
                </a:solidFill>
                <a:effectLst/>
                <a:latin typeface="GT Walsheim Pro"/>
              </a:rPr>
              <a:t>          </a:t>
            </a:r>
            <a:r>
              <a:rPr lang="en-GB" sz="7200" b="0" i="0" dirty="0">
                <a:solidFill>
                  <a:srgbClr val="002060"/>
                </a:solidFill>
                <a:effectLst/>
                <a:latin typeface="Trebuchet"/>
              </a:rPr>
              <a:t>Reduction of the workforce due to resignations, retirement, sickness, or death</a:t>
            </a:r>
          </a:p>
          <a:p>
            <a:pPr marL="0" indent="0">
              <a:buNone/>
            </a:pPr>
            <a:endParaRPr lang="en-GB" sz="7200" b="0" i="0" dirty="0">
              <a:solidFill>
                <a:srgbClr val="002060"/>
              </a:solidFill>
              <a:effectLst/>
              <a:latin typeface="Trebuchet"/>
            </a:endParaRPr>
          </a:p>
          <a:p>
            <a:r>
              <a:rPr lang="en-AU" sz="7200" dirty="0"/>
              <a:t>What are some disadvantages of high employee attrition rates?</a:t>
            </a:r>
          </a:p>
          <a:p>
            <a:pPr marL="0" indent="0">
              <a:buNone/>
            </a:pPr>
            <a:r>
              <a:rPr lang="en-AU" sz="7200" dirty="0"/>
              <a:t>         </a:t>
            </a:r>
            <a:r>
              <a:rPr lang="en-AU" sz="7200" b="0" i="0" dirty="0">
                <a:solidFill>
                  <a:srgbClr val="002060"/>
                </a:solidFill>
                <a:effectLst/>
                <a:latin typeface="Trebuchet"/>
              </a:rPr>
              <a:t>Increased cost, lack of knowledgeable employees, decreased overall performance,  </a:t>
            </a:r>
            <a:r>
              <a:rPr lang="en-AU" sz="7200" dirty="0">
                <a:solidFill>
                  <a:srgbClr val="002060"/>
                </a:solidFill>
                <a:latin typeface="Trebuchet"/>
              </a:rPr>
              <a:t>c</a:t>
            </a:r>
            <a:r>
              <a:rPr lang="en-AU" sz="7200" b="0" i="0" dirty="0">
                <a:solidFill>
                  <a:srgbClr val="002060"/>
                </a:solidFill>
                <a:effectLst/>
                <a:latin typeface="Trebuchet"/>
              </a:rPr>
              <a:t>reate a negative image</a:t>
            </a:r>
          </a:p>
          <a:p>
            <a:pPr marL="0" indent="0">
              <a:buNone/>
            </a:pPr>
            <a:endParaRPr lang="en-AU" sz="7200" b="0" i="0" dirty="0">
              <a:solidFill>
                <a:srgbClr val="002060"/>
              </a:solidFill>
              <a:effectLst/>
              <a:latin typeface="Trebuchet"/>
            </a:endParaRPr>
          </a:p>
          <a:p>
            <a:r>
              <a:rPr lang="en-AU" sz="7200" b="0" i="0" dirty="0">
                <a:solidFill>
                  <a:schemeClr val="tx1"/>
                </a:solidFill>
                <a:effectLst/>
                <a:latin typeface="Trebuchet"/>
              </a:rPr>
              <a:t>What causes employee attrition?</a:t>
            </a:r>
          </a:p>
          <a:p>
            <a:pPr marL="0" indent="0">
              <a:buNone/>
            </a:pPr>
            <a:r>
              <a:rPr lang="en-AU" sz="7200" dirty="0">
                <a:solidFill>
                  <a:srgbClr val="002060"/>
                </a:solidFill>
                <a:latin typeface="Trebuchet"/>
              </a:rPr>
              <a:t>         </a:t>
            </a:r>
            <a:r>
              <a:rPr lang="en-GB" sz="7200" i="0" dirty="0">
                <a:solidFill>
                  <a:srgbClr val="002060"/>
                </a:solidFill>
                <a:effectLst/>
                <a:latin typeface="Trebuchet"/>
              </a:rPr>
              <a:t>Compensation, recognition, career progression, company culture, stres</a:t>
            </a:r>
            <a:r>
              <a:rPr lang="en-GB" sz="7200" dirty="0">
                <a:solidFill>
                  <a:srgbClr val="002060"/>
                </a:solidFill>
                <a:latin typeface="Trebuchet"/>
              </a:rPr>
              <a:t>s etc</a:t>
            </a:r>
          </a:p>
          <a:p>
            <a:pPr marL="0" indent="0">
              <a:buNone/>
            </a:pPr>
            <a:endParaRPr lang="en-GB" sz="7200" dirty="0">
              <a:solidFill>
                <a:srgbClr val="66668F"/>
              </a:solidFill>
              <a:latin typeface="Trebuchet"/>
            </a:endParaRPr>
          </a:p>
          <a:p>
            <a:pPr marL="0" indent="0">
              <a:buNone/>
            </a:pPr>
            <a:endParaRPr lang="en-GB" sz="7200" dirty="0">
              <a:solidFill>
                <a:srgbClr val="66668F"/>
              </a:solidFill>
              <a:latin typeface="Trebuchet"/>
            </a:endParaRPr>
          </a:p>
          <a:p>
            <a:pPr marL="0" indent="0">
              <a:buNone/>
            </a:pPr>
            <a:endParaRPr lang="en-AU" sz="5600" dirty="0">
              <a:solidFill>
                <a:srgbClr val="002060"/>
              </a:solidFill>
              <a:latin typeface="Trebuchet"/>
            </a:endParaRPr>
          </a:p>
          <a:p>
            <a:pPr marL="0" indent="0">
              <a:buNone/>
            </a:pPr>
            <a:endParaRPr lang="en-AU" sz="5600" dirty="0">
              <a:solidFill>
                <a:srgbClr val="002060"/>
              </a:solidFill>
              <a:latin typeface="Trebuchet"/>
            </a:endParaRPr>
          </a:p>
          <a:p>
            <a:pPr marL="0" indent="0">
              <a:buNone/>
            </a:pPr>
            <a:endParaRPr lang="en-AU" sz="3300" b="0" i="0" dirty="0">
              <a:solidFill>
                <a:srgbClr val="002060"/>
              </a:solidFill>
              <a:effectLst/>
              <a:latin typeface="Trebuchet"/>
            </a:endParaRPr>
          </a:p>
          <a:p>
            <a:pPr marL="0" indent="0">
              <a:buNone/>
            </a:pPr>
            <a:endParaRPr lang="en-AU" sz="3300" dirty="0">
              <a:solidFill>
                <a:srgbClr val="002060"/>
              </a:solidFill>
              <a:latin typeface="Trebuchet"/>
            </a:endParaRPr>
          </a:p>
          <a:p>
            <a:pPr marL="0" indent="0">
              <a:buNone/>
            </a:pPr>
            <a:endParaRPr lang="en-AU" sz="3300" b="0" i="0" dirty="0">
              <a:solidFill>
                <a:srgbClr val="002060"/>
              </a:solidFill>
              <a:effectLst/>
              <a:latin typeface="Trebuchet"/>
            </a:endParaRPr>
          </a:p>
          <a:p>
            <a:pPr marL="0" indent="0">
              <a:buNone/>
            </a:pPr>
            <a:endParaRPr lang="en-AU" sz="3300" dirty="0">
              <a:solidFill>
                <a:srgbClr val="002060"/>
              </a:solidFill>
              <a:latin typeface="Trebuchet"/>
            </a:endParaRPr>
          </a:p>
          <a:p>
            <a:pPr marL="0" indent="0">
              <a:buNone/>
            </a:pPr>
            <a:endParaRPr lang="en-AU" sz="3300" b="0" i="0" dirty="0">
              <a:solidFill>
                <a:srgbClr val="002060"/>
              </a:solidFill>
              <a:effectLst/>
              <a:latin typeface="Trebuchet"/>
            </a:endParaRPr>
          </a:p>
          <a:p>
            <a:pPr marL="0" indent="0">
              <a:buNone/>
            </a:pPr>
            <a:endParaRPr lang="en-AU" sz="3300" dirty="0">
              <a:solidFill>
                <a:srgbClr val="002060"/>
              </a:solidFill>
              <a:latin typeface="Trebuchet"/>
            </a:endParaRPr>
          </a:p>
          <a:p>
            <a:pPr marL="0" indent="0">
              <a:buNone/>
            </a:pPr>
            <a:endParaRPr lang="en-AU" sz="3300" b="0" i="0" dirty="0">
              <a:solidFill>
                <a:srgbClr val="002060"/>
              </a:solidFill>
              <a:effectLst/>
              <a:latin typeface="Trebuchet"/>
            </a:endParaRPr>
          </a:p>
          <a:p>
            <a:pPr marL="0" indent="0">
              <a:buNone/>
            </a:pPr>
            <a:endParaRPr lang="en-AU" sz="3300" dirty="0">
              <a:solidFill>
                <a:srgbClr val="002060"/>
              </a:solidFill>
              <a:latin typeface="Trebuchet"/>
            </a:endParaRPr>
          </a:p>
          <a:p>
            <a:pPr marL="0" indent="0">
              <a:buNone/>
            </a:pPr>
            <a:endParaRPr lang="en-AU" sz="3300" b="0" i="0" dirty="0">
              <a:solidFill>
                <a:srgbClr val="002060"/>
              </a:solidFill>
              <a:effectLst/>
              <a:latin typeface="Trebuchet"/>
            </a:endParaRPr>
          </a:p>
          <a:p>
            <a:pPr marL="0" indent="0">
              <a:buNone/>
            </a:pPr>
            <a:endParaRPr lang="en-AU" b="0" i="0" dirty="0">
              <a:solidFill>
                <a:srgbClr val="111111"/>
              </a:solidFill>
              <a:effectLst/>
              <a:latin typeface="Trebuchet"/>
            </a:endParaRPr>
          </a:p>
          <a:p>
            <a:pPr marL="0" indent="0">
              <a:buNone/>
            </a:pPr>
            <a:endParaRPr lang="en-AU" b="0" i="0" dirty="0">
              <a:solidFill>
                <a:srgbClr val="111111"/>
              </a:solidFill>
              <a:effectLst/>
              <a:latin typeface="Trebuchet"/>
            </a:endParaRPr>
          </a:p>
          <a:p>
            <a:pPr marL="0" indent="0">
              <a:buNone/>
            </a:pPr>
            <a:endParaRPr lang="en-AU" b="0" i="0" dirty="0">
              <a:solidFill>
                <a:srgbClr val="111111"/>
              </a:solidFill>
              <a:effectLst/>
              <a:latin typeface="Trebuchet"/>
            </a:endParaRPr>
          </a:p>
          <a:p>
            <a:pPr marL="0" indent="0">
              <a:buNone/>
            </a:pPr>
            <a:endParaRPr lang="en-AU" dirty="0"/>
          </a:p>
          <a:p>
            <a:endParaRPr lang="en-GB" b="0" i="0" dirty="0">
              <a:solidFill>
                <a:srgbClr val="66668F"/>
              </a:solidFill>
              <a:effectLst/>
            </a:endParaRPr>
          </a:p>
          <a:p>
            <a:endParaRPr lang="en-AU" dirty="0"/>
          </a:p>
        </p:txBody>
      </p:sp>
    </p:spTree>
    <p:extLst>
      <p:ext uri="{BB962C8B-B14F-4D97-AF65-F5344CB8AC3E}">
        <p14:creationId xmlns:p14="http://schemas.microsoft.com/office/powerpoint/2010/main" val="184734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rmAutofit/>
          </a:bodyPr>
          <a:lstStyle/>
          <a:p>
            <a:pPr algn="ctr"/>
            <a:r>
              <a:rPr lang="en-GB" sz="4000" dirty="0"/>
              <a:t>Business Question</a:t>
            </a:r>
            <a:endParaRPr lang="en-AU" sz="4000" dirty="0"/>
          </a:p>
        </p:txBody>
      </p:sp>
      <p:sp>
        <p:nvSpPr>
          <p:cNvPr id="3" name="Content Placeholder 2">
            <a:extLst>
              <a:ext uri="{FF2B5EF4-FFF2-40B4-BE49-F238E27FC236}">
                <a16:creationId xmlns:a16="http://schemas.microsoft.com/office/drawing/2014/main" id="{9DD04D0B-30CA-4485-AEF3-B3BBDB9AAA08}"/>
              </a:ext>
            </a:extLst>
          </p:cNvPr>
          <p:cNvSpPr>
            <a:spLocks noGrp="1"/>
          </p:cNvSpPr>
          <p:nvPr>
            <p:ph idx="1"/>
          </p:nvPr>
        </p:nvSpPr>
        <p:spPr/>
        <p:txBody>
          <a:bodyPr>
            <a:normAutofit/>
          </a:bodyPr>
          <a:lstStyle/>
          <a:p>
            <a:r>
              <a:rPr lang="en-GB" sz="2400" dirty="0"/>
              <a:t>Based on the data that is given to us can we predict employee attrition using various machine learning models and techniques?</a:t>
            </a:r>
          </a:p>
          <a:p>
            <a:endParaRPr lang="en-GB" sz="2400" dirty="0"/>
          </a:p>
          <a:p>
            <a:pPr marL="0" indent="0">
              <a:buNone/>
            </a:pPr>
            <a:endParaRPr lang="en-AU" sz="2400" dirty="0"/>
          </a:p>
        </p:txBody>
      </p:sp>
    </p:spTree>
    <p:extLst>
      <p:ext uri="{BB962C8B-B14F-4D97-AF65-F5344CB8AC3E}">
        <p14:creationId xmlns:p14="http://schemas.microsoft.com/office/powerpoint/2010/main" val="310572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746228" y="1037967"/>
            <a:ext cx="3054091" cy="4709131"/>
          </a:xfrm>
        </p:spPr>
        <p:txBody>
          <a:bodyPr anchor="ctr">
            <a:normAutofit/>
          </a:bodyPr>
          <a:lstStyle/>
          <a:p>
            <a:r>
              <a:rPr lang="en-GB">
                <a:solidFill>
                  <a:schemeClr val="bg1">
                    <a:lumMod val="85000"/>
                    <a:lumOff val="15000"/>
                  </a:schemeClr>
                </a:solidFill>
              </a:rPr>
              <a:t>Data explained</a:t>
            </a:r>
            <a:endParaRPr lang="en-AU">
              <a:solidFill>
                <a:schemeClr val="bg1">
                  <a:lumMod val="85000"/>
                  <a:lumOff val="15000"/>
                </a:schemeClr>
              </a:solidFill>
            </a:endParaRP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2960D8F-8CFE-4BA4-B43B-A09EC7EAB040}"/>
              </a:ext>
            </a:extLst>
          </p:cNvPr>
          <p:cNvGraphicFramePr>
            <a:graphicFrameLocks noGrp="1"/>
          </p:cNvGraphicFramePr>
          <p:nvPr>
            <p:ph idx="1"/>
            <p:extLst>
              <p:ext uri="{D42A27DB-BD31-4B8C-83A1-F6EECF244321}">
                <p14:modId xmlns:p14="http://schemas.microsoft.com/office/powerpoint/2010/main" val="3822523549"/>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40009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rmAutofit/>
          </a:bodyPr>
          <a:lstStyle/>
          <a:p>
            <a:pPr algn="ctr"/>
            <a:r>
              <a:rPr lang="en-GB" sz="4000" dirty="0"/>
              <a:t>data explained</a:t>
            </a:r>
            <a:endParaRPr lang="en-AU" sz="4000" dirty="0"/>
          </a:p>
        </p:txBody>
      </p:sp>
      <p:sp>
        <p:nvSpPr>
          <p:cNvPr id="3" name="Content Placeholder 2">
            <a:extLst>
              <a:ext uri="{FF2B5EF4-FFF2-40B4-BE49-F238E27FC236}">
                <a16:creationId xmlns:a16="http://schemas.microsoft.com/office/drawing/2014/main" id="{9DD04D0B-30CA-4485-AEF3-B3BBDB9AAA08}"/>
              </a:ext>
            </a:extLst>
          </p:cNvPr>
          <p:cNvSpPr>
            <a:spLocks noGrp="1"/>
          </p:cNvSpPr>
          <p:nvPr>
            <p:ph idx="1"/>
          </p:nvPr>
        </p:nvSpPr>
        <p:spPr/>
        <p:txBody>
          <a:bodyPr>
            <a:normAutofit fontScale="25000" lnSpcReduction="20000"/>
          </a:bodyPr>
          <a:lstStyle/>
          <a:p>
            <a:endParaRPr lang="en-GB" dirty="0"/>
          </a:p>
          <a:p>
            <a:endParaRPr lang="en-GB" dirty="0"/>
          </a:p>
          <a:p>
            <a:pPr marL="0" indent="0">
              <a:buNone/>
            </a:pPr>
            <a:r>
              <a:rPr lang="en-GB" dirty="0"/>
              <a:t>    </a:t>
            </a:r>
          </a:p>
          <a:p>
            <a:pPr marL="0" indent="0">
              <a:buNone/>
            </a:pPr>
            <a:endParaRPr lang="en-GB" dirty="0"/>
          </a:p>
          <a:p>
            <a:pPr marL="0" indent="0">
              <a:buNone/>
            </a:pPr>
            <a:endParaRPr lang="en-GB" sz="5600" dirty="0"/>
          </a:p>
          <a:p>
            <a:pPr marL="0" indent="0">
              <a:buNone/>
            </a:pPr>
            <a:endParaRPr lang="en-GB" sz="5600" dirty="0"/>
          </a:p>
          <a:p>
            <a:pPr marL="0" indent="0">
              <a:buNone/>
            </a:pPr>
            <a:endParaRPr lang="en-GB" sz="5600" dirty="0"/>
          </a:p>
          <a:p>
            <a:pPr marL="0" indent="0">
              <a:buNone/>
            </a:pPr>
            <a:endParaRPr lang="en-GB" sz="5600" dirty="0"/>
          </a:p>
          <a:p>
            <a:r>
              <a:rPr lang="en-GB" sz="5600" dirty="0"/>
              <a:t>Satisfaction level : 0 to 1 – (61% </a:t>
            </a:r>
            <a:r>
              <a:rPr lang="en-GB" sz="5600" dirty="0" err="1"/>
              <a:t>avg</a:t>
            </a:r>
            <a:r>
              <a:rPr lang="en-GB" sz="5600" dirty="0"/>
              <a:t>)</a:t>
            </a:r>
          </a:p>
          <a:p>
            <a:r>
              <a:rPr lang="en-GB" sz="5600" dirty="0"/>
              <a:t>Last evaluation : 0 to 1 – (71% </a:t>
            </a:r>
            <a:r>
              <a:rPr lang="en-GB" sz="5600" dirty="0" err="1"/>
              <a:t>avg</a:t>
            </a:r>
            <a:r>
              <a:rPr lang="en-GB" sz="5600" dirty="0"/>
              <a:t>)</a:t>
            </a:r>
          </a:p>
          <a:p>
            <a:r>
              <a:rPr lang="en-GB" sz="5600" dirty="0"/>
              <a:t>Number of project : 2 to 7 – (3.8 </a:t>
            </a:r>
            <a:r>
              <a:rPr lang="en-GB" sz="5600" dirty="0" err="1"/>
              <a:t>avg</a:t>
            </a:r>
            <a:r>
              <a:rPr lang="en-GB" sz="5600" dirty="0"/>
              <a:t>)</a:t>
            </a:r>
          </a:p>
          <a:p>
            <a:r>
              <a:rPr lang="en-GB" sz="5600" dirty="0"/>
              <a:t>Average monthly hours : 96 to 310 – (201 hrs </a:t>
            </a:r>
            <a:r>
              <a:rPr lang="en-GB" sz="5600" dirty="0" err="1"/>
              <a:t>avg</a:t>
            </a:r>
            <a:r>
              <a:rPr lang="en-GB" sz="5600" dirty="0"/>
              <a:t>)</a:t>
            </a:r>
          </a:p>
          <a:p>
            <a:r>
              <a:rPr lang="en-GB" sz="5600" dirty="0"/>
              <a:t>Time spent in the company : 2 to 10 – (3.5 </a:t>
            </a:r>
            <a:r>
              <a:rPr lang="en-GB" sz="5600" dirty="0" err="1"/>
              <a:t>yrs</a:t>
            </a:r>
            <a:r>
              <a:rPr lang="en-GB" sz="5600" dirty="0"/>
              <a:t> </a:t>
            </a:r>
            <a:r>
              <a:rPr lang="en-GB" sz="5600" dirty="0" err="1"/>
              <a:t>avg</a:t>
            </a:r>
            <a:r>
              <a:rPr lang="en-GB" sz="5600" dirty="0"/>
              <a:t>)</a:t>
            </a:r>
          </a:p>
          <a:p>
            <a:r>
              <a:rPr lang="en-GB" sz="5600" dirty="0"/>
              <a:t>Work accident : 0 to 1 - (14% work accidents)</a:t>
            </a:r>
          </a:p>
          <a:p>
            <a:r>
              <a:rPr lang="en-GB" sz="5600" dirty="0"/>
              <a:t>Left : 0 to 1 – (23% attrition rate)</a:t>
            </a:r>
          </a:p>
          <a:p>
            <a:r>
              <a:rPr lang="en-GB" sz="5600" dirty="0"/>
              <a:t>Promotion last 5 years : 0 to 1 - (2% promotion rate)</a:t>
            </a:r>
          </a:p>
          <a:p>
            <a:r>
              <a:rPr lang="en-GB" sz="5600" dirty="0"/>
              <a:t>Sales : categorical - 10 departments in the company</a:t>
            </a:r>
          </a:p>
          <a:p>
            <a:r>
              <a:rPr lang="en-GB" sz="5600" dirty="0"/>
              <a:t>Salary : categorical – low (49%), medium (43%), high (8%)</a:t>
            </a:r>
          </a:p>
          <a:p>
            <a:pPr marL="0" indent="0">
              <a:buNone/>
            </a:pPr>
            <a:r>
              <a:rPr lang="en-GB" sz="5600" dirty="0"/>
              <a:t> </a:t>
            </a:r>
          </a:p>
          <a:p>
            <a:endParaRPr lang="en-GB" sz="5600" dirty="0"/>
          </a:p>
          <a:p>
            <a:endParaRPr lang="en-GB" sz="5600" dirty="0"/>
          </a:p>
          <a:p>
            <a:pPr marL="0" indent="0">
              <a:buNone/>
            </a:pPr>
            <a:endParaRPr lang="en-GB" sz="3500" dirty="0"/>
          </a:p>
          <a:p>
            <a:endParaRPr lang="en-GB" sz="3500" dirty="0"/>
          </a:p>
          <a:p>
            <a:endParaRPr lang="en-GB" sz="3500" dirty="0"/>
          </a:p>
          <a:p>
            <a:endParaRPr lang="en-GB" sz="3500" dirty="0"/>
          </a:p>
          <a:p>
            <a:pPr marL="0" indent="0">
              <a:buNone/>
            </a:pPr>
            <a:endParaRPr lang="en-AU" dirty="0"/>
          </a:p>
        </p:txBody>
      </p:sp>
    </p:spTree>
    <p:extLst>
      <p:ext uri="{BB962C8B-B14F-4D97-AF65-F5344CB8AC3E}">
        <p14:creationId xmlns:p14="http://schemas.microsoft.com/office/powerpoint/2010/main" val="1762734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pPr algn="ctr"/>
            <a:r>
              <a:rPr lang="en-US" sz="4000" dirty="0"/>
              <a:t>Data Pipeline</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34436497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a:extLst>
              <a:ext uri="{FF2B5EF4-FFF2-40B4-BE49-F238E27FC236}">
                <a16:creationId xmlns:a16="http://schemas.microsoft.com/office/drawing/2014/main" id="{A6C82972-9F2E-4679-9AC4-5A100FA8EEF8}"/>
              </a:ext>
            </a:extLst>
          </p:cNvPr>
          <p:cNvSpPr/>
          <p:nvPr/>
        </p:nvSpPr>
        <p:spPr>
          <a:xfrm>
            <a:off x="347547" y="3208462"/>
            <a:ext cx="1609107"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a:p>
            <a:pPr algn="ctr"/>
            <a:r>
              <a:rPr lang="en-GB" dirty="0"/>
              <a:t>Question</a:t>
            </a:r>
            <a:endParaRPr lang="en-AU" dirty="0"/>
          </a:p>
        </p:txBody>
      </p:sp>
      <p:sp>
        <p:nvSpPr>
          <p:cNvPr id="10" name="Rectangle 9">
            <a:extLst>
              <a:ext uri="{FF2B5EF4-FFF2-40B4-BE49-F238E27FC236}">
                <a16:creationId xmlns:a16="http://schemas.microsoft.com/office/drawing/2014/main" id="{DA3CB378-EF22-4330-BE6B-143E36075217}"/>
              </a:ext>
            </a:extLst>
          </p:cNvPr>
          <p:cNvSpPr/>
          <p:nvPr/>
        </p:nvSpPr>
        <p:spPr>
          <a:xfrm>
            <a:off x="2315569" y="3217368"/>
            <a:ext cx="1609107"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Acquisition </a:t>
            </a:r>
            <a:endParaRPr lang="en-AU" dirty="0"/>
          </a:p>
        </p:txBody>
      </p:sp>
      <p:sp>
        <p:nvSpPr>
          <p:cNvPr id="11" name="Rectangle 10">
            <a:extLst>
              <a:ext uri="{FF2B5EF4-FFF2-40B4-BE49-F238E27FC236}">
                <a16:creationId xmlns:a16="http://schemas.microsoft.com/office/drawing/2014/main" id="{EEDB4738-4F63-4626-AC0B-C1CB5D113DC4}"/>
              </a:ext>
            </a:extLst>
          </p:cNvPr>
          <p:cNvSpPr/>
          <p:nvPr/>
        </p:nvSpPr>
        <p:spPr>
          <a:xfrm>
            <a:off x="9887073" y="3208462"/>
            <a:ext cx="1609107"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Conclusion / </a:t>
            </a:r>
          </a:p>
          <a:p>
            <a:pPr algn="ctr"/>
            <a:r>
              <a:rPr lang="en-GB" dirty="0"/>
              <a:t>Summary </a:t>
            </a:r>
            <a:endParaRPr lang="en-AU" dirty="0"/>
          </a:p>
        </p:txBody>
      </p:sp>
      <p:sp>
        <p:nvSpPr>
          <p:cNvPr id="12" name="Rectangle 11">
            <a:extLst>
              <a:ext uri="{FF2B5EF4-FFF2-40B4-BE49-F238E27FC236}">
                <a16:creationId xmlns:a16="http://schemas.microsoft.com/office/drawing/2014/main" id="{5376A690-6C93-4CB4-8D6D-8A6A80BCFDEF}"/>
              </a:ext>
            </a:extLst>
          </p:cNvPr>
          <p:cNvSpPr/>
          <p:nvPr/>
        </p:nvSpPr>
        <p:spPr>
          <a:xfrm>
            <a:off x="4249636" y="3217368"/>
            <a:ext cx="1609107"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Exploratory </a:t>
            </a:r>
          </a:p>
          <a:p>
            <a:pPr algn="ctr"/>
            <a:r>
              <a:rPr lang="en-GB" dirty="0"/>
              <a:t>Data </a:t>
            </a:r>
          </a:p>
          <a:p>
            <a:pPr algn="ctr"/>
            <a:r>
              <a:rPr lang="en-GB" dirty="0"/>
              <a:t>Analysis</a:t>
            </a:r>
            <a:endParaRPr lang="en-AU" dirty="0"/>
          </a:p>
        </p:txBody>
      </p:sp>
      <p:sp>
        <p:nvSpPr>
          <p:cNvPr id="13" name="Rectangle 12">
            <a:extLst>
              <a:ext uri="{FF2B5EF4-FFF2-40B4-BE49-F238E27FC236}">
                <a16:creationId xmlns:a16="http://schemas.microsoft.com/office/drawing/2014/main" id="{7265A1DA-4DC4-4A8F-B77A-462738502BCC}"/>
              </a:ext>
            </a:extLst>
          </p:cNvPr>
          <p:cNvSpPr/>
          <p:nvPr/>
        </p:nvSpPr>
        <p:spPr>
          <a:xfrm>
            <a:off x="6183703" y="3208462"/>
            <a:ext cx="1609107"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Building </a:t>
            </a:r>
          </a:p>
          <a:p>
            <a:pPr algn="ctr"/>
            <a:r>
              <a:rPr lang="en-GB" dirty="0"/>
              <a:t>Models</a:t>
            </a:r>
            <a:endParaRPr lang="en-AU" dirty="0"/>
          </a:p>
        </p:txBody>
      </p:sp>
      <p:sp>
        <p:nvSpPr>
          <p:cNvPr id="14" name="Rectangle 13">
            <a:extLst>
              <a:ext uri="{FF2B5EF4-FFF2-40B4-BE49-F238E27FC236}">
                <a16:creationId xmlns:a16="http://schemas.microsoft.com/office/drawing/2014/main" id="{150EADF8-68FA-45EB-87D5-547541C79291}"/>
              </a:ext>
            </a:extLst>
          </p:cNvPr>
          <p:cNvSpPr/>
          <p:nvPr/>
        </p:nvSpPr>
        <p:spPr>
          <a:xfrm>
            <a:off x="8035388" y="3208462"/>
            <a:ext cx="1609107" cy="135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a:t>
            </a:r>
          </a:p>
          <a:p>
            <a:pPr algn="ctr"/>
            <a:r>
              <a:rPr lang="en-GB" dirty="0"/>
              <a:t>Comparison</a:t>
            </a:r>
            <a:endParaRPr lang="en-AU" dirty="0"/>
          </a:p>
        </p:txBody>
      </p:sp>
      <p:sp>
        <p:nvSpPr>
          <p:cNvPr id="17" name="Arrow: Curved Up 16">
            <a:extLst>
              <a:ext uri="{FF2B5EF4-FFF2-40B4-BE49-F238E27FC236}">
                <a16:creationId xmlns:a16="http://schemas.microsoft.com/office/drawing/2014/main" id="{66523CFB-8171-4AA8-A03C-470A02BD076C}"/>
              </a:ext>
            </a:extLst>
          </p:cNvPr>
          <p:cNvSpPr/>
          <p:nvPr/>
        </p:nvSpPr>
        <p:spPr>
          <a:xfrm>
            <a:off x="3501491" y="4667611"/>
            <a:ext cx="1496290" cy="59970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Arrow: Curved Down 17">
            <a:extLst>
              <a:ext uri="{FF2B5EF4-FFF2-40B4-BE49-F238E27FC236}">
                <a16:creationId xmlns:a16="http://schemas.microsoft.com/office/drawing/2014/main" id="{830FD30B-E8B0-4CE9-B5A8-56583FDB6BDC}"/>
              </a:ext>
            </a:extLst>
          </p:cNvPr>
          <p:cNvSpPr/>
          <p:nvPr/>
        </p:nvSpPr>
        <p:spPr>
          <a:xfrm>
            <a:off x="1490353" y="2586523"/>
            <a:ext cx="1448790" cy="5225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9" name="Arrow: Curved Down 18">
            <a:extLst>
              <a:ext uri="{FF2B5EF4-FFF2-40B4-BE49-F238E27FC236}">
                <a16:creationId xmlns:a16="http://schemas.microsoft.com/office/drawing/2014/main" id="{46F1E9D7-F5D1-4DC1-B7C1-30C4E92D11E7}"/>
              </a:ext>
            </a:extLst>
          </p:cNvPr>
          <p:cNvSpPr/>
          <p:nvPr/>
        </p:nvSpPr>
        <p:spPr>
          <a:xfrm>
            <a:off x="5134348" y="2609214"/>
            <a:ext cx="1448790" cy="5225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0" name="Arrow: Curved Up 19">
            <a:extLst>
              <a:ext uri="{FF2B5EF4-FFF2-40B4-BE49-F238E27FC236}">
                <a16:creationId xmlns:a16="http://schemas.microsoft.com/office/drawing/2014/main" id="{F8EC37F5-5D34-4FDB-BCDB-B3279FBF78F2}"/>
              </a:ext>
            </a:extLst>
          </p:cNvPr>
          <p:cNvSpPr/>
          <p:nvPr/>
        </p:nvSpPr>
        <p:spPr>
          <a:xfrm>
            <a:off x="7198428" y="4644920"/>
            <a:ext cx="1496290" cy="59970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1" name="Arrow: Curved Down 20">
            <a:extLst>
              <a:ext uri="{FF2B5EF4-FFF2-40B4-BE49-F238E27FC236}">
                <a16:creationId xmlns:a16="http://schemas.microsoft.com/office/drawing/2014/main" id="{5C38F936-5674-4B25-B413-D7427DE4E5E8}"/>
              </a:ext>
            </a:extLst>
          </p:cNvPr>
          <p:cNvSpPr/>
          <p:nvPr/>
        </p:nvSpPr>
        <p:spPr>
          <a:xfrm>
            <a:off x="9080915" y="2586523"/>
            <a:ext cx="1448790" cy="5225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Tree>
    <p:extLst>
      <p:ext uri="{BB962C8B-B14F-4D97-AF65-F5344CB8AC3E}">
        <p14:creationId xmlns:p14="http://schemas.microsoft.com/office/powerpoint/2010/main" val="26378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p:txBody>
          <a:bodyPr>
            <a:normAutofit/>
          </a:bodyPr>
          <a:lstStyle/>
          <a:p>
            <a:pPr algn="ctr"/>
            <a:r>
              <a:rPr lang="en-GB" sz="4000" dirty="0"/>
              <a:t>Visualizing feature importance</a:t>
            </a:r>
            <a:endParaRPr lang="en-AU" sz="4000" dirty="0"/>
          </a:p>
        </p:txBody>
      </p:sp>
      <p:pic>
        <p:nvPicPr>
          <p:cNvPr id="7170" name="Picture 2">
            <a:extLst>
              <a:ext uri="{FF2B5EF4-FFF2-40B4-BE49-F238E27FC236}">
                <a16:creationId xmlns:a16="http://schemas.microsoft.com/office/drawing/2014/main" id="{1846CEA4-240C-4EDA-AC6D-9BC92F1BF9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928" y="2392769"/>
            <a:ext cx="5342464" cy="363378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97B9A00-A45E-4A5D-B178-9AC710DA6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995" y="2392770"/>
            <a:ext cx="5187696" cy="363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56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Exploring Features</a:t>
            </a:r>
            <a:br>
              <a:rPr lang="en-GB" dirty="0"/>
            </a:br>
            <a:r>
              <a:rPr lang="en-GB" dirty="0"/>
              <a:t>Satisfaction level and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r>
              <a:rPr lang="en-US" dirty="0"/>
              <a:t>Lower satisfaction levels – higher attrition</a:t>
            </a:r>
          </a:p>
          <a:p>
            <a:r>
              <a:rPr lang="en-US" dirty="0"/>
              <a:t>As satisfaction levels get higher attrition gets lower</a:t>
            </a:r>
          </a:p>
          <a:p>
            <a:endParaRPr lang="en-US" dirty="0"/>
          </a:p>
          <a:p>
            <a:endParaRPr lang="en-US" dirty="0"/>
          </a:p>
          <a:p>
            <a:endParaRPr lang="en-US" dirty="0"/>
          </a:p>
          <a:p>
            <a:endParaRPr lang="en-US" dirty="0"/>
          </a:p>
          <a:p>
            <a:endParaRPr lang="en-US" dirty="0"/>
          </a:p>
          <a:p>
            <a:pPr marL="0" indent="0">
              <a:buNone/>
            </a:pPr>
            <a:r>
              <a:rPr lang="en-US" dirty="0"/>
              <a:t> </a:t>
            </a:r>
          </a:p>
        </p:txBody>
      </p:sp>
      <p:pic>
        <p:nvPicPr>
          <p:cNvPr id="1034" name="Picture 10">
            <a:extLst>
              <a:ext uri="{FF2B5EF4-FFF2-40B4-BE49-F238E27FC236}">
                <a16:creationId xmlns:a16="http://schemas.microsoft.com/office/drawing/2014/main" id="{F73D8CF2-8879-4702-A04C-AE159CDD0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543" y="2495550"/>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57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D0-FAA3-42C9-8F19-D474198A997C}"/>
              </a:ext>
            </a:extLst>
          </p:cNvPr>
          <p:cNvSpPr>
            <a:spLocks noGrp="1"/>
          </p:cNvSpPr>
          <p:nvPr>
            <p:ph type="title"/>
          </p:nvPr>
        </p:nvSpPr>
        <p:spPr>
          <a:xfrm>
            <a:off x="581192" y="702156"/>
            <a:ext cx="11029616" cy="1188720"/>
          </a:xfrm>
        </p:spPr>
        <p:txBody>
          <a:bodyPr>
            <a:normAutofit/>
          </a:bodyPr>
          <a:lstStyle/>
          <a:p>
            <a:r>
              <a:rPr lang="en-GB" dirty="0"/>
              <a:t>Exploring Features</a:t>
            </a:r>
            <a:br>
              <a:rPr lang="en-GB" dirty="0"/>
            </a:br>
            <a:r>
              <a:rPr lang="en-GB" dirty="0"/>
              <a:t>Number of projects - Satisfaction level - attrition</a:t>
            </a:r>
            <a:endParaRPr lang="en-AU" dirty="0"/>
          </a:p>
        </p:txBody>
      </p:sp>
      <p:sp>
        <p:nvSpPr>
          <p:cNvPr id="1036" name="Content Placeholder 1035">
            <a:extLst>
              <a:ext uri="{FF2B5EF4-FFF2-40B4-BE49-F238E27FC236}">
                <a16:creationId xmlns:a16="http://schemas.microsoft.com/office/drawing/2014/main" id="{5245A8BD-60E1-46D9-93F6-6364C4E1C5E4}"/>
              </a:ext>
            </a:extLst>
          </p:cNvPr>
          <p:cNvSpPr>
            <a:spLocks noGrp="1"/>
          </p:cNvSpPr>
          <p:nvPr>
            <p:ph idx="1"/>
          </p:nvPr>
        </p:nvSpPr>
        <p:spPr>
          <a:xfrm>
            <a:off x="8263467" y="2112135"/>
            <a:ext cx="3353378" cy="3838609"/>
          </a:xfrm>
        </p:spPr>
        <p:txBody>
          <a:bodyPr>
            <a:normAutofit/>
          </a:bodyPr>
          <a:lstStyle/>
          <a:p>
            <a:endParaRPr lang="en-US" dirty="0"/>
          </a:p>
          <a:p>
            <a:endParaRPr lang="en-US" dirty="0"/>
          </a:p>
          <a:p>
            <a:endParaRPr lang="en-US" dirty="0"/>
          </a:p>
          <a:p>
            <a:endParaRPr lang="en-US" dirty="0"/>
          </a:p>
          <a:p>
            <a:endParaRPr lang="en-US" dirty="0"/>
          </a:p>
          <a:p>
            <a:pPr marL="0" indent="0">
              <a:buNone/>
            </a:pPr>
            <a:r>
              <a:rPr lang="en-US" dirty="0"/>
              <a:t> </a:t>
            </a:r>
          </a:p>
        </p:txBody>
      </p:sp>
      <p:pic>
        <p:nvPicPr>
          <p:cNvPr id="2050" name="Picture 2">
            <a:extLst>
              <a:ext uri="{FF2B5EF4-FFF2-40B4-BE49-F238E27FC236}">
                <a16:creationId xmlns:a16="http://schemas.microsoft.com/office/drawing/2014/main" id="{90B2E913-EA41-4777-AB38-97B92883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575" y="2366963"/>
            <a:ext cx="3762375" cy="3181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DBF9252-74B5-4E67-9004-396B441DC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84" y="2366963"/>
            <a:ext cx="3686175" cy="3181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DFD1B1-44C3-4E35-9709-E445862BF2A7}"/>
              </a:ext>
            </a:extLst>
          </p:cNvPr>
          <p:cNvSpPr txBox="1"/>
          <p:nvPr/>
        </p:nvSpPr>
        <p:spPr>
          <a:xfrm>
            <a:off x="8665369" y="2471738"/>
            <a:ext cx="3150394" cy="2200602"/>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GB" sz="1700" dirty="0"/>
              <a:t>Satisfaction level drastically decreases after an employee completes 5 projects.</a:t>
            </a:r>
          </a:p>
          <a:p>
            <a:pPr>
              <a:buClr>
                <a:schemeClr val="accent2"/>
              </a:buClr>
            </a:pPr>
            <a:endParaRPr lang="en-GB" sz="1700" dirty="0"/>
          </a:p>
          <a:p>
            <a:pPr marL="285750" indent="-285750">
              <a:buClr>
                <a:schemeClr val="accent2"/>
              </a:buClr>
              <a:buFont typeface="Wingdings" panose="05000000000000000000" pitchFamily="2" charset="2"/>
              <a:buChar char="§"/>
            </a:pPr>
            <a:r>
              <a:rPr lang="en-GB" sz="1700" dirty="0"/>
              <a:t>Attrition increases from 4</a:t>
            </a:r>
            <a:r>
              <a:rPr lang="en-GB" sz="1700" baseline="30000" dirty="0"/>
              <a:t>th</a:t>
            </a:r>
            <a:r>
              <a:rPr lang="en-GB" sz="1700" dirty="0"/>
              <a:t> project.</a:t>
            </a:r>
          </a:p>
          <a:p>
            <a:pPr marL="285750" indent="-285750">
              <a:buClr>
                <a:schemeClr val="accent2"/>
              </a:buClr>
              <a:buFont typeface="Wingdings" panose="05000000000000000000" pitchFamily="2" charset="2"/>
              <a:buChar char="§"/>
            </a:pPr>
            <a:endParaRPr lang="en-GB" sz="1700" dirty="0"/>
          </a:p>
          <a:p>
            <a:pPr marL="285750" indent="-285750">
              <a:buClr>
                <a:schemeClr val="accent1"/>
              </a:buClr>
              <a:buFont typeface="Wingdings" panose="05000000000000000000" pitchFamily="2" charset="2"/>
              <a:buChar char="§"/>
            </a:pPr>
            <a:endParaRPr lang="en-AU" dirty="0"/>
          </a:p>
        </p:txBody>
      </p:sp>
    </p:spTree>
    <p:extLst>
      <p:ext uri="{BB962C8B-B14F-4D97-AF65-F5344CB8AC3E}">
        <p14:creationId xmlns:p14="http://schemas.microsoft.com/office/powerpoint/2010/main" val="401148831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{6D496745-EB3B-4862-A8ED-AADAC81F4C73}tf33552983_win32</Template>
  <TotalTime>5470</TotalTime>
  <Words>766</Words>
  <Application>Microsoft Office PowerPoint</Application>
  <PresentationFormat>Widescreen</PresentationFormat>
  <Paragraphs>211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Franklin Gothic Book</vt:lpstr>
      <vt:lpstr>Franklin Gothic Demi</vt:lpstr>
      <vt:lpstr>GT Walsheim Pro</vt:lpstr>
      <vt:lpstr>Trebuchet</vt:lpstr>
      <vt:lpstr>Wingdings</vt:lpstr>
      <vt:lpstr>Wingdings 2</vt:lpstr>
      <vt:lpstr>DividendVTI</vt:lpstr>
      <vt:lpstr>Predicting employee attrition </vt:lpstr>
      <vt:lpstr>Problem Statement</vt:lpstr>
      <vt:lpstr>Business Question</vt:lpstr>
      <vt:lpstr>Data explained</vt:lpstr>
      <vt:lpstr>data explained</vt:lpstr>
      <vt:lpstr>Data Pipeline</vt:lpstr>
      <vt:lpstr>Visualizing feature importance</vt:lpstr>
      <vt:lpstr>Exploring Features Satisfaction level and attrition</vt:lpstr>
      <vt:lpstr>Exploring Features Number of projects - Satisfaction level - attrition</vt:lpstr>
      <vt:lpstr>Exploring Features Number of years - Satisfaction level - attrition</vt:lpstr>
      <vt:lpstr>Exploring Features Monthly work hours - Satisfaction level - Attrition</vt:lpstr>
      <vt:lpstr>Exploring Features salary groups - Satisfaction level - attrition</vt:lpstr>
      <vt:lpstr>Exploring Features departments - Satisfaction level - attrition</vt:lpstr>
      <vt:lpstr>Modelling Steps Followed</vt:lpstr>
      <vt:lpstr>Modelling Steps Followed</vt:lpstr>
      <vt:lpstr>Comparing Approaches</vt:lpstr>
      <vt:lpstr>Summary - Comparing 2 approaches</vt:lpstr>
      <vt:lpstr>Next steps /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Isabelle Uslu</dc:creator>
  <cp:lastModifiedBy>Isabelle Uslu</cp:lastModifiedBy>
  <cp:revision>6</cp:revision>
  <dcterms:created xsi:type="dcterms:W3CDTF">2022-02-11T03:54:06Z</dcterms:created>
  <dcterms:modified xsi:type="dcterms:W3CDTF">2022-02-14T23:04:37Z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