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78" r:id="rId5"/>
    <p:sldId id="291" r:id="rId6"/>
    <p:sldId id="281" r:id="rId7"/>
    <p:sldId id="290" r:id="rId8"/>
    <p:sldId id="289" r:id="rId9"/>
    <p:sldId id="287" r:id="rId10"/>
    <p:sldId id="288" r:id="rId11"/>
    <p:sldId id="301" r:id="rId12"/>
    <p:sldId id="292" r:id="rId13"/>
    <p:sldId id="293" r:id="rId14"/>
    <p:sldId id="305" r:id="rId15"/>
    <p:sldId id="304" r:id="rId16"/>
    <p:sldId id="306" r:id="rId17"/>
    <p:sldId id="294" r:id="rId18"/>
    <p:sldId id="284" r:id="rId19"/>
    <p:sldId id="295" r:id="rId20"/>
    <p:sldId id="296" r:id="rId21"/>
    <p:sldId id="285" r:id="rId22"/>
    <p:sldId id="297" r:id="rId23"/>
    <p:sldId id="298" r:id="rId24"/>
    <p:sldId id="286" r:id="rId25"/>
    <p:sldId id="300" r:id="rId26"/>
    <p:sldId id="308" r:id="rId27"/>
    <p:sldId id="307" r:id="rId28"/>
    <p:sldId id="299" r:id="rId2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8" d="100"/>
          <a:sy n="78" d="100"/>
        </p:scale>
        <p:origin x="130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3CAC-F6D8-4F0E-8753-BFED59184C35}" type="datetime1">
              <a:rPr lang="en-GB" smtClean="0"/>
              <a:t>02/01/2022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E5876-4D8A-4777-9A6F-DA45CB0C9E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145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39CAEF-1AC2-4435-A291-60103C859B73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77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E02678-88E1-4FA9-86A0-4050B46931D5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E9B1F-5D9D-4AD8-B3E7-3E200C3D2E11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F5B21-F288-4E75-9145-C2B580C7B262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9F30E1-5D81-4F9E-81BF-7F0FE1DA04FF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D488F-2B10-45BC-81EF-BD30CE1270F4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A01F9-B66F-45C2-977B-324643B868D6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EE73B-B66C-4701-830A-4698615C394C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845F62-2FE7-49A4-A62F-F60CCD2D3EFA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018C4-E868-4754-A3FD-4D64D6781E37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02DC49-52B5-4070-9498-BD35F543079A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C0FAB-F64A-4F6D-B58A-63B388DC7F78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0D9C9-55F0-44D8-A0C8-FD9F05EE5AE9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E8BA9-AE66-4E36-9223-D0D6F4911DB7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55377-ECF2-4709-87FF-5638BBBE7630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C4A483-AAB4-4043-84A4-66FC7C7640BE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BE69B57C-70DB-4B74-8638-E7AC9E8E89BD}" type="datetime1">
              <a:rPr lang="en-GB" noProof="0" smtClean="0"/>
              <a:t>02/01/2022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10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 rtlCol="0">
            <a:normAutofit/>
          </a:bodyPr>
          <a:lstStyle/>
          <a:p>
            <a:pPr algn="l" rtl="0"/>
            <a:r>
              <a:rPr lang="en-GB" sz="4000"/>
              <a:t>Employee Attrition</a:t>
            </a:r>
            <a:br>
              <a:rPr lang="en-GB" sz="4000"/>
            </a:b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 rtlCol="0"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GB"/>
              <a:t>Mini Project 1</a:t>
            </a:r>
          </a:p>
          <a:p>
            <a:pPr algn="l" rtl="0">
              <a:lnSpc>
                <a:spcPct val="100000"/>
              </a:lnSpc>
            </a:pPr>
            <a:r>
              <a:rPr lang="en-GB"/>
              <a:t>By Isabelle Uslu</a:t>
            </a:r>
          </a:p>
          <a:p>
            <a:pPr algn="l" rtl="0">
              <a:lnSpc>
                <a:spcPct val="100000"/>
              </a:lnSpc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00693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Age vs Salary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F32F1-0351-41D2-B9B0-764D8D7E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10543"/>
            <a:ext cx="10353762" cy="3616778"/>
          </a:xfrm>
        </p:spPr>
        <p:txBody>
          <a:bodyPr/>
          <a:lstStyle/>
          <a:p>
            <a:pPr marL="36900" indent="0">
              <a:buNone/>
            </a:pPr>
            <a:r>
              <a:rPr lang="en-AU" sz="2400" b="1" dirty="0"/>
              <a:t>Hypothesis Test (The effect of age on salary):</a:t>
            </a:r>
          </a:p>
          <a:p>
            <a:pPr marL="36900" indent="0">
              <a:buNone/>
            </a:pPr>
            <a:r>
              <a:rPr lang="en-GB" sz="2000" dirty="0"/>
              <a:t>H0: There is no difference between distribution of `Old Worker` &amp; `Young Worker`</a:t>
            </a:r>
          </a:p>
          <a:p>
            <a:pPr marL="36900" indent="0">
              <a:buNone/>
            </a:pPr>
            <a:r>
              <a:rPr lang="en-GB" sz="2000" dirty="0"/>
              <a:t>H1: There is difference between distribution of `Old Worker` &amp; `Young Worker`</a:t>
            </a:r>
          </a:p>
          <a:p>
            <a:pPr marL="36900" indent="0">
              <a:buNone/>
            </a:pPr>
            <a:r>
              <a:rPr lang="en-GB" sz="2400" b="1" dirty="0"/>
              <a:t>Test Result:</a:t>
            </a:r>
            <a:endParaRPr lang="en-AU" sz="2400" b="1" dirty="0"/>
          </a:p>
          <a:p>
            <a:pPr marL="36900" indent="0">
              <a:buNone/>
            </a:pPr>
            <a:r>
              <a:rPr lang="en-AU" sz="2000" dirty="0"/>
              <a:t>Significance level (Alpha) : 0.05</a:t>
            </a:r>
          </a:p>
          <a:p>
            <a:pPr marL="36900" indent="0">
              <a:buNone/>
            </a:pPr>
            <a:r>
              <a:rPr lang="en-AU" sz="2000" dirty="0"/>
              <a:t>P value : 0.008</a:t>
            </a:r>
          </a:p>
          <a:p>
            <a:pPr marL="36900" indent="0">
              <a:buNone/>
            </a:pPr>
            <a:r>
              <a:rPr lang="en-GB" sz="2000" dirty="0"/>
              <a:t>Conclusion : We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782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Age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262BF9-FA38-4E44-ABA9-1523052D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12574"/>
              </p:ext>
            </p:extLst>
          </p:nvPr>
        </p:nvGraphicFramePr>
        <p:xfrm>
          <a:off x="1371600" y="3307433"/>
          <a:ext cx="9258300" cy="19244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055183">
                  <a:extLst>
                    <a:ext uri="{9D8B030D-6E8A-4147-A177-3AD203B41FA5}">
                      <a16:colId xmlns:a16="http://schemas.microsoft.com/office/drawing/2014/main" val="241811843"/>
                    </a:ext>
                  </a:extLst>
                </a:gridCol>
                <a:gridCol w="3055183">
                  <a:extLst>
                    <a:ext uri="{9D8B030D-6E8A-4147-A177-3AD203B41FA5}">
                      <a16:colId xmlns:a16="http://schemas.microsoft.com/office/drawing/2014/main" val="2020822912"/>
                    </a:ext>
                  </a:extLst>
                </a:gridCol>
                <a:gridCol w="3147934">
                  <a:extLst>
                    <a:ext uri="{9D8B030D-6E8A-4147-A177-3AD203B41FA5}">
                      <a16:colId xmlns:a16="http://schemas.microsoft.com/office/drawing/2014/main" val="1051166949"/>
                    </a:ext>
                  </a:extLst>
                </a:gridCol>
              </a:tblGrid>
              <a:tr h="64148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69651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Young &lt;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</a:t>
                      </a:r>
                      <a:r>
                        <a:rPr lang="en-AU" sz="2400" dirty="0"/>
                        <a:t>1369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5701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Old &gt;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651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2" y="1078263"/>
            <a:ext cx="3596789" cy="4701473"/>
          </a:xfrm>
        </p:spPr>
        <p:txBody>
          <a:bodyPr>
            <a:normAutofit/>
          </a:bodyPr>
          <a:lstStyle/>
          <a:p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Quit Status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 vs 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Age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A12D632-5E6B-49C6-8BF9-12E56F79DA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74" y="2166014"/>
            <a:ext cx="4838095" cy="3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40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16B0-BB51-4CD2-B89D-A05F4FB1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84411"/>
            <a:ext cx="10353762" cy="358373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AU" sz="2800" b="1" dirty="0"/>
              <a:t>Hypothesis Test (</a:t>
            </a:r>
            <a:r>
              <a:rPr lang="en-AU" sz="2800" dirty="0"/>
              <a:t>Is there a relationship between quit rate and age groups?</a:t>
            </a:r>
            <a:r>
              <a:rPr lang="en-AU" sz="2800" b="1" dirty="0"/>
              <a:t>):</a:t>
            </a:r>
          </a:p>
          <a:p>
            <a:pPr marL="36900" indent="0">
              <a:buNone/>
            </a:pPr>
            <a:r>
              <a:rPr lang="en-AU" sz="2800" b="1" dirty="0"/>
              <a:t>Chi square test</a:t>
            </a:r>
          </a:p>
          <a:p>
            <a:pPr marL="36900" indent="0">
              <a:buNone/>
            </a:pPr>
            <a:r>
              <a:rPr lang="en-GB" sz="2400" dirty="0"/>
              <a:t>H0: There is no relationship between ‘Age groups’ and ‘Quitting’</a:t>
            </a:r>
          </a:p>
          <a:p>
            <a:pPr marL="36900" indent="0">
              <a:buNone/>
            </a:pPr>
            <a:r>
              <a:rPr lang="en-GB" sz="2400" dirty="0"/>
              <a:t>H1: There is a relationship between ‘Age groups’ and ‘Quitting’</a:t>
            </a:r>
          </a:p>
          <a:p>
            <a:pPr marL="36900" indent="0">
              <a:buNone/>
            </a:pPr>
            <a:r>
              <a:rPr lang="en-GB" sz="2800" b="1" dirty="0"/>
              <a:t>Test Result:</a:t>
            </a:r>
            <a:endParaRPr lang="en-AU" sz="2800" b="1" dirty="0"/>
          </a:p>
          <a:p>
            <a:pPr marL="36900" indent="0">
              <a:buNone/>
            </a:pPr>
            <a:r>
              <a:rPr lang="en-AU" sz="2400" dirty="0"/>
              <a:t>Significance level (Alpha) : 0.05</a:t>
            </a:r>
          </a:p>
          <a:p>
            <a:pPr marL="36900" indent="0">
              <a:buNone/>
            </a:pPr>
            <a:r>
              <a:rPr lang="en-AU" sz="2400" dirty="0"/>
              <a:t>P value : 0.041</a:t>
            </a:r>
          </a:p>
          <a:p>
            <a:pPr marL="36900" indent="0">
              <a:buNone/>
            </a:pPr>
            <a:r>
              <a:rPr lang="en-GB" sz="2400" dirty="0"/>
              <a:t>Conclusion : We reject the null hypothesis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8544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Business Value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262BF9-FA38-4E44-ABA9-1523052D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69482"/>
              </p:ext>
            </p:extLst>
          </p:nvPr>
        </p:nvGraphicFramePr>
        <p:xfrm>
          <a:off x="1371600" y="3307433"/>
          <a:ext cx="9258300" cy="28693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055183">
                  <a:extLst>
                    <a:ext uri="{9D8B030D-6E8A-4147-A177-3AD203B41FA5}">
                      <a16:colId xmlns:a16="http://schemas.microsoft.com/office/drawing/2014/main" val="241811843"/>
                    </a:ext>
                  </a:extLst>
                </a:gridCol>
                <a:gridCol w="3055183">
                  <a:extLst>
                    <a:ext uri="{9D8B030D-6E8A-4147-A177-3AD203B41FA5}">
                      <a16:colId xmlns:a16="http://schemas.microsoft.com/office/drawing/2014/main" val="2020822912"/>
                    </a:ext>
                  </a:extLst>
                </a:gridCol>
                <a:gridCol w="3147934">
                  <a:extLst>
                    <a:ext uri="{9D8B030D-6E8A-4147-A177-3AD203B41FA5}">
                      <a16:colId xmlns:a16="http://schemas.microsoft.com/office/drawing/2014/main" val="1051166949"/>
                    </a:ext>
                  </a:extLst>
                </a:gridCol>
              </a:tblGrid>
              <a:tr h="64148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Binned Business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69651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</a:t>
                      </a:r>
                      <a:r>
                        <a:rPr lang="en-AU" sz="2400" dirty="0"/>
                        <a:t>1616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5701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407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4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385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2" y="1078263"/>
            <a:ext cx="3596789" cy="4701473"/>
          </a:xfrm>
        </p:spPr>
        <p:txBody>
          <a:bodyPr>
            <a:normAutofit/>
          </a:bodyPr>
          <a:lstStyle/>
          <a:p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Quit Status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 vs 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Business Value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6A60728-67B9-4E53-A9CA-C05F37388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47" y="2345627"/>
            <a:ext cx="4838095" cy="3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9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Business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16B0-BB51-4CD2-B89D-A05F4FB1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84411"/>
            <a:ext cx="10353762" cy="3583731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AU" sz="2800" b="1" dirty="0"/>
              <a:t>Hypothesis Test (</a:t>
            </a:r>
            <a:r>
              <a:rPr lang="en-AU" sz="2800" dirty="0"/>
              <a:t>Is there a relationship between quit rate and gender of employees?</a:t>
            </a:r>
            <a:r>
              <a:rPr lang="en-AU" sz="2800" b="1" dirty="0"/>
              <a:t>):</a:t>
            </a:r>
          </a:p>
          <a:p>
            <a:pPr marL="36900" indent="0">
              <a:buNone/>
            </a:pPr>
            <a:r>
              <a:rPr lang="en-AU" sz="2800" b="1" dirty="0"/>
              <a:t>Chi square test</a:t>
            </a:r>
          </a:p>
          <a:p>
            <a:pPr marL="36900" indent="0">
              <a:buNone/>
            </a:pPr>
            <a:r>
              <a:rPr lang="en-GB" sz="2400" dirty="0"/>
              <a:t>H0: There is no relationship between ‘Business Value’ and ‘Quitting’</a:t>
            </a:r>
          </a:p>
          <a:p>
            <a:pPr marL="36900" indent="0">
              <a:buNone/>
            </a:pPr>
            <a:r>
              <a:rPr lang="en-GB" sz="2400" dirty="0"/>
              <a:t>H1: There is a relationship between ‘Business Value’ and ‘Quitting’</a:t>
            </a:r>
          </a:p>
          <a:p>
            <a:pPr marL="36900" indent="0">
              <a:buNone/>
            </a:pPr>
            <a:r>
              <a:rPr lang="en-GB" sz="2800" b="1" dirty="0"/>
              <a:t>Test Result:</a:t>
            </a:r>
            <a:endParaRPr lang="en-AU" sz="2800" b="1" dirty="0"/>
          </a:p>
          <a:p>
            <a:pPr marL="36900" indent="0">
              <a:buNone/>
            </a:pPr>
            <a:r>
              <a:rPr lang="en-AU" sz="2400" dirty="0"/>
              <a:t>Significance level (Alpha) : 0.05</a:t>
            </a:r>
          </a:p>
          <a:p>
            <a:pPr marL="36900" indent="0">
              <a:buNone/>
            </a:pPr>
            <a:r>
              <a:rPr lang="en-AU" sz="2400" dirty="0"/>
              <a:t>P value : 0.005</a:t>
            </a:r>
          </a:p>
          <a:p>
            <a:pPr marL="36900" indent="0">
              <a:buNone/>
            </a:pPr>
            <a:r>
              <a:rPr lang="en-GB" sz="2400" dirty="0"/>
              <a:t>Conclusion : We reject the null hypothesis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6882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Gender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262BF9-FA38-4E44-ABA9-1523052D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80337"/>
              </p:ext>
            </p:extLst>
          </p:nvPr>
        </p:nvGraphicFramePr>
        <p:xfrm>
          <a:off x="1371600" y="3307433"/>
          <a:ext cx="9258300" cy="19244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055183">
                  <a:extLst>
                    <a:ext uri="{9D8B030D-6E8A-4147-A177-3AD203B41FA5}">
                      <a16:colId xmlns:a16="http://schemas.microsoft.com/office/drawing/2014/main" val="241811843"/>
                    </a:ext>
                  </a:extLst>
                </a:gridCol>
                <a:gridCol w="3055183">
                  <a:extLst>
                    <a:ext uri="{9D8B030D-6E8A-4147-A177-3AD203B41FA5}">
                      <a16:colId xmlns:a16="http://schemas.microsoft.com/office/drawing/2014/main" val="2020822912"/>
                    </a:ext>
                  </a:extLst>
                </a:gridCol>
                <a:gridCol w="3147934">
                  <a:extLst>
                    <a:ext uri="{9D8B030D-6E8A-4147-A177-3AD203B41FA5}">
                      <a16:colId xmlns:a16="http://schemas.microsoft.com/office/drawing/2014/main" val="1051166949"/>
                    </a:ext>
                  </a:extLst>
                </a:gridCol>
              </a:tblGrid>
              <a:tr h="64148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69651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</a:t>
                      </a:r>
                      <a:r>
                        <a:rPr lang="en-AU" sz="2400" dirty="0"/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5701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82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3" y="1078263"/>
            <a:ext cx="3133134" cy="4701473"/>
          </a:xfrm>
        </p:spPr>
        <p:txBody>
          <a:bodyPr>
            <a:normAutofit/>
          </a:bodyPr>
          <a:lstStyle/>
          <a:p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Quit Status 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vs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Gender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308929F-251E-48E1-9043-4F332A2D5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60" y="2286661"/>
            <a:ext cx="4838095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5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Gender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16B0-BB51-4CD2-B89D-A05F4FB1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84411"/>
            <a:ext cx="10353762" cy="380416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AU" sz="2000" b="1" dirty="0"/>
              <a:t>Hypothesis Test (</a:t>
            </a:r>
            <a:r>
              <a:rPr lang="en-AU" sz="2000" dirty="0"/>
              <a:t>Is there a relationship between quit rate and gender of employees?</a:t>
            </a:r>
            <a:r>
              <a:rPr lang="en-AU" sz="2000" b="1" dirty="0"/>
              <a:t>):</a:t>
            </a:r>
          </a:p>
          <a:p>
            <a:pPr marL="36900" indent="0">
              <a:buNone/>
            </a:pPr>
            <a:r>
              <a:rPr lang="en-AU" sz="2000" b="1" dirty="0"/>
              <a:t>Chi square test</a:t>
            </a:r>
          </a:p>
          <a:p>
            <a:pPr marL="36900" indent="0">
              <a:buNone/>
            </a:pPr>
            <a:r>
              <a:rPr lang="en-GB" sz="2000" dirty="0"/>
              <a:t>H0: There is no relationship between ‘Gender’ and ‘Quitting’</a:t>
            </a:r>
          </a:p>
          <a:p>
            <a:pPr marL="36900" indent="0">
              <a:buNone/>
            </a:pPr>
            <a:r>
              <a:rPr lang="en-GB" sz="2000" dirty="0"/>
              <a:t>H1: There is a relationship between ‘Gender’ and ‘Quitting</a:t>
            </a:r>
          </a:p>
          <a:p>
            <a:pPr marL="36900" indent="0">
              <a:buNone/>
            </a:pPr>
            <a:r>
              <a:rPr lang="en-GB" sz="2000" b="1" dirty="0"/>
              <a:t>Test Result:</a:t>
            </a:r>
            <a:endParaRPr lang="en-AU" sz="2000" b="1" dirty="0"/>
          </a:p>
          <a:p>
            <a:pPr marL="36900" indent="0">
              <a:buNone/>
            </a:pPr>
            <a:r>
              <a:rPr lang="en-AU" sz="2000" dirty="0"/>
              <a:t>Significance level (Alpha) : 0.05</a:t>
            </a:r>
          </a:p>
          <a:p>
            <a:pPr marL="36900" indent="0">
              <a:buNone/>
            </a:pPr>
            <a:r>
              <a:rPr lang="en-AU" sz="2000" dirty="0"/>
              <a:t>P value : 0.694</a:t>
            </a:r>
          </a:p>
          <a:p>
            <a:pPr marL="36900" indent="0">
              <a:buNone/>
            </a:pPr>
            <a:r>
              <a:rPr lang="en-GB" sz="2000" dirty="0"/>
              <a:t>Conclusion : We fail to reject the null hypothesis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85100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6"/>
            <a:ext cx="10353761" cy="1366664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Data Pipeline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70CE3E-57BA-4ABD-B553-062F6A4A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22" y="2122714"/>
            <a:ext cx="11757177" cy="4563836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5AC73EC-6795-4CC2-A032-0EF396B271F7}"/>
              </a:ext>
            </a:extLst>
          </p:cNvPr>
          <p:cNvSpPr/>
          <p:nvPr/>
        </p:nvSpPr>
        <p:spPr>
          <a:xfrm>
            <a:off x="302221" y="3599550"/>
            <a:ext cx="2571751" cy="1624693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811367C-EF72-4023-9894-B086AD56DFA3}"/>
              </a:ext>
            </a:extLst>
          </p:cNvPr>
          <p:cNvSpPr/>
          <p:nvPr/>
        </p:nvSpPr>
        <p:spPr>
          <a:xfrm>
            <a:off x="2428871" y="3592285"/>
            <a:ext cx="2910571" cy="1624693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EF634F8D-7AFC-4C37-930E-E9CB5757CC73}"/>
              </a:ext>
            </a:extLst>
          </p:cNvPr>
          <p:cNvSpPr/>
          <p:nvPr/>
        </p:nvSpPr>
        <p:spPr>
          <a:xfrm>
            <a:off x="4818284" y="3606819"/>
            <a:ext cx="2785394" cy="1624693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3E5743E1-F59C-489A-A5F8-C2179DD571C9}"/>
              </a:ext>
            </a:extLst>
          </p:cNvPr>
          <p:cNvSpPr/>
          <p:nvPr/>
        </p:nvSpPr>
        <p:spPr>
          <a:xfrm>
            <a:off x="7115178" y="3585018"/>
            <a:ext cx="2647951" cy="1624693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A67A867-7874-4176-83C3-47680B8F743F}"/>
              </a:ext>
            </a:extLst>
          </p:cNvPr>
          <p:cNvSpPr/>
          <p:nvPr/>
        </p:nvSpPr>
        <p:spPr>
          <a:xfrm>
            <a:off x="9379414" y="3599551"/>
            <a:ext cx="2568264" cy="1624693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97A65-AA6F-4E27-B87B-94791C458664}"/>
              </a:ext>
            </a:extLst>
          </p:cNvPr>
          <p:cNvSpPr txBox="1"/>
          <p:nvPr/>
        </p:nvSpPr>
        <p:spPr>
          <a:xfrm>
            <a:off x="1111997" y="4019855"/>
            <a:ext cx="1559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Data</a:t>
            </a:r>
          </a:p>
          <a:p>
            <a:r>
              <a:rPr lang="en-AU" sz="2000" dirty="0"/>
              <a:t>Acquisition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CF220-4C04-49ED-8567-00DCDB99C815}"/>
              </a:ext>
            </a:extLst>
          </p:cNvPr>
          <p:cNvSpPr txBox="1"/>
          <p:nvPr/>
        </p:nvSpPr>
        <p:spPr>
          <a:xfrm>
            <a:off x="3224893" y="4019855"/>
            <a:ext cx="1833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Identifying Questions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63F15-C247-437E-8385-A9A9C435990A}"/>
              </a:ext>
            </a:extLst>
          </p:cNvPr>
          <p:cNvSpPr txBox="1"/>
          <p:nvPr/>
        </p:nvSpPr>
        <p:spPr>
          <a:xfrm>
            <a:off x="5624441" y="4019855"/>
            <a:ext cx="16981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Data Exploration</a:t>
            </a:r>
          </a:p>
          <a:p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32CB7B-F218-4435-A551-418B4D3C5695}"/>
              </a:ext>
            </a:extLst>
          </p:cNvPr>
          <p:cNvSpPr txBox="1"/>
          <p:nvPr/>
        </p:nvSpPr>
        <p:spPr>
          <a:xfrm>
            <a:off x="7972427" y="4019855"/>
            <a:ext cx="141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Hypothesis Testing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9956B-6468-498F-A563-E43858FB55E8}"/>
              </a:ext>
            </a:extLst>
          </p:cNvPr>
          <p:cNvSpPr txBox="1"/>
          <p:nvPr/>
        </p:nvSpPr>
        <p:spPr>
          <a:xfrm>
            <a:off x="10205356" y="4173743"/>
            <a:ext cx="154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6652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Education Level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D262BF9-FA38-4E44-ABA9-1523052D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591763"/>
              </p:ext>
            </p:extLst>
          </p:nvPr>
        </p:nvGraphicFramePr>
        <p:xfrm>
          <a:off x="1371600" y="3307433"/>
          <a:ext cx="9258300" cy="25659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055183">
                  <a:extLst>
                    <a:ext uri="{9D8B030D-6E8A-4147-A177-3AD203B41FA5}">
                      <a16:colId xmlns:a16="http://schemas.microsoft.com/office/drawing/2014/main" val="241811843"/>
                    </a:ext>
                  </a:extLst>
                </a:gridCol>
                <a:gridCol w="3055183">
                  <a:extLst>
                    <a:ext uri="{9D8B030D-6E8A-4147-A177-3AD203B41FA5}">
                      <a16:colId xmlns:a16="http://schemas.microsoft.com/office/drawing/2014/main" val="2020822912"/>
                    </a:ext>
                  </a:extLst>
                </a:gridCol>
                <a:gridCol w="3147934">
                  <a:extLst>
                    <a:ext uri="{9D8B030D-6E8A-4147-A177-3AD203B41FA5}">
                      <a16:colId xmlns:a16="http://schemas.microsoft.com/office/drawing/2014/main" val="1051166949"/>
                    </a:ext>
                  </a:extLst>
                </a:gridCol>
              </a:tblGrid>
              <a:tr h="641480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Quit /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69651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Bachelor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</a:t>
                      </a:r>
                      <a:r>
                        <a:rPr lang="en-AU" sz="2400" dirty="0"/>
                        <a:t>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5701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4074"/>
                  </a:ext>
                </a:extLst>
              </a:tr>
              <a:tr h="641480">
                <a:tc>
                  <a:txBody>
                    <a:bodyPr/>
                    <a:lstStyle/>
                    <a:p>
                      <a:r>
                        <a:rPr lang="en-AU" sz="2800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4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45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23" y="1078263"/>
            <a:ext cx="3133134" cy="4701473"/>
          </a:xfrm>
        </p:spPr>
        <p:txBody>
          <a:bodyPr>
            <a:normAutofit/>
          </a:bodyPr>
          <a:lstStyle/>
          <a:p>
            <a:r>
              <a:rPr lang="en-AU" sz="4400" dirty="0">
                <a:solidFill>
                  <a:srgbClr val="FFFFFF"/>
                </a:solidFill>
              </a:rPr>
              <a:t>Quit Status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vs</a:t>
            </a:r>
            <a:br>
              <a:rPr lang="en-AU" sz="4400" dirty="0">
                <a:solidFill>
                  <a:srgbClr val="FFFFFF"/>
                </a:solidFill>
              </a:rPr>
            </a:br>
            <a:r>
              <a:rPr lang="en-AU" sz="4400" dirty="0">
                <a:solidFill>
                  <a:srgbClr val="FFFFFF"/>
                </a:solidFill>
              </a:rPr>
              <a:t>Education Level</a:t>
            </a:r>
            <a:br>
              <a:rPr lang="en-AU" sz="4400" dirty="0">
                <a:solidFill>
                  <a:srgbClr val="FFFFFF"/>
                </a:solidFill>
              </a:rPr>
            </a:br>
            <a:endParaRPr lang="en-AU" sz="4400" dirty="0">
              <a:solidFill>
                <a:srgbClr val="FFFFFF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6923839-CAB7-4886-8C31-5D666C4D7E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30" y="1816308"/>
            <a:ext cx="4761905" cy="3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4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Quit Status vs Education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16B0-BB51-4CD2-B89D-A05F4FB1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84411"/>
            <a:ext cx="10353762" cy="380416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AU" sz="2000" b="1" dirty="0"/>
              <a:t>Hypothesis Test (</a:t>
            </a:r>
            <a:r>
              <a:rPr lang="en-AU" sz="2000" dirty="0"/>
              <a:t>Is there a relationship between quit rate and educational level of employees?</a:t>
            </a:r>
            <a:r>
              <a:rPr lang="en-AU" sz="2000" b="1" dirty="0"/>
              <a:t>):</a:t>
            </a:r>
          </a:p>
          <a:p>
            <a:pPr marL="36900" indent="0">
              <a:buNone/>
            </a:pPr>
            <a:r>
              <a:rPr lang="en-AU" sz="2000" b="1" dirty="0"/>
              <a:t>Chi square test</a:t>
            </a:r>
          </a:p>
          <a:p>
            <a:pPr marL="36900" indent="0">
              <a:buNone/>
            </a:pPr>
            <a:r>
              <a:rPr lang="en-GB" sz="2000" dirty="0"/>
              <a:t>H0: There is no relationship between ‘Education Level’ and ‘Quitting’</a:t>
            </a:r>
          </a:p>
          <a:p>
            <a:pPr marL="36900" indent="0">
              <a:buNone/>
            </a:pPr>
            <a:r>
              <a:rPr lang="en-GB" sz="2000" dirty="0"/>
              <a:t>H1: There is a relationship between ‘Education Level’ and ‘Quitting’</a:t>
            </a:r>
          </a:p>
          <a:p>
            <a:pPr marL="36900" indent="0">
              <a:buNone/>
            </a:pPr>
            <a:r>
              <a:rPr lang="en-GB" sz="2000" b="1" dirty="0"/>
              <a:t>Test Result:</a:t>
            </a:r>
            <a:endParaRPr lang="en-AU" sz="2000" b="1" dirty="0"/>
          </a:p>
          <a:p>
            <a:pPr marL="36900" indent="0">
              <a:buNone/>
            </a:pPr>
            <a:r>
              <a:rPr lang="en-AU" sz="2000" dirty="0"/>
              <a:t>Significance level (Alpha) : 0.05</a:t>
            </a:r>
          </a:p>
          <a:p>
            <a:pPr marL="36900" indent="0">
              <a:buNone/>
            </a:pPr>
            <a:r>
              <a:rPr lang="en-AU" sz="2000" dirty="0"/>
              <a:t>P value : 0.466</a:t>
            </a:r>
          </a:p>
          <a:p>
            <a:pPr marL="36900" indent="0">
              <a:buNone/>
            </a:pPr>
            <a:r>
              <a:rPr lang="en-GB" sz="2000" dirty="0"/>
              <a:t>Conclusion : We fail to reject the null hypothesis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66736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Answers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DB33-15B4-45A3-AE2B-D2AE82DE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35036"/>
            <a:ext cx="10353762" cy="3943350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AU" sz="2400" dirty="0"/>
              <a:t>1. Does age have an effect on salary among the employees ? </a:t>
            </a:r>
          </a:p>
          <a:p>
            <a:pPr marL="36900" indent="0">
              <a:buNone/>
            </a:pPr>
            <a:r>
              <a:rPr lang="en-GB" sz="2400" dirty="0"/>
              <a:t>      There is difference between distribution of `Old Worker` &amp; `Young Worker`</a:t>
            </a:r>
          </a:p>
          <a:p>
            <a:pPr marL="36900" indent="0">
              <a:buNone/>
            </a:pPr>
            <a:r>
              <a:rPr lang="en-AU" sz="2400" dirty="0"/>
              <a:t>2. Is there a relationship between quit rate and age groups?    </a:t>
            </a:r>
          </a:p>
          <a:p>
            <a:pPr marL="36900" indent="0">
              <a:buNone/>
            </a:pPr>
            <a:r>
              <a:rPr lang="en-AU" sz="2400" dirty="0"/>
              <a:t>      </a:t>
            </a:r>
            <a:r>
              <a:rPr lang="en-GB" sz="2400" dirty="0"/>
              <a:t>There is a relationship between ‘Age groups’ and ‘Quitting’</a:t>
            </a:r>
          </a:p>
          <a:p>
            <a:pPr marL="36900" indent="0">
              <a:buNone/>
            </a:pPr>
            <a:r>
              <a:rPr lang="en-AU" sz="2400" dirty="0"/>
              <a:t>3. Is there a relationship between quit rate and business value of employees?</a:t>
            </a:r>
          </a:p>
          <a:p>
            <a:pPr marL="36900" indent="0">
              <a:buNone/>
            </a:pPr>
            <a:r>
              <a:rPr lang="en-GB" sz="2400" dirty="0"/>
              <a:t>      There is a relationship between ‘Business Value’ and ‘Quitting’</a:t>
            </a:r>
          </a:p>
          <a:p>
            <a:pPr marL="3690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23593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Answers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DB33-15B4-45A3-AE2B-D2AE82DE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35036"/>
            <a:ext cx="10353762" cy="3316134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AU" sz="2400" dirty="0"/>
              <a:t>4. Is there a relationship between quit rate and gender of employees?</a:t>
            </a:r>
          </a:p>
          <a:p>
            <a:pPr marL="36900" indent="0">
              <a:buNone/>
            </a:pPr>
            <a:r>
              <a:rPr lang="en-GB" sz="2400" dirty="0"/>
              <a:t>      There is no relationship between ‘Gender’ and ‘Quitting’</a:t>
            </a:r>
          </a:p>
          <a:p>
            <a:pPr marL="36900" indent="0">
              <a:buNone/>
            </a:pPr>
            <a:endParaRPr lang="en-AU" sz="2400" dirty="0"/>
          </a:p>
          <a:p>
            <a:pPr marL="36900" indent="0">
              <a:buNone/>
            </a:pPr>
            <a:r>
              <a:rPr lang="en-AU" sz="2400" dirty="0"/>
              <a:t>5. Is there a relationship between quit rate and educational level of employees?</a:t>
            </a:r>
          </a:p>
          <a:p>
            <a:pPr marL="36900" indent="0">
              <a:buNone/>
            </a:pPr>
            <a:r>
              <a:rPr lang="en-AU" sz="2400" dirty="0"/>
              <a:t>      There is no relationship between ‘Education Level’ and ‘Quitting’</a:t>
            </a:r>
          </a:p>
          <a:p>
            <a:pPr marL="3690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69324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6000" dirty="0">
                <a:solidFill>
                  <a:srgbClr val="FFFFFF"/>
                </a:solidFill>
              </a:rPr>
              <a:t>End of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16B0-BB51-4CD2-B89D-A05F4FB1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84411"/>
            <a:ext cx="10353762" cy="3869482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AU" sz="6000" dirty="0"/>
              <a:t>                                                      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8749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133134" cy="4701473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FFFFFF"/>
                </a:solidFill>
              </a:rPr>
              <a:t>Problem</a:t>
            </a:r>
            <a:br>
              <a:rPr lang="en-AU" sz="4400">
                <a:solidFill>
                  <a:srgbClr val="FFFFFF"/>
                </a:solidFill>
              </a:rPr>
            </a:br>
            <a:r>
              <a:rPr lang="en-AU" sz="4400">
                <a:solidFill>
                  <a:srgbClr val="FFFFFF"/>
                </a:solidFill>
              </a:rPr>
              <a:t>Statement</a:t>
            </a:r>
            <a:endParaRPr lang="en-AU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DB33-15B4-45A3-AE2B-D2AE82DE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endParaRPr lang="en-GB" b="0" i="0" dirty="0">
              <a:effectLst/>
              <a:latin typeface="Inter"/>
            </a:endParaRPr>
          </a:p>
          <a:p>
            <a:pPr marL="36900" indent="0" algn="ctr">
              <a:buNone/>
            </a:pPr>
            <a:endParaRPr lang="en-GB" dirty="0">
              <a:effectLst/>
              <a:latin typeface="Inter"/>
            </a:endParaRPr>
          </a:p>
          <a:p>
            <a:pPr marL="36900" indent="0" algn="ctr">
              <a:buNone/>
            </a:pPr>
            <a:r>
              <a:rPr lang="en-GB" b="0" i="0" dirty="0">
                <a:effectLst/>
                <a:latin typeface="Inter"/>
              </a:rPr>
              <a:t>Organizational growth largely depends on staff retention. Losing employees frequently impacts the morale of the organization and hiring new employees is more expensive than retaining existing ones.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329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4" y="996622"/>
            <a:ext cx="3133134" cy="4701473"/>
          </a:xfrm>
        </p:spPr>
        <p:txBody>
          <a:bodyPr>
            <a:normAutofit/>
          </a:bodyPr>
          <a:lstStyle/>
          <a:p>
            <a:r>
              <a:rPr lang="en-AU" sz="44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AA23C5-B7CE-48F8-A226-55566C816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4870512" y="236807"/>
            <a:ext cx="6666391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Data Source : </a:t>
            </a: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Original Data (19103 entries)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MMM- YY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ID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Level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of Joining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 Working Date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Joining Designation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Designation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Business Value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Quarterly Rating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Columns 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Quit Status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Binned Business Value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Binned Age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018043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133134" cy="4701473"/>
          </a:xfrm>
        </p:spPr>
        <p:txBody>
          <a:bodyPr>
            <a:normAutofit/>
          </a:bodyPr>
          <a:lstStyle/>
          <a:p>
            <a:r>
              <a:rPr lang="en-AU" sz="4400" dirty="0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F9D8B94-C457-4EA5-89E5-B00359CC3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89918"/>
              </p:ext>
            </p:extLst>
          </p:nvPr>
        </p:nvGraphicFramePr>
        <p:xfrm>
          <a:off x="5350202" y="1657351"/>
          <a:ext cx="5385834" cy="273503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91619">
                  <a:extLst>
                    <a:ext uri="{9D8B030D-6E8A-4147-A177-3AD203B41FA5}">
                      <a16:colId xmlns:a16="http://schemas.microsoft.com/office/drawing/2014/main" val="3751203217"/>
                    </a:ext>
                  </a:extLst>
                </a:gridCol>
                <a:gridCol w="2694215">
                  <a:extLst>
                    <a:ext uri="{9D8B030D-6E8A-4147-A177-3AD203B41FA5}">
                      <a16:colId xmlns:a16="http://schemas.microsoft.com/office/drawing/2014/main" val="228628295"/>
                    </a:ext>
                  </a:extLst>
                </a:gridCol>
              </a:tblGrid>
              <a:tr h="732402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Quit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41887"/>
                  </a:ext>
                </a:extLst>
              </a:tr>
              <a:tr h="1002235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  </a:t>
                      </a:r>
                      <a:r>
                        <a:rPr lang="en-AU" sz="2800" dirty="0"/>
                        <a:t>0.678706 = 68%</a:t>
                      </a:r>
                    </a:p>
                    <a:p>
                      <a:pPr algn="ctr"/>
                      <a:r>
                        <a:rPr lang="en-AU" dirty="0"/>
                        <a:t>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65857"/>
                  </a:ext>
                </a:extLst>
              </a:tr>
              <a:tr h="1000397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0.321294 = 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812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03366AD-277D-4FF8-898B-EFA2226E009E}"/>
              </a:ext>
            </a:extLst>
          </p:cNvPr>
          <p:cNvSpPr txBox="1"/>
          <p:nvPr/>
        </p:nvSpPr>
        <p:spPr>
          <a:xfrm>
            <a:off x="5233307" y="4767943"/>
            <a:ext cx="56333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 Data was collected between 01.01.2016 &amp; 01.12.2017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322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DB33-15B4-45A3-AE2B-D2AE82DE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35036"/>
            <a:ext cx="10353762" cy="3316134"/>
          </a:xfrm>
          <a:effectLst/>
        </p:spPr>
        <p:txBody>
          <a:bodyPr anchor="ctr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AU" sz="2400" dirty="0"/>
              <a:t>Does age have an effect on salary among the employees ?</a:t>
            </a:r>
          </a:p>
          <a:p>
            <a:pPr marL="494100" indent="-457200">
              <a:buFont typeface="+mj-lt"/>
              <a:buAutoNum type="arabicPeriod"/>
            </a:pPr>
            <a:r>
              <a:rPr lang="en-AU" sz="2400" dirty="0"/>
              <a:t>Is there a relationship between quit rate and age groups?</a:t>
            </a:r>
          </a:p>
          <a:p>
            <a:pPr marL="494100" indent="-457200">
              <a:buFont typeface="+mj-lt"/>
              <a:buAutoNum type="arabicPeriod"/>
            </a:pPr>
            <a:r>
              <a:rPr lang="en-AU" sz="2400" dirty="0"/>
              <a:t>Is there a relationship between quit rate and business value of employees?</a:t>
            </a:r>
          </a:p>
          <a:p>
            <a:pPr marL="494100" indent="-457200">
              <a:buFont typeface="+mj-lt"/>
              <a:buAutoNum type="arabicPeriod"/>
            </a:pPr>
            <a:r>
              <a:rPr lang="en-AU" sz="2400" dirty="0"/>
              <a:t>Is there a relationship between quit rate and gender of employees?</a:t>
            </a:r>
          </a:p>
          <a:p>
            <a:pPr marL="494100" indent="-457200">
              <a:buFont typeface="+mj-lt"/>
              <a:buAutoNum type="arabicPeriod"/>
            </a:pPr>
            <a:r>
              <a:rPr lang="en-AU" sz="2400" dirty="0"/>
              <a:t>Is there a relationship between quit rate and educational level of employees?</a:t>
            </a:r>
          </a:p>
        </p:txBody>
      </p:sp>
    </p:spTree>
    <p:extLst>
      <p:ext uri="{BB962C8B-B14F-4D97-AF65-F5344CB8AC3E}">
        <p14:creationId xmlns:p14="http://schemas.microsoft.com/office/powerpoint/2010/main" val="288639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133134" cy="4701473"/>
          </a:xfrm>
        </p:spPr>
        <p:txBody>
          <a:bodyPr>
            <a:normAutofit/>
          </a:bodyPr>
          <a:lstStyle/>
          <a:p>
            <a:r>
              <a:rPr lang="en-AU" sz="4400" dirty="0">
                <a:solidFill>
                  <a:srgbClr val="FFFFFF"/>
                </a:solidFill>
              </a:rPr>
              <a:t>Correlation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95B7BF-8532-432B-B673-132D20CAB9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02" y="1783716"/>
            <a:ext cx="5600000" cy="43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85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B5AF3-1E97-40E3-A9A0-20ED2360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r>
              <a:rPr lang="en-AU" sz="4400" dirty="0">
                <a:solidFill>
                  <a:srgbClr val="FFFFFF"/>
                </a:solidFill>
              </a:rPr>
              <a:t>Age vs Salary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C35A4A-B42C-4A39-8AB8-20145908CE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02" y="1431762"/>
            <a:ext cx="5453742" cy="46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264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BEB00-7DA1-4108-93A2-EAF458A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381199"/>
          </a:xfrm>
        </p:spPr>
        <p:txBody>
          <a:bodyPr>
            <a:normAutofit/>
          </a:bodyPr>
          <a:lstStyle/>
          <a:p>
            <a:r>
              <a:rPr lang="en-AU" sz="4800" dirty="0">
                <a:solidFill>
                  <a:srgbClr val="FFFFFF"/>
                </a:solidFill>
              </a:rPr>
              <a:t>Age vs Salary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CD44B5-349A-403A-8776-363FAB9DA9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3" y="2864229"/>
            <a:ext cx="4800000" cy="31492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B774AC-0820-41CD-A240-50D7E7208073}"/>
              </a:ext>
            </a:extLst>
          </p:cNvPr>
          <p:cNvSpPr txBox="1"/>
          <p:nvPr/>
        </p:nvSpPr>
        <p:spPr>
          <a:xfrm>
            <a:off x="6099562" y="3200400"/>
            <a:ext cx="5167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Age grouped into 2 by mean (33 </a:t>
            </a:r>
            <a:r>
              <a:rPr lang="en-AU" sz="2400" dirty="0" err="1"/>
              <a:t>yo</a:t>
            </a:r>
            <a:r>
              <a:rPr lang="en-AU" sz="2400" dirty="0"/>
              <a:t>):</a:t>
            </a:r>
            <a:br>
              <a:rPr lang="en-AU" sz="2400" dirty="0"/>
            </a:br>
            <a:br>
              <a:rPr lang="en-AU" sz="2400" dirty="0"/>
            </a:br>
            <a:r>
              <a:rPr lang="en-AU" sz="2400" dirty="0"/>
              <a:t> -Young worker : Workers below 33 </a:t>
            </a:r>
            <a:r>
              <a:rPr lang="en-AU" sz="2400" dirty="0" err="1"/>
              <a:t>yo</a:t>
            </a:r>
            <a:br>
              <a:rPr lang="en-AU" sz="2400" dirty="0"/>
            </a:br>
            <a:br>
              <a:rPr lang="en-AU" sz="2400" dirty="0"/>
            </a:br>
            <a:r>
              <a:rPr lang="en-AU" sz="2400" dirty="0"/>
              <a:t>- Old worker : Workers above 33 </a:t>
            </a:r>
            <a:r>
              <a:rPr lang="en-AU" sz="2400" dirty="0" err="1"/>
              <a:t>yo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96336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tf55705232_wac</Template>
  <TotalTime>0</TotalTime>
  <Words>859</Words>
  <Application>Microsoft Office PowerPoint</Application>
  <PresentationFormat>Widescreen</PresentationFormat>
  <Paragraphs>166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Goudy Old Style</vt:lpstr>
      <vt:lpstr>Inter</vt:lpstr>
      <vt:lpstr>var(--jp-code-font-family)</vt:lpstr>
      <vt:lpstr>Wingdings 2</vt:lpstr>
      <vt:lpstr>SlateVTI</vt:lpstr>
      <vt:lpstr>Employee Attrition </vt:lpstr>
      <vt:lpstr>Data Pipeline</vt:lpstr>
      <vt:lpstr>Problem Statement</vt:lpstr>
      <vt:lpstr>Data</vt:lpstr>
      <vt:lpstr>Data</vt:lpstr>
      <vt:lpstr>Questions</vt:lpstr>
      <vt:lpstr>Correlation</vt:lpstr>
      <vt:lpstr>Age vs Salary </vt:lpstr>
      <vt:lpstr>Age vs Salary</vt:lpstr>
      <vt:lpstr>Age vs Salary</vt:lpstr>
      <vt:lpstr>Quit Status vs Age</vt:lpstr>
      <vt:lpstr> Quit Status  vs  Age</vt:lpstr>
      <vt:lpstr>Quit Status vs Age</vt:lpstr>
      <vt:lpstr>Quit Status vs Business Value</vt:lpstr>
      <vt:lpstr> Quit Status  vs  Business Value</vt:lpstr>
      <vt:lpstr>Quit Status vs Business Value</vt:lpstr>
      <vt:lpstr>Quit Status vs Gender</vt:lpstr>
      <vt:lpstr> Quit Status  vs Gender</vt:lpstr>
      <vt:lpstr>Quit Status vs Gender</vt:lpstr>
      <vt:lpstr>Quit Status vs Education Level</vt:lpstr>
      <vt:lpstr>Quit Status vs Education Level </vt:lpstr>
      <vt:lpstr>Quit Status vs Education Level</vt:lpstr>
      <vt:lpstr>Answers / Conclusion</vt:lpstr>
      <vt:lpstr>Answers / Conclusion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2022-01-02T09:17:02Z</dcterms:created>
  <dcterms:modified xsi:type="dcterms:W3CDTF">2022-01-05T03:29:19Z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